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60" r:id="rId3"/>
    <p:sldId id="257" r:id="rId4"/>
    <p:sldId id="259" r:id="rId5"/>
    <p:sldId id="258" r:id="rId6"/>
    <p:sldId id="261" r:id="rId7"/>
    <p:sldId id="262" r:id="rId8"/>
    <p:sldId id="26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Poppins" panose="00000500000000000000" pitchFamily="2"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uUXsVtIVq9eX5HLQT7Aj2CDWP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2"/>
    <a:srgbClr val="81B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Hay que elegir o ésta o la anterior</a:t>
            </a: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Poner gracias en todos los idiomas</a:t>
            </a:r>
            <a:endParaRPr/>
          </a:p>
        </p:txBody>
      </p:sp>
      <p:sp>
        <p:nvSpPr>
          <p:cNvPr id="134" name="Google Shape;1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0"/>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 name="Google Shape;2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1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7"/>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a:spLocks noGrp="1"/>
          </p:cNvSpPr>
          <p:nvPr>
            <p:ph type="pic" idx="2"/>
          </p:nvPr>
        </p:nvSpPr>
        <p:spPr>
          <a:xfrm>
            <a:off x="1792288" y="459581"/>
            <a:ext cx="5486400" cy="3086100"/>
          </a:xfrm>
          <a:prstGeom prst="rect">
            <a:avLst/>
          </a:prstGeom>
          <a:noFill/>
          <a:ln>
            <a:noFill/>
          </a:ln>
        </p:spPr>
      </p:sp>
      <p:sp>
        <p:nvSpPr>
          <p:cNvPr id="70" name="Google Shape;70;p1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13">
            <a:alphaModFix/>
          </a:blip>
          <a:srcRect/>
          <a:stretch/>
        </p:blipFill>
        <p:spPr>
          <a:xfrm>
            <a:off x="0" y="15309"/>
            <a:ext cx="9144000" cy="5126735"/>
          </a:xfrm>
          <a:prstGeom prst="rect">
            <a:avLst/>
          </a:prstGeom>
          <a:noFill/>
          <a:ln>
            <a:noFill/>
          </a:ln>
        </p:spPr>
      </p:pic>
      <p:pic>
        <p:nvPicPr>
          <p:cNvPr id="11" name="Google Shape;11;p9"/>
          <p:cNvPicPr preferRelativeResize="0"/>
          <p:nvPr/>
        </p:nvPicPr>
        <p:blipFill rotWithShape="1">
          <a:blip r:embed="rId14">
            <a:alphaModFix/>
          </a:blip>
          <a:srcRect/>
          <a:stretch/>
        </p:blipFill>
        <p:spPr>
          <a:xfrm>
            <a:off x="232064" y="11580"/>
            <a:ext cx="2052000" cy="619733"/>
          </a:xfrm>
          <a:prstGeom prst="rect">
            <a:avLst/>
          </a:prstGeom>
          <a:noFill/>
          <a:ln>
            <a:noFill/>
          </a:ln>
        </p:spPr>
      </p:pic>
      <p:sp>
        <p:nvSpPr>
          <p:cNvPr id="12" name="Google Shape;12;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a:stretch/>
        </p:blipFill>
        <p:spPr>
          <a:xfrm>
            <a:off x="115877" y="0"/>
            <a:ext cx="9144000" cy="5126736"/>
          </a:xfrm>
          <a:prstGeom prst="rect">
            <a:avLst/>
          </a:prstGeom>
          <a:noFill/>
          <a:ln>
            <a:noFill/>
          </a:ln>
        </p:spPr>
      </p:pic>
      <p:sp>
        <p:nvSpPr>
          <p:cNvPr id="92" name="Google Shape;92;p1"/>
          <p:cNvSpPr/>
          <p:nvPr/>
        </p:nvSpPr>
        <p:spPr>
          <a:xfrm>
            <a:off x="0" y="4504763"/>
            <a:ext cx="9072000" cy="65755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txBox="1"/>
          <p:nvPr/>
        </p:nvSpPr>
        <p:spPr>
          <a:xfrm>
            <a:off x="3101341" y="2490858"/>
            <a:ext cx="5745294"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0" i="0" u="none" strike="noStrike" cap="none">
                <a:solidFill>
                  <a:schemeClr val="dk1"/>
                </a:solidFill>
                <a:latin typeface="Calibri"/>
                <a:ea typeface="Calibri"/>
                <a:cs typeface="Calibri"/>
                <a:sym typeface="Calibri"/>
              </a:rPr>
              <a:t>//</a:t>
            </a:r>
            <a:endParaRPr sz="2800" b="1" i="0" u="none" strike="noStrike" cap="none">
              <a:solidFill>
                <a:srgbClr val="003399"/>
              </a:solidFill>
              <a:latin typeface="Poppins"/>
              <a:ea typeface="Poppins"/>
              <a:cs typeface="Poppins"/>
              <a:sym typeface="Poppins"/>
            </a:endParaRPr>
          </a:p>
        </p:txBody>
      </p:sp>
      <p:sp>
        <p:nvSpPr>
          <p:cNvPr id="96" name="Google Shape;96;p1"/>
          <p:cNvSpPr txBox="1"/>
          <p:nvPr/>
        </p:nvSpPr>
        <p:spPr>
          <a:xfrm>
            <a:off x="4603580" y="4513910"/>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None/>
            </a:pPr>
            <a:r>
              <a:rPr lang="en-US" sz="800" b="0" i="1" u="none" strike="noStrike" cap="none" dirty="0">
                <a:solidFill>
                  <a:schemeClr val="dk1"/>
                </a:solidFill>
                <a:latin typeface="Calibri"/>
                <a:ea typeface="Calibri"/>
                <a:cs typeface="Calibri"/>
                <a:sym typeface="Calibri"/>
              </a:rPr>
              <a:t>Funded by the European </a:t>
            </a:r>
            <a:r>
              <a:rPr lang="en-US" sz="800" b="0" i="1" u="none" strike="noStrike" cap="none">
                <a:solidFill>
                  <a:schemeClr val="dk1"/>
                </a:solidFill>
                <a:latin typeface="Calibri"/>
                <a:ea typeface="Calibri"/>
                <a:cs typeface="Calibri"/>
                <a:sym typeface="Calibri"/>
              </a:rPr>
              <a:t>Union under </a:t>
            </a:r>
            <a:r>
              <a:rPr lang="en-US" sz="800" b="0" i="1" u="none" strike="noStrike" cap="none" dirty="0">
                <a:solidFill>
                  <a:schemeClr val="dk1"/>
                </a:solidFill>
                <a:latin typeface="Calibri"/>
                <a:ea typeface="Calibri"/>
                <a:cs typeface="Calibri"/>
                <a:sym typeface="Calibri"/>
              </a:rPr>
              <a:t>Agreement nº 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dirty="0">
                <a:solidFill>
                  <a:schemeClr val="dk1"/>
                </a:solidFill>
                <a:latin typeface="Calibri"/>
                <a:ea typeface="Calibri"/>
                <a:cs typeface="Calibri"/>
                <a:sym typeface="Calibri"/>
              </a:rPr>
              <a:t>.</a:t>
            </a:r>
            <a:endParaRPr sz="800" b="0" i="0" u="none" strike="noStrike" cap="none" dirty="0">
              <a:solidFill>
                <a:schemeClr val="dk1"/>
              </a:solidFill>
              <a:latin typeface="Calibri"/>
              <a:ea typeface="Calibri"/>
              <a:cs typeface="Calibri"/>
              <a:sym typeface="Calibri"/>
            </a:endParaRPr>
          </a:p>
        </p:txBody>
      </p:sp>
      <p:pic>
        <p:nvPicPr>
          <p:cNvPr id="3" name="Imagen 2" descr="Interfaz de usuario gráfica&#10;&#10;Descripción generada automáticamente con confianza baja">
            <a:extLst>
              <a:ext uri="{FF2B5EF4-FFF2-40B4-BE49-F238E27FC236}">
                <a16:creationId xmlns:a16="http://schemas.microsoft.com/office/drawing/2014/main" id="{71373755-E099-6596-B04B-A7950CAFFBD3}"/>
              </a:ext>
            </a:extLst>
          </p:cNvPr>
          <p:cNvPicPr>
            <a:picLocks noChangeAspect="1"/>
          </p:cNvPicPr>
          <p:nvPr/>
        </p:nvPicPr>
        <p:blipFill>
          <a:blip r:embed="rId4"/>
          <a:stretch>
            <a:fillRect/>
          </a:stretch>
        </p:blipFill>
        <p:spPr>
          <a:xfrm>
            <a:off x="115877" y="4530383"/>
            <a:ext cx="2800178" cy="6246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558800" y="52098"/>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Calibri"/>
              <a:buNone/>
            </a:pPr>
            <a:r>
              <a:rPr lang="en-US" sz="2800"/>
              <a:t>                    </a:t>
            </a:r>
            <a:endParaRPr/>
          </a:p>
        </p:txBody>
      </p:sp>
      <p:sp>
        <p:nvSpPr>
          <p:cNvPr id="2" name="Google Shape;101;p2">
            <a:extLst>
              <a:ext uri="{FF2B5EF4-FFF2-40B4-BE49-F238E27FC236}">
                <a16:creationId xmlns:a16="http://schemas.microsoft.com/office/drawing/2014/main" id="{76CAB40B-2438-7512-6EFA-39CBA1CFD8C6}"/>
              </a:ext>
            </a:extLst>
          </p:cNvPr>
          <p:cNvSpPr txBox="1">
            <a:spLocks/>
          </p:cNvSpPr>
          <p:nvPr/>
        </p:nvSpPr>
        <p:spPr>
          <a:xfrm>
            <a:off x="552077" y="696087"/>
            <a:ext cx="8229600" cy="8572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400"/>
            </a:pPr>
            <a:r>
              <a:rPr lang="en-US" sz="3200" dirty="0"/>
              <a:t>Background</a:t>
            </a:r>
            <a:endParaRPr lang="en-US" dirty="0"/>
          </a:p>
        </p:txBody>
      </p:sp>
      <p:sp>
        <p:nvSpPr>
          <p:cNvPr id="3" name="ZoneTexte 2">
            <a:extLst>
              <a:ext uri="{FF2B5EF4-FFF2-40B4-BE49-F238E27FC236}">
                <a16:creationId xmlns:a16="http://schemas.microsoft.com/office/drawing/2014/main" id="{4CDA39D4-DC1A-144E-0936-A4FF43C30DDB}"/>
              </a:ext>
            </a:extLst>
          </p:cNvPr>
          <p:cNvSpPr txBox="1"/>
          <p:nvPr/>
        </p:nvSpPr>
        <p:spPr>
          <a:xfrm>
            <a:off x="806823" y="1862418"/>
            <a:ext cx="6462273" cy="2062103"/>
          </a:xfrm>
          <a:prstGeom prst="rect">
            <a:avLst/>
          </a:prstGeom>
          <a:noFill/>
        </p:spPr>
        <p:txBody>
          <a:bodyPr wrap="square" rtlCol="0">
            <a:spAutoFit/>
          </a:bodyPr>
          <a:lstStyle/>
          <a:p>
            <a:r>
              <a:rPr lang="en-US" sz="1600" b="0" i="0" dirty="0">
                <a:solidFill>
                  <a:srgbClr val="0069B2"/>
                </a:solidFill>
                <a:effectLst/>
                <a:latin typeface="ua_poppins_textesemibold"/>
              </a:rPr>
              <a:t>[SEED FUNDING] </a:t>
            </a:r>
            <a:r>
              <a:rPr lang="en-US" sz="1600" b="0" i="0" dirty="0">
                <a:solidFill>
                  <a:schemeClr val="tx1"/>
                </a:solidFill>
                <a:effectLst/>
                <a:latin typeface="Calibri" panose="020F0502020204030204" pitchFamily="34" charset="0"/>
                <a:cs typeface="Calibri" panose="020F0502020204030204" pitchFamily="34" charset="0"/>
              </a:rPr>
              <a:t>EU GREEN (through WP3) has established two </a:t>
            </a:r>
            <a:r>
              <a:rPr lang="en-US" sz="1600" b="1" i="0" dirty="0">
                <a:solidFill>
                  <a:schemeClr val="tx1"/>
                </a:solidFill>
                <a:effectLst/>
                <a:latin typeface="Calibri" panose="020F0502020204030204" pitchFamily="34" charset="0"/>
                <a:cs typeface="Calibri" panose="020F0502020204030204" pitchFamily="34" charset="0"/>
              </a:rPr>
              <a:t>yearly</a:t>
            </a:r>
            <a:r>
              <a:rPr lang="en-US" sz="1600" b="0" i="0" dirty="0">
                <a:solidFill>
                  <a:schemeClr val="tx1"/>
                </a:solidFill>
                <a:effectLst/>
                <a:latin typeface="Calibri" panose="020F0502020204030204" pitchFamily="34" charset="0"/>
                <a:cs typeface="Calibri" panose="020F0502020204030204" pitchFamily="34" charset="0"/>
              </a:rPr>
              <a:t> procedures to stimulate research collaboration among our 9 universities. Researchers from EU GREEN partner universities can submit  projects </a:t>
            </a:r>
            <a:r>
              <a:rPr lang="en-US" sz="1600" b="1" i="0" dirty="0">
                <a:solidFill>
                  <a:schemeClr val="tx1"/>
                </a:solidFill>
                <a:effectLst/>
                <a:latin typeface="Calibri" panose="020F0502020204030204" pitchFamily="34" charset="0"/>
                <a:cs typeface="Calibri" panose="020F0502020204030204" pitchFamily="34" charset="0"/>
              </a:rPr>
              <a:t>aligned with the 6 EU GREEN clusters</a:t>
            </a:r>
            <a:r>
              <a:rPr lang="en-US" sz="1600" b="0" i="0" dirty="0">
                <a:solidFill>
                  <a:schemeClr val="tx1"/>
                </a:solidFill>
                <a:effectLst/>
                <a:latin typeface="Calibri" panose="020F0502020204030204" pitchFamily="34" charset="0"/>
                <a:cs typeface="Calibri" panose="020F0502020204030204" pitchFamily="34" charset="0"/>
              </a:rPr>
              <a:t> for seed funding to develop collaborative research and innovation projects</a:t>
            </a:r>
            <a:r>
              <a:rPr lang="en-US" sz="1600" dirty="0">
                <a:solidFill>
                  <a:schemeClr val="tx1"/>
                </a:solidFill>
                <a:latin typeface="Calibri" panose="020F0502020204030204" pitchFamily="34" charset="0"/>
                <a:cs typeface="Calibri" panose="020F0502020204030204" pitchFamily="34" charset="0"/>
              </a:rPr>
              <a:t>:</a:t>
            </a:r>
          </a:p>
          <a:p>
            <a:r>
              <a:rPr lang="en-US" sz="1600" dirty="0">
                <a:solidFill>
                  <a:schemeClr val="tx1"/>
                </a:solidFill>
                <a:latin typeface="Calibri" panose="020F0502020204030204" pitchFamily="34" charset="0"/>
                <a:cs typeface="Calibri" panose="020F0502020204030204" pitchFamily="34" charset="0"/>
              </a:rPr>
              <a:t>- the seed funding </a:t>
            </a:r>
          </a:p>
          <a:p>
            <a:r>
              <a:rPr lang="en-US" sz="1600" dirty="0">
                <a:solidFill>
                  <a:schemeClr val="tx1"/>
                </a:solidFill>
                <a:latin typeface="Calibri" panose="020F0502020204030204" pitchFamily="34" charset="0"/>
                <a:cs typeface="Calibri" panose="020F0502020204030204" pitchFamily="34" charset="0"/>
              </a:rPr>
              <a:t>- the researcher mobility program </a:t>
            </a:r>
          </a:p>
          <a:p>
            <a:endParaRPr lang="fr-FR" sz="16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389965" y="501105"/>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dirty="0"/>
              <a:t>Seed funding vs RMP application</a:t>
            </a:r>
            <a:endParaRPr dirty="0"/>
          </a:p>
        </p:txBody>
      </p:sp>
      <p:graphicFrame>
        <p:nvGraphicFramePr>
          <p:cNvPr id="3" name="Tableau 3">
            <a:extLst>
              <a:ext uri="{FF2B5EF4-FFF2-40B4-BE49-F238E27FC236}">
                <a16:creationId xmlns:a16="http://schemas.microsoft.com/office/drawing/2014/main" id="{9DD9297C-8B2F-F0E1-0081-9B84F00DBE13}"/>
              </a:ext>
            </a:extLst>
          </p:cNvPr>
          <p:cNvGraphicFramePr>
            <a:graphicFrameLocks noGrp="1"/>
          </p:cNvGraphicFramePr>
          <p:nvPr>
            <p:extLst>
              <p:ext uri="{D42A27DB-BD31-4B8C-83A1-F6EECF244321}">
                <p14:modId xmlns:p14="http://schemas.microsoft.com/office/powerpoint/2010/main" val="2440814761"/>
              </p:ext>
            </p:extLst>
          </p:nvPr>
        </p:nvGraphicFramePr>
        <p:xfrm>
          <a:off x="602341" y="1358355"/>
          <a:ext cx="7939317" cy="2988673"/>
        </p:xfrm>
        <a:graphic>
          <a:graphicData uri="http://schemas.openxmlformats.org/drawingml/2006/table">
            <a:tbl>
              <a:tblPr firstRow="1" bandRow="1">
                <a:tableStyleId>{5C22544A-7EE6-4342-B048-85BDC9FD1C3A}</a:tableStyleId>
              </a:tblPr>
              <a:tblGrid>
                <a:gridCol w="1799773">
                  <a:extLst>
                    <a:ext uri="{9D8B030D-6E8A-4147-A177-3AD203B41FA5}">
                      <a16:colId xmlns:a16="http://schemas.microsoft.com/office/drawing/2014/main" val="116493894"/>
                    </a:ext>
                  </a:extLst>
                </a:gridCol>
                <a:gridCol w="2728686">
                  <a:extLst>
                    <a:ext uri="{9D8B030D-6E8A-4147-A177-3AD203B41FA5}">
                      <a16:colId xmlns:a16="http://schemas.microsoft.com/office/drawing/2014/main" val="2840939539"/>
                    </a:ext>
                  </a:extLst>
                </a:gridCol>
                <a:gridCol w="3410858">
                  <a:extLst>
                    <a:ext uri="{9D8B030D-6E8A-4147-A177-3AD203B41FA5}">
                      <a16:colId xmlns:a16="http://schemas.microsoft.com/office/drawing/2014/main" val="2606826363"/>
                    </a:ext>
                  </a:extLst>
                </a:gridCol>
              </a:tblGrid>
              <a:tr h="482684">
                <a:tc>
                  <a:txBody>
                    <a:bodyPr/>
                    <a:lstStyle/>
                    <a:p>
                      <a:pPr algn="ctr"/>
                      <a:endParaRPr lang="fr-FR" dirty="0"/>
                    </a:p>
                  </a:txBody>
                  <a:tcPr/>
                </a:tc>
                <a:tc>
                  <a:txBody>
                    <a:bodyPr/>
                    <a:lstStyle/>
                    <a:p>
                      <a:pPr algn="ctr"/>
                      <a:r>
                        <a:rPr lang="fr-FR" dirty="0"/>
                        <a:t>SEED FUNDING</a:t>
                      </a:r>
                    </a:p>
                  </a:txBody>
                  <a:tcPr/>
                </a:tc>
                <a:tc>
                  <a:txBody>
                    <a:bodyPr/>
                    <a:lstStyle/>
                    <a:p>
                      <a:pPr algn="ctr"/>
                      <a:r>
                        <a:rPr lang="fr-FR" dirty="0"/>
                        <a:t>RMP</a:t>
                      </a:r>
                    </a:p>
                  </a:txBody>
                  <a:tcPr/>
                </a:tc>
                <a:extLst>
                  <a:ext uri="{0D108BD9-81ED-4DB2-BD59-A6C34878D82A}">
                    <a16:rowId xmlns:a16="http://schemas.microsoft.com/office/drawing/2014/main" val="1454665376"/>
                  </a:ext>
                </a:extLst>
              </a:tr>
              <a:tr h="674435">
                <a:tc>
                  <a:txBody>
                    <a:bodyPr/>
                    <a:lstStyle/>
                    <a:p>
                      <a:pPr algn="ctr"/>
                      <a:r>
                        <a:rPr lang="fr-FR" b="1" dirty="0"/>
                        <a:t>Deadline</a:t>
                      </a:r>
                    </a:p>
                  </a:txBody>
                  <a:tcPr/>
                </a:tc>
                <a:tc>
                  <a:txBody>
                    <a:bodyPr/>
                    <a:lstStyle/>
                    <a:p>
                      <a:pPr algn="ctr"/>
                      <a:r>
                        <a:rPr lang="fr-FR" dirty="0"/>
                        <a:t>15th of </a:t>
                      </a:r>
                      <a:r>
                        <a:rPr lang="fr-FR" dirty="0" err="1"/>
                        <a:t>November</a:t>
                      </a:r>
                      <a:r>
                        <a:rPr lang="fr-FR" dirty="0"/>
                        <a:t> </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dirty="0"/>
                        <a:t>15th of </a:t>
                      </a:r>
                      <a:r>
                        <a:rPr lang="fr-FR" dirty="0" err="1"/>
                        <a:t>November</a:t>
                      </a:r>
                      <a:r>
                        <a:rPr lang="fr-FR" dirty="0"/>
                        <a:t> </a:t>
                      </a:r>
                    </a:p>
                    <a:p>
                      <a:pPr algn="ctr"/>
                      <a:endParaRPr lang="fr-FR" dirty="0"/>
                    </a:p>
                  </a:txBody>
                  <a:tcPr/>
                </a:tc>
                <a:extLst>
                  <a:ext uri="{0D108BD9-81ED-4DB2-BD59-A6C34878D82A}">
                    <a16:rowId xmlns:a16="http://schemas.microsoft.com/office/drawing/2014/main" val="1270699857"/>
                  </a:ext>
                </a:extLst>
              </a:tr>
              <a:tr h="674435">
                <a:tc>
                  <a:txBody>
                    <a:bodyPr/>
                    <a:lstStyle/>
                    <a:p>
                      <a:pPr algn="ctr"/>
                      <a:r>
                        <a:rPr lang="fr-FR" b="1" dirty="0"/>
                        <a:t>Evaluation</a:t>
                      </a:r>
                    </a:p>
                  </a:txBody>
                  <a:tcPr/>
                </a:tc>
                <a:tc>
                  <a:txBody>
                    <a:bodyPr/>
                    <a:lstStyle/>
                    <a:p>
                      <a:pPr algn="ctr"/>
                      <a:r>
                        <a:rPr lang="fr-FR" dirty="0"/>
                        <a:t>JRC</a:t>
                      </a:r>
                    </a:p>
                  </a:txBody>
                  <a:tcPr/>
                </a:tc>
                <a:tc>
                  <a:txBody>
                    <a:bodyPr/>
                    <a:lstStyle/>
                    <a:p>
                      <a:pPr algn="ctr"/>
                      <a:r>
                        <a:rPr lang="fr-FR" dirty="0"/>
                        <a:t>Local </a:t>
                      </a:r>
                      <a:r>
                        <a:rPr lang="fr-FR" dirty="0" err="1"/>
                        <a:t>referent</a:t>
                      </a:r>
                      <a:r>
                        <a:rPr lang="fr-FR" dirty="0"/>
                        <a:t> + Vice </a:t>
                      </a:r>
                      <a:r>
                        <a:rPr lang="fr-FR" dirty="0" err="1"/>
                        <a:t>rector</a:t>
                      </a:r>
                      <a:r>
                        <a:rPr lang="fr-FR" dirty="0"/>
                        <a:t> for research </a:t>
                      </a:r>
                    </a:p>
                  </a:txBody>
                  <a:tcPr/>
                </a:tc>
                <a:extLst>
                  <a:ext uri="{0D108BD9-81ED-4DB2-BD59-A6C34878D82A}">
                    <a16:rowId xmlns:a16="http://schemas.microsoft.com/office/drawing/2014/main" val="1627313508"/>
                  </a:ext>
                </a:extLst>
              </a:tr>
              <a:tr h="482684">
                <a:tc>
                  <a:txBody>
                    <a:bodyPr/>
                    <a:lstStyle/>
                    <a:p>
                      <a:pPr algn="ctr"/>
                      <a:r>
                        <a:rPr lang="fr-FR" b="1" dirty="0"/>
                        <a:t>Max </a:t>
                      </a:r>
                      <a:r>
                        <a:rPr lang="fr-FR" b="1" dirty="0" err="1"/>
                        <a:t>amount</a:t>
                      </a:r>
                      <a:endParaRPr lang="fr-FR" b="1" dirty="0"/>
                    </a:p>
                  </a:txBody>
                  <a:tcPr/>
                </a:tc>
                <a:tc>
                  <a:txBody>
                    <a:bodyPr/>
                    <a:lstStyle/>
                    <a:p>
                      <a:pPr algn="ctr"/>
                      <a:r>
                        <a:rPr lang="fr-FR" dirty="0"/>
                        <a:t>30,000€/</a:t>
                      </a:r>
                      <a:r>
                        <a:rPr lang="fr-FR" dirty="0" err="1"/>
                        <a:t>project</a:t>
                      </a:r>
                      <a:endParaRPr lang="fr-FR" dirty="0"/>
                    </a:p>
                  </a:txBody>
                  <a:tcPr/>
                </a:tc>
                <a:tc>
                  <a:txBody>
                    <a:bodyPr/>
                    <a:lstStyle/>
                    <a:p>
                      <a:pPr algn="ctr"/>
                      <a:r>
                        <a:rPr lang="fr-FR" dirty="0"/>
                        <a:t>2,000€/</a:t>
                      </a:r>
                      <a:r>
                        <a:rPr lang="fr-FR" dirty="0" err="1"/>
                        <a:t>person</a:t>
                      </a:r>
                      <a:r>
                        <a:rPr lang="fr-FR" dirty="0"/>
                        <a:t>/</a:t>
                      </a:r>
                      <a:r>
                        <a:rPr lang="fr-FR" dirty="0" err="1"/>
                        <a:t>mobility</a:t>
                      </a:r>
                      <a:r>
                        <a:rPr lang="fr-FR" dirty="0"/>
                        <a:t> </a:t>
                      </a:r>
                    </a:p>
                  </a:txBody>
                  <a:tcPr/>
                </a:tc>
                <a:extLst>
                  <a:ext uri="{0D108BD9-81ED-4DB2-BD59-A6C34878D82A}">
                    <a16:rowId xmlns:a16="http://schemas.microsoft.com/office/drawing/2014/main" val="2390573833"/>
                  </a:ext>
                </a:extLst>
              </a:tr>
              <a:tr h="674435">
                <a:tc>
                  <a:txBody>
                    <a:bodyPr/>
                    <a:lstStyle/>
                    <a:p>
                      <a:pPr algn="ctr"/>
                      <a:r>
                        <a:rPr lang="fr-FR" b="1" dirty="0"/>
                        <a:t>Application</a:t>
                      </a:r>
                    </a:p>
                  </a:txBody>
                  <a:tcPr/>
                </a:tc>
                <a:tc>
                  <a:txBody>
                    <a:bodyPr/>
                    <a:lstStyle/>
                    <a:p>
                      <a:pPr algn="ctr"/>
                      <a:r>
                        <a:rPr lang="fr-FR" dirty="0"/>
                        <a:t>Online form </a:t>
                      </a:r>
                    </a:p>
                  </a:txBody>
                  <a:tcPr/>
                </a:tc>
                <a:tc>
                  <a:txBody>
                    <a:bodyPr/>
                    <a:lstStyle/>
                    <a:p>
                      <a:pPr algn="ctr"/>
                      <a:r>
                        <a:rPr lang="fr-FR" dirty="0"/>
                        <a:t>Fill in the PDF form and </a:t>
                      </a:r>
                      <a:r>
                        <a:rPr lang="fr-FR" dirty="0" err="1"/>
                        <a:t>send</a:t>
                      </a:r>
                      <a:r>
                        <a:rPr lang="fr-FR" dirty="0"/>
                        <a:t> </a:t>
                      </a:r>
                      <a:r>
                        <a:rPr lang="fr-FR" dirty="0" err="1"/>
                        <a:t>it</a:t>
                      </a:r>
                      <a:r>
                        <a:rPr lang="fr-FR" dirty="0"/>
                        <a:t> via email to the </a:t>
                      </a:r>
                      <a:r>
                        <a:rPr lang="fr-FR" dirty="0" err="1"/>
                        <a:t>referent</a:t>
                      </a:r>
                      <a:r>
                        <a:rPr lang="fr-FR" dirty="0"/>
                        <a:t> </a:t>
                      </a:r>
                      <a:r>
                        <a:rPr lang="fr-FR" dirty="0" err="1"/>
                        <a:t>from</a:t>
                      </a:r>
                      <a:r>
                        <a:rPr lang="fr-FR" dirty="0"/>
                        <a:t> </a:t>
                      </a:r>
                      <a:r>
                        <a:rPr lang="fr-FR" dirty="0" err="1"/>
                        <a:t>your</a:t>
                      </a:r>
                      <a:r>
                        <a:rPr lang="fr-FR" dirty="0"/>
                        <a:t> </a:t>
                      </a:r>
                      <a:r>
                        <a:rPr lang="fr-FR" dirty="0" err="1"/>
                        <a:t>university</a:t>
                      </a:r>
                      <a:r>
                        <a:rPr lang="fr-FR" dirty="0"/>
                        <a:t> </a:t>
                      </a:r>
                    </a:p>
                  </a:txBody>
                  <a:tcPr/>
                </a:tc>
                <a:extLst>
                  <a:ext uri="{0D108BD9-81ED-4DB2-BD59-A6C34878D82A}">
                    <a16:rowId xmlns:a16="http://schemas.microsoft.com/office/drawing/2014/main" val="286334894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graphicFrame>
        <p:nvGraphicFramePr>
          <p:cNvPr id="2" name="Tableau 3">
            <a:extLst>
              <a:ext uri="{FF2B5EF4-FFF2-40B4-BE49-F238E27FC236}">
                <a16:creationId xmlns:a16="http://schemas.microsoft.com/office/drawing/2014/main" id="{2D59C8A5-D6A0-BB3A-AE70-E4DDE8689245}"/>
              </a:ext>
            </a:extLst>
          </p:cNvPr>
          <p:cNvGraphicFramePr>
            <a:graphicFrameLocks noGrp="1"/>
          </p:cNvGraphicFramePr>
          <p:nvPr>
            <p:extLst>
              <p:ext uri="{D42A27DB-BD31-4B8C-83A1-F6EECF244321}">
                <p14:modId xmlns:p14="http://schemas.microsoft.com/office/powerpoint/2010/main" val="2747522558"/>
              </p:ext>
            </p:extLst>
          </p:nvPr>
        </p:nvGraphicFramePr>
        <p:xfrm>
          <a:off x="204159" y="660326"/>
          <a:ext cx="8641551" cy="4048844"/>
        </p:xfrm>
        <a:graphic>
          <a:graphicData uri="http://schemas.openxmlformats.org/drawingml/2006/table">
            <a:tbl>
              <a:tblPr firstRow="1" bandRow="1">
                <a:tableStyleId>{5C22544A-7EE6-4342-B048-85BDC9FD1C3A}</a:tableStyleId>
              </a:tblPr>
              <a:tblGrid>
                <a:gridCol w="1958963">
                  <a:extLst>
                    <a:ext uri="{9D8B030D-6E8A-4147-A177-3AD203B41FA5}">
                      <a16:colId xmlns:a16="http://schemas.microsoft.com/office/drawing/2014/main" val="116493894"/>
                    </a:ext>
                  </a:extLst>
                </a:gridCol>
                <a:gridCol w="2970039">
                  <a:extLst>
                    <a:ext uri="{9D8B030D-6E8A-4147-A177-3AD203B41FA5}">
                      <a16:colId xmlns:a16="http://schemas.microsoft.com/office/drawing/2014/main" val="2840939539"/>
                    </a:ext>
                  </a:extLst>
                </a:gridCol>
                <a:gridCol w="3712549">
                  <a:extLst>
                    <a:ext uri="{9D8B030D-6E8A-4147-A177-3AD203B41FA5}">
                      <a16:colId xmlns:a16="http://schemas.microsoft.com/office/drawing/2014/main" val="2606826363"/>
                    </a:ext>
                  </a:extLst>
                </a:gridCol>
              </a:tblGrid>
              <a:tr h="482684">
                <a:tc>
                  <a:txBody>
                    <a:bodyPr/>
                    <a:lstStyle/>
                    <a:p>
                      <a:pPr algn="ctr"/>
                      <a:endParaRPr lang="fr-FR" dirty="0"/>
                    </a:p>
                  </a:txBody>
                  <a:tcPr/>
                </a:tc>
                <a:tc>
                  <a:txBody>
                    <a:bodyPr/>
                    <a:lstStyle/>
                    <a:p>
                      <a:pPr algn="ctr"/>
                      <a:r>
                        <a:rPr lang="fr-FR" dirty="0"/>
                        <a:t>SEED FUNDING</a:t>
                      </a:r>
                    </a:p>
                  </a:txBody>
                  <a:tcPr/>
                </a:tc>
                <a:tc>
                  <a:txBody>
                    <a:bodyPr/>
                    <a:lstStyle/>
                    <a:p>
                      <a:pPr algn="ctr"/>
                      <a:r>
                        <a:rPr lang="fr-FR" dirty="0"/>
                        <a:t>RMP</a:t>
                      </a:r>
                    </a:p>
                  </a:txBody>
                  <a:tcPr/>
                </a:tc>
                <a:extLst>
                  <a:ext uri="{0D108BD9-81ED-4DB2-BD59-A6C34878D82A}">
                    <a16:rowId xmlns:a16="http://schemas.microsoft.com/office/drawing/2014/main" val="1454665376"/>
                  </a:ext>
                </a:extLst>
              </a:tr>
              <a:tr h="674435">
                <a:tc>
                  <a:txBody>
                    <a:bodyPr/>
                    <a:lstStyle/>
                    <a:p>
                      <a:pPr algn="ctr"/>
                      <a:r>
                        <a:rPr lang="fr-FR" b="1" dirty="0"/>
                        <a:t>Validation? </a:t>
                      </a:r>
                    </a:p>
                  </a:txBody>
                  <a:tcPr/>
                </a:tc>
                <a:tc>
                  <a:txBody>
                    <a:bodyPr/>
                    <a:lstStyle/>
                    <a:p>
                      <a:pPr algn="ctr"/>
                      <a:r>
                        <a:rPr lang="fr-FR" dirty="0">
                          <a:latin typeface="+mj-lt"/>
                        </a:rPr>
                        <a:t>Yes, </a:t>
                      </a:r>
                      <a:r>
                        <a:rPr lang="fr-FR" dirty="0" err="1">
                          <a:latin typeface="+mj-lt"/>
                        </a:rPr>
                        <a:t>you</a:t>
                      </a:r>
                      <a:r>
                        <a:rPr lang="fr-FR" dirty="0">
                          <a:latin typeface="+mj-lt"/>
                        </a:rPr>
                        <a:t> have to contact the cluster leader</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dirty="0">
                          <a:latin typeface="+mj-lt"/>
                        </a:rPr>
                        <a:t>Yes, </a:t>
                      </a:r>
                      <a:r>
                        <a:rPr lang="fr-FR" dirty="0" err="1">
                          <a:latin typeface="+mj-lt"/>
                        </a:rPr>
                        <a:t>you</a:t>
                      </a:r>
                      <a:r>
                        <a:rPr lang="fr-FR" dirty="0">
                          <a:latin typeface="+mj-lt"/>
                        </a:rPr>
                        <a:t> have to contact the host </a:t>
                      </a:r>
                      <a:r>
                        <a:rPr lang="fr-FR" dirty="0" err="1">
                          <a:latin typeface="+mj-lt"/>
                        </a:rPr>
                        <a:t>researcher</a:t>
                      </a:r>
                      <a:r>
                        <a:rPr lang="fr-FR" dirty="0">
                          <a:latin typeface="+mj-lt"/>
                        </a:rPr>
                        <a:t> center </a:t>
                      </a:r>
                      <a:r>
                        <a:rPr lang="fr-FR" dirty="0" err="1">
                          <a:latin typeface="+mj-lt"/>
                        </a:rPr>
                        <a:t>director</a:t>
                      </a:r>
                      <a:r>
                        <a:rPr lang="fr-FR" dirty="0">
                          <a:latin typeface="+mj-lt"/>
                        </a:rPr>
                        <a:t> </a:t>
                      </a:r>
                    </a:p>
                    <a:p>
                      <a:pPr algn="ctr"/>
                      <a:endParaRPr lang="fr-FR" dirty="0">
                        <a:latin typeface="+mj-lt"/>
                      </a:endParaRPr>
                    </a:p>
                  </a:txBody>
                  <a:tcPr/>
                </a:tc>
                <a:extLst>
                  <a:ext uri="{0D108BD9-81ED-4DB2-BD59-A6C34878D82A}">
                    <a16:rowId xmlns:a16="http://schemas.microsoft.com/office/drawing/2014/main" val="1270699857"/>
                  </a:ext>
                </a:extLst>
              </a:tr>
              <a:tr h="674435">
                <a:tc>
                  <a:txBody>
                    <a:bodyPr/>
                    <a:lstStyle/>
                    <a:p>
                      <a:pPr algn="ctr"/>
                      <a:r>
                        <a:rPr lang="fr-FR" b="1" dirty="0"/>
                        <a:t>Eligible participants</a:t>
                      </a:r>
                    </a:p>
                  </a:txBody>
                  <a:tcPr/>
                </a:tc>
                <a:tc>
                  <a:txBody>
                    <a:bodyPr/>
                    <a:lstStyle/>
                    <a:p>
                      <a:pPr algn="ctr"/>
                      <a:r>
                        <a:rPr lang="en-US" sz="1400" b="0" i="0" u="none" strike="noStrike" baseline="0" dirty="0">
                          <a:solidFill>
                            <a:srgbClr val="000000"/>
                          </a:solidFill>
                          <a:latin typeface="+mj-lt"/>
                        </a:rPr>
                        <a:t>Researchers in EU GREEN universities are eligible applicants. </a:t>
                      </a:r>
                      <a:endParaRPr lang="fr-FR" dirty="0">
                        <a:latin typeface="+mj-lt"/>
                      </a:endParaRPr>
                    </a:p>
                  </a:txBody>
                  <a:tcPr/>
                </a:tc>
                <a:tc>
                  <a:txBody>
                    <a:bodyPr/>
                    <a:lstStyle/>
                    <a:p>
                      <a:pPr algn="ctr"/>
                      <a:r>
                        <a:rPr lang="en-US" dirty="0">
                          <a:latin typeface="+mj-lt"/>
                        </a:rPr>
                        <a:t>The mobility program is devoted to permanent and temporary staff (PhD, researchers, technical and administrative staff). Master students are also eligible </a:t>
                      </a:r>
                      <a:r>
                        <a:rPr lang="en-US" dirty="0" err="1">
                          <a:latin typeface="+mj-lt"/>
                        </a:rPr>
                        <a:t>ie</a:t>
                      </a:r>
                      <a:r>
                        <a:rPr lang="en-US" dirty="0">
                          <a:latin typeface="+mj-lt"/>
                        </a:rPr>
                        <a:t> for internships.  You have to check your internal rules.</a:t>
                      </a:r>
                      <a:endParaRPr lang="fr-FR" dirty="0">
                        <a:latin typeface="+mj-lt"/>
                      </a:endParaRPr>
                    </a:p>
                  </a:txBody>
                  <a:tcPr/>
                </a:tc>
                <a:extLst>
                  <a:ext uri="{0D108BD9-81ED-4DB2-BD59-A6C34878D82A}">
                    <a16:rowId xmlns:a16="http://schemas.microsoft.com/office/drawing/2014/main" val="1627313508"/>
                  </a:ext>
                </a:extLst>
              </a:tr>
              <a:tr h="482684">
                <a:tc>
                  <a:txBody>
                    <a:bodyPr/>
                    <a:lstStyle/>
                    <a:p>
                      <a:pPr algn="ctr"/>
                      <a:r>
                        <a:rPr lang="fr-FR" b="1" dirty="0" err="1"/>
                        <a:t>Environment</a:t>
                      </a:r>
                      <a:r>
                        <a:rPr lang="fr-FR" b="1" dirty="0"/>
                        <a:t> </a:t>
                      </a:r>
                      <a:r>
                        <a:rPr lang="fr-FR" b="1" dirty="0" err="1"/>
                        <a:t>expenses</a:t>
                      </a:r>
                      <a:r>
                        <a:rPr lang="fr-FR" b="1" dirty="0"/>
                        <a:t> </a:t>
                      </a:r>
                    </a:p>
                  </a:txBody>
                  <a:tcPr/>
                </a:tc>
                <a:tc>
                  <a:txBody>
                    <a:bodyPr/>
                    <a:lstStyle/>
                    <a:p>
                      <a:pPr algn="ctr"/>
                      <a:r>
                        <a:rPr lang="fr-FR" dirty="0">
                          <a:latin typeface="+mj-lt"/>
                        </a:rPr>
                        <a:t>Eligible </a:t>
                      </a:r>
                    </a:p>
                  </a:txBody>
                  <a:tcPr/>
                </a:tc>
                <a:tc>
                  <a:txBody>
                    <a:bodyPr/>
                    <a:lstStyle/>
                    <a:p>
                      <a:pPr algn="ctr"/>
                      <a:r>
                        <a:rPr lang="fr-FR" dirty="0">
                          <a:latin typeface="+mj-lt"/>
                        </a:rPr>
                        <a:t>Non </a:t>
                      </a:r>
                      <a:r>
                        <a:rPr lang="fr-FR" dirty="0" err="1">
                          <a:latin typeface="+mj-lt"/>
                        </a:rPr>
                        <a:t>eligible</a:t>
                      </a:r>
                      <a:r>
                        <a:rPr lang="fr-FR" dirty="0">
                          <a:latin typeface="+mj-lt"/>
                        </a:rPr>
                        <a:t> (</a:t>
                      </a:r>
                      <a:r>
                        <a:rPr lang="fr-FR" dirty="0" err="1">
                          <a:latin typeface="+mj-lt"/>
                        </a:rPr>
                        <a:t>only</a:t>
                      </a:r>
                      <a:r>
                        <a:rPr lang="fr-FR" dirty="0">
                          <a:latin typeface="+mj-lt"/>
                        </a:rPr>
                        <a:t> </a:t>
                      </a:r>
                      <a:r>
                        <a:rPr lang="fr-FR" dirty="0" err="1">
                          <a:latin typeface="+mj-lt"/>
                        </a:rPr>
                        <a:t>mobility</a:t>
                      </a:r>
                      <a:r>
                        <a:rPr lang="fr-FR" dirty="0">
                          <a:latin typeface="+mj-lt"/>
                        </a:rPr>
                        <a:t> </a:t>
                      </a:r>
                      <a:r>
                        <a:rPr lang="fr-FR" dirty="0" err="1">
                          <a:latin typeface="+mj-lt"/>
                        </a:rPr>
                        <a:t>fees</a:t>
                      </a:r>
                      <a:r>
                        <a:rPr lang="fr-FR" dirty="0">
                          <a:latin typeface="+mj-lt"/>
                        </a:rPr>
                        <a:t> like </a:t>
                      </a:r>
                      <a:r>
                        <a:rPr lang="fr-FR" dirty="0" err="1">
                          <a:latin typeface="+mj-lt"/>
                        </a:rPr>
                        <a:t>travel</a:t>
                      </a:r>
                      <a:r>
                        <a:rPr lang="fr-FR" dirty="0">
                          <a:latin typeface="+mj-lt"/>
                        </a:rPr>
                        <a:t>, </a:t>
                      </a:r>
                      <a:r>
                        <a:rPr lang="fr-FR" dirty="0" err="1">
                          <a:latin typeface="+mj-lt"/>
                        </a:rPr>
                        <a:t>accomodation</a:t>
                      </a:r>
                      <a:r>
                        <a:rPr lang="fr-FR" dirty="0">
                          <a:latin typeface="+mj-lt"/>
                        </a:rPr>
                        <a:t>, </a:t>
                      </a:r>
                      <a:r>
                        <a:rPr lang="fr-FR" dirty="0" err="1">
                          <a:latin typeface="+mj-lt"/>
                        </a:rPr>
                        <a:t>food</a:t>
                      </a:r>
                      <a:r>
                        <a:rPr lang="fr-FR" dirty="0">
                          <a:latin typeface="+mj-lt"/>
                        </a:rPr>
                        <a:t>)</a:t>
                      </a:r>
                    </a:p>
                  </a:txBody>
                  <a:tcPr/>
                </a:tc>
                <a:extLst>
                  <a:ext uri="{0D108BD9-81ED-4DB2-BD59-A6C34878D82A}">
                    <a16:rowId xmlns:a16="http://schemas.microsoft.com/office/drawing/2014/main" val="2390573833"/>
                  </a:ext>
                </a:extLst>
              </a:tr>
              <a:tr h="674435">
                <a:tc>
                  <a:txBody>
                    <a:bodyPr/>
                    <a:lstStyle/>
                    <a:p>
                      <a:pPr algn="ctr"/>
                      <a:r>
                        <a:rPr lang="fr-FR" b="1" dirty="0" err="1"/>
                        <a:t>What</a:t>
                      </a:r>
                      <a:r>
                        <a:rPr lang="fr-FR" b="1" dirty="0"/>
                        <a:t> </a:t>
                      </a:r>
                      <a:r>
                        <a:rPr lang="fr-FR" b="1" dirty="0" err="1"/>
                        <a:t>potential</a:t>
                      </a:r>
                      <a:r>
                        <a:rPr lang="fr-FR" b="1" dirty="0"/>
                        <a:t> </a:t>
                      </a:r>
                      <a:r>
                        <a:rPr lang="fr-FR" b="1" dirty="0" err="1"/>
                        <a:t>further</a:t>
                      </a:r>
                      <a:r>
                        <a:rPr lang="fr-FR" b="1" dirty="0"/>
                        <a:t> collaborations </a:t>
                      </a:r>
                      <a:r>
                        <a:rPr lang="fr-FR" b="1" dirty="0" err="1"/>
                        <a:t>will</a:t>
                      </a:r>
                      <a:r>
                        <a:rPr lang="fr-FR" b="1" dirty="0"/>
                        <a:t> </a:t>
                      </a:r>
                      <a:r>
                        <a:rPr lang="fr-FR" b="1" dirty="0" err="1"/>
                        <a:t>be</a:t>
                      </a:r>
                      <a:r>
                        <a:rPr lang="fr-FR" b="1" dirty="0"/>
                        <a:t> </a:t>
                      </a:r>
                      <a:r>
                        <a:rPr lang="fr-FR" b="1" dirty="0" err="1"/>
                        <a:t>valued</a:t>
                      </a:r>
                      <a:r>
                        <a:rPr lang="fr-FR" b="1" dirty="0"/>
                        <a:t>? </a:t>
                      </a:r>
                    </a:p>
                  </a:txBody>
                  <a:tcPr/>
                </a:tc>
                <a:tc>
                  <a:txBody>
                    <a:bodyPr/>
                    <a:lstStyle/>
                    <a:p>
                      <a:pPr algn="ctr"/>
                      <a:r>
                        <a:rPr lang="fr-FR" sz="1400" b="0" i="0" u="none" strike="noStrike" cap="none" dirty="0" err="1">
                          <a:solidFill>
                            <a:schemeClr val="dk1"/>
                          </a:solidFill>
                          <a:latin typeface="+mn-lt"/>
                          <a:ea typeface="+mn-ea"/>
                          <a:cs typeface="+mn-cs"/>
                          <a:sym typeface="Arial"/>
                        </a:rPr>
                        <a:t>Any</a:t>
                      </a:r>
                      <a:r>
                        <a:rPr lang="fr-FR" sz="1400" b="0" i="0" u="none" strike="noStrike" cap="none" dirty="0">
                          <a:solidFill>
                            <a:schemeClr val="dk1"/>
                          </a:solidFill>
                          <a:latin typeface="+mn-lt"/>
                          <a:ea typeface="+mn-ea"/>
                          <a:cs typeface="+mn-cs"/>
                          <a:sym typeface="Arial"/>
                        </a:rPr>
                        <a:t> </a:t>
                      </a:r>
                      <a:r>
                        <a:rPr lang="fr-FR" sz="1400" b="0" i="0" u="none" strike="noStrike" cap="none" dirty="0" err="1">
                          <a:solidFill>
                            <a:schemeClr val="dk1"/>
                          </a:solidFill>
                          <a:latin typeface="+mn-lt"/>
                          <a:ea typeface="+mn-ea"/>
                          <a:cs typeface="+mn-cs"/>
                          <a:sym typeface="Arial"/>
                        </a:rPr>
                        <a:t>project</a:t>
                      </a:r>
                      <a:r>
                        <a:rPr lang="fr-FR" sz="1400" b="0" i="0" u="none" strike="noStrike" cap="none" dirty="0">
                          <a:solidFill>
                            <a:schemeClr val="dk1"/>
                          </a:solidFill>
                          <a:latin typeface="+mn-lt"/>
                          <a:ea typeface="+mn-ea"/>
                          <a:cs typeface="+mn-cs"/>
                          <a:sym typeface="Arial"/>
                        </a:rPr>
                        <a:t> to </a:t>
                      </a:r>
                      <a:r>
                        <a:rPr lang="fr-FR" sz="1400" b="0" i="0" u="none" strike="noStrike" cap="none" dirty="0" err="1">
                          <a:solidFill>
                            <a:schemeClr val="dk1"/>
                          </a:solidFill>
                          <a:latin typeface="+mn-lt"/>
                          <a:ea typeface="+mn-ea"/>
                          <a:cs typeface="+mn-cs"/>
                          <a:sym typeface="Arial"/>
                        </a:rPr>
                        <a:t>foster</a:t>
                      </a:r>
                      <a:r>
                        <a:rPr lang="fr-FR" sz="1400" b="0" i="0" u="none" strike="noStrike" cap="none" dirty="0">
                          <a:solidFill>
                            <a:schemeClr val="dk1"/>
                          </a:solidFill>
                          <a:latin typeface="+mn-lt"/>
                          <a:ea typeface="+mn-ea"/>
                          <a:cs typeface="+mn-cs"/>
                          <a:sym typeface="Arial"/>
                        </a:rPr>
                        <a:t> &amp; </a:t>
                      </a:r>
                      <a:r>
                        <a:rPr lang="fr-FR" sz="1400" b="0" i="0" u="none" strike="noStrike" cap="none" dirty="0" err="1">
                          <a:solidFill>
                            <a:schemeClr val="dk1"/>
                          </a:solidFill>
                          <a:latin typeface="+mn-lt"/>
                          <a:ea typeface="+mn-ea"/>
                          <a:cs typeface="+mn-cs"/>
                          <a:sym typeface="Arial"/>
                        </a:rPr>
                        <a:t>strenghten</a:t>
                      </a:r>
                      <a:r>
                        <a:rPr lang="fr-FR" sz="1400" b="0" i="0" u="none" strike="noStrike" cap="none" dirty="0">
                          <a:solidFill>
                            <a:schemeClr val="dk1"/>
                          </a:solidFill>
                          <a:latin typeface="+mn-lt"/>
                          <a:ea typeface="+mn-ea"/>
                          <a:cs typeface="+mn-cs"/>
                          <a:sym typeface="Arial"/>
                        </a:rPr>
                        <a:t> collaboration </a:t>
                      </a:r>
                      <a:r>
                        <a:rPr lang="fr-FR" sz="1400" b="0" i="0" u="none" strike="noStrike" cap="none" dirty="0" err="1">
                          <a:solidFill>
                            <a:schemeClr val="dk1"/>
                          </a:solidFill>
                          <a:latin typeface="+mn-lt"/>
                          <a:ea typeface="+mn-ea"/>
                          <a:cs typeface="+mn-cs"/>
                          <a:sym typeface="Arial"/>
                        </a:rPr>
                        <a:t>between</a:t>
                      </a:r>
                      <a:r>
                        <a:rPr lang="fr-FR" sz="1400" b="0" i="0" u="none" strike="noStrike" cap="none" dirty="0">
                          <a:solidFill>
                            <a:schemeClr val="dk1"/>
                          </a:solidFill>
                          <a:latin typeface="+mn-lt"/>
                          <a:ea typeface="+mn-ea"/>
                          <a:cs typeface="+mn-cs"/>
                          <a:sym typeface="Arial"/>
                        </a:rPr>
                        <a:t> </a:t>
                      </a:r>
                      <a:r>
                        <a:rPr lang="fr-FR" sz="1400" b="0" i="0" u="none" strike="noStrike" cap="none" dirty="0" err="1">
                          <a:solidFill>
                            <a:schemeClr val="dk1"/>
                          </a:solidFill>
                          <a:latin typeface="+mn-lt"/>
                          <a:ea typeface="+mn-ea"/>
                          <a:cs typeface="+mn-cs"/>
                          <a:sym typeface="Arial"/>
                        </a:rPr>
                        <a:t>our</a:t>
                      </a:r>
                      <a:r>
                        <a:rPr lang="fr-FR" sz="1400" b="0" i="0" u="none" strike="noStrike" cap="none" dirty="0">
                          <a:solidFill>
                            <a:schemeClr val="dk1"/>
                          </a:solidFill>
                          <a:latin typeface="+mn-lt"/>
                          <a:ea typeface="+mn-ea"/>
                          <a:cs typeface="+mn-cs"/>
                          <a:sym typeface="Arial"/>
                        </a:rPr>
                        <a:t> </a:t>
                      </a:r>
                      <a:r>
                        <a:rPr lang="fr-FR" sz="1400" b="0" i="0" u="none" strike="noStrike" cap="none" dirty="0" err="1">
                          <a:solidFill>
                            <a:schemeClr val="dk1"/>
                          </a:solidFill>
                          <a:latin typeface="+mn-lt"/>
                          <a:ea typeface="+mn-ea"/>
                          <a:cs typeface="+mn-cs"/>
                          <a:sym typeface="Arial"/>
                        </a:rPr>
                        <a:t>universities</a:t>
                      </a:r>
                      <a:r>
                        <a:rPr lang="fr-FR" sz="1400" b="0" i="0" u="none" strike="noStrike" cap="none" dirty="0">
                          <a:solidFill>
                            <a:schemeClr val="dk1"/>
                          </a:solidFill>
                          <a:latin typeface="+mn-lt"/>
                          <a:ea typeface="+mn-ea"/>
                          <a:cs typeface="+mn-cs"/>
                          <a:sym typeface="Arial"/>
                        </a:rPr>
                        <a:t> (like </a:t>
                      </a:r>
                      <a:r>
                        <a:rPr lang="fr-FR" sz="1400" b="0" i="0" u="none" strike="noStrike" cap="none" dirty="0" err="1">
                          <a:solidFill>
                            <a:schemeClr val="dk1"/>
                          </a:solidFill>
                          <a:latin typeface="+mn-lt"/>
                          <a:ea typeface="+mn-ea"/>
                          <a:cs typeface="+mn-cs"/>
                          <a:sym typeface="Arial"/>
                        </a:rPr>
                        <a:t>European</a:t>
                      </a:r>
                      <a:r>
                        <a:rPr lang="fr-FR" sz="1400" b="0" i="0" u="none" strike="noStrike" cap="none" dirty="0">
                          <a:solidFill>
                            <a:schemeClr val="dk1"/>
                          </a:solidFill>
                          <a:latin typeface="+mn-lt"/>
                          <a:ea typeface="+mn-ea"/>
                          <a:cs typeface="+mn-cs"/>
                          <a:sym typeface="Arial"/>
                        </a:rPr>
                        <a:t> </a:t>
                      </a:r>
                      <a:r>
                        <a:rPr lang="fr-FR" sz="1400" b="0" i="0" u="none" strike="noStrike" cap="none" dirty="0" err="1">
                          <a:solidFill>
                            <a:schemeClr val="dk1"/>
                          </a:solidFill>
                          <a:latin typeface="+mn-lt"/>
                          <a:ea typeface="+mn-ea"/>
                          <a:cs typeface="+mn-cs"/>
                          <a:sym typeface="Arial"/>
                        </a:rPr>
                        <a:t>projects</a:t>
                      </a:r>
                      <a:r>
                        <a:rPr lang="fr-FR" sz="1400" b="0" i="0" u="none" strike="noStrike" cap="none" dirty="0">
                          <a:solidFill>
                            <a:schemeClr val="dk1"/>
                          </a:solidFill>
                          <a:latin typeface="+mn-lt"/>
                          <a:ea typeface="+mn-ea"/>
                          <a:cs typeface="+mn-cs"/>
                          <a:sym typeface="Arial"/>
                        </a:rPr>
                        <a:t>)</a:t>
                      </a:r>
                    </a:p>
                  </a:txBody>
                  <a:tcPr/>
                </a:tc>
                <a:tc>
                  <a:txBody>
                    <a:bodyPr/>
                    <a:lstStyle/>
                    <a:p>
                      <a:pPr algn="ctr"/>
                      <a:r>
                        <a:rPr lang="fr-FR" dirty="0" err="1">
                          <a:latin typeface="+mj-lt"/>
                        </a:rPr>
                        <a:t>Any</a:t>
                      </a:r>
                      <a:r>
                        <a:rPr lang="fr-FR" dirty="0">
                          <a:latin typeface="+mj-lt"/>
                        </a:rPr>
                        <a:t> </a:t>
                      </a:r>
                      <a:r>
                        <a:rPr lang="fr-FR" dirty="0" err="1">
                          <a:latin typeface="+mj-lt"/>
                        </a:rPr>
                        <a:t>project</a:t>
                      </a:r>
                      <a:r>
                        <a:rPr lang="fr-FR" dirty="0">
                          <a:latin typeface="+mj-lt"/>
                        </a:rPr>
                        <a:t> to </a:t>
                      </a:r>
                      <a:r>
                        <a:rPr lang="fr-FR" dirty="0" err="1">
                          <a:latin typeface="+mj-lt"/>
                        </a:rPr>
                        <a:t>foster</a:t>
                      </a:r>
                      <a:r>
                        <a:rPr lang="fr-FR" dirty="0">
                          <a:latin typeface="+mj-lt"/>
                        </a:rPr>
                        <a:t> &amp; </a:t>
                      </a:r>
                      <a:r>
                        <a:rPr lang="fr-FR" dirty="0" err="1">
                          <a:latin typeface="+mj-lt"/>
                        </a:rPr>
                        <a:t>strenghten</a:t>
                      </a:r>
                      <a:r>
                        <a:rPr lang="fr-FR" dirty="0">
                          <a:latin typeface="+mj-lt"/>
                        </a:rPr>
                        <a:t> collaboration </a:t>
                      </a:r>
                      <a:r>
                        <a:rPr lang="fr-FR" dirty="0" err="1">
                          <a:latin typeface="+mj-lt"/>
                        </a:rPr>
                        <a:t>between</a:t>
                      </a:r>
                      <a:r>
                        <a:rPr lang="fr-FR" dirty="0">
                          <a:latin typeface="+mj-lt"/>
                        </a:rPr>
                        <a:t> </a:t>
                      </a:r>
                      <a:r>
                        <a:rPr lang="fr-FR" dirty="0" err="1">
                          <a:latin typeface="+mj-lt"/>
                        </a:rPr>
                        <a:t>our</a:t>
                      </a:r>
                      <a:r>
                        <a:rPr lang="fr-FR" dirty="0">
                          <a:latin typeface="+mj-lt"/>
                        </a:rPr>
                        <a:t> </a:t>
                      </a:r>
                      <a:r>
                        <a:rPr lang="fr-FR" dirty="0" err="1">
                          <a:latin typeface="+mj-lt"/>
                        </a:rPr>
                        <a:t>universities</a:t>
                      </a:r>
                      <a:r>
                        <a:rPr lang="fr-FR" dirty="0">
                          <a:latin typeface="+mj-lt"/>
                        </a:rPr>
                        <a:t> </a:t>
                      </a:r>
                    </a:p>
                  </a:txBody>
                  <a:tcPr/>
                </a:tc>
                <a:extLst>
                  <a:ext uri="{0D108BD9-81ED-4DB2-BD59-A6C34878D82A}">
                    <a16:rowId xmlns:a16="http://schemas.microsoft.com/office/drawing/2014/main" val="286334894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248770" y="376942"/>
            <a:ext cx="9016253"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fr-FR" sz="2800" dirty="0"/>
              <a:t>Co direction vs cotutelle – EU GREEN </a:t>
            </a:r>
            <a:r>
              <a:rPr lang="fr-FR" sz="2800" dirty="0" err="1"/>
              <a:t>special</a:t>
            </a:r>
            <a:r>
              <a:rPr lang="fr-FR" sz="2800" dirty="0"/>
              <a:t> </a:t>
            </a:r>
            <a:r>
              <a:rPr lang="fr-FR" sz="2800" dirty="0" err="1"/>
              <a:t>allowance</a:t>
            </a:r>
            <a:r>
              <a:rPr lang="fr-FR" sz="2800" dirty="0"/>
              <a:t>  </a:t>
            </a:r>
            <a:endParaRPr sz="2800" dirty="0"/>
          </a:p>
        </p:txBody>
      </p:sp>
      <p:sp>
        <p:nvSpPr>
          <p:cNvPr id="108" name="Google Shape;108;p3"/>
          <p:cNvSpPr txBox="1">
            <a:spLocks noGrp="1"/>
          </p:cNvSpPr>
          <p:nvPr>
            <p:ph type="body" idx="1"/>
          </p:nvPr>
        </p:nvSpPr>
        <p:spPr>
          <a:xfrm>
            <a:off x="289112" y="978274"/>
            <a:ext cx="8229600" cy="33944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sz="1200" b="0" i="0" u="none" strike="noStrike" baseline="0" dirty="0">
                <a:solidFill>
                  <a:srgbClr val="FF0000"/>
                </a:solidFill>
                <a:latin typeface="Verdana" panose="020B0604030504040204" pitchFamily="34" charset="0"/>
              </a:rPr>
              <a:t>UA will only finance the part of the PhD spent in UA, when the PhD student is enrolled at UA. </a:t>
            </a:r>
            <a:endParaRPr sz="2000" dirty="0">
              <a:solidFill>
                <a:srgbClr val="FF0000"/>
              </a:solidFill>
            </a:endParaRPr>
          </a:p>
        </p:txBody>
      </p:sp>
      <p:graphicFrame>
        <p:nvGraphicFramePr>
          <p:cNvPr id="2" name="Tableau 2">
            <a:extLst>
              <a:ext uri="{FF2B5EF4-FFF2-40B4-BE49-F238E27FC236}">
                <a16:creationId xmlns:a16="http://schemas.microsoft.com/office/drawing/2014/main" id="{8C0DFF8F-1A85-8D1C-209D-C4478C23A027}"/>
              </a:ext>
            </a:extLst>
          </p:cNvPr>
          <p:cNvGraphicFramePr>
            <a:graphicFrameLocks noGrp="1"/>
          </p:cNvGraphicFramePr>
          <p:nvPr>
            <p:extLst>
              <p:ext uri="{D42A27DB-BD31-4B8C-83A1-F6EECF244321}">
                <p14:modId xmlns:p14="http://schemas.microsoft.com/office/powerpoint/2010/main" val="937810871"/>
              </p:ext>
            </p:extLst>
          </p:nvPr>
        </p:nvGraphicFramePr>
        <p:xfrm>
          <a:off x="70597" y="1234193"/>
          <a:ext cx="8891868" cy="3719502"/>
        </p:xfrm>
        <a:graphic>
          <a:graphicData uri="http://schemas.openxmlformats.org/drawingml/2006/table">
            <a:tbl>
              <a:tblPr firstRow="1" bandRow="1">
                <a:tableStyleId>{5C22544A-7EE6-4342-B048-85BDC9FD1C3A}</a:tableStyleId>
              </a:tblPr>
              <a:tblGrid>
                <a:gridCol w="1798431">
                  <a:extLst>
                    <a:ext uri="{9D8B030D-6E8A-4147-A177-3AD203B41FA5}">
                      <a16:colId xmlns:a16="http://schemas.microsoft.com/office/drawing/2014/main" val="1353808905"/>
                    </a:ext>
                  </a:extLst>
                </a:gridCol>
                <a:gridCol w="4129481">
                  <a:extLst>
                    <a:ext uri="{9D8B030D-6E8A-4147-A177-3AD203B41FA5}">
                      <a16:colId xmlns:a16="http://schemas.microsoft.com/office/drawing/2014/main" val="3711119422"/>
                    </a:ext>
                  </a:extLst>
                </a:gridCol>
                <a:gridCol w="2963956">
                  <a:extLst>
                    <a:ext uri="{9D8B030D-6E8A-4147-A177-3AD203B41FA5}">
                      <a16:colId xmlns:a16="http://schemas.microsoft.com/office/drawing/2014/main" val="2654528837"/>
                    </a:ext>
                  </a:extLst>
                </a:gridCol>
              </a:tblGrid>
              <a:tr h="285897">
                <a:tc>
                  <a:txBody>
                    <a:bodyPr/>
                    <a:lstStyle/>
                    <a:p>
                      <a:endParaRPr lang="fr-FR" dirty="0"/>
                    </a:p>
                  </a:txBody>
                  <a:tcPr/>
                </a:tc>
                <a:tc>
                  <a:txBody>
                    <a:bodyPr/>
                    <a:lstStyle/>
                    <a:p>
                      <a:r>
                        <a:rPr lang="fr-FR" dirty="0"/>
                        <a:t>Co direction </a:t>
                      </a:r>
                    </a:p>
                  </a:txBody>
                  <a:tcPr/>
                </a:tc>
                <a:tc>
                  <a:txBody>
                    <a:bodyPr/>
                    <a:lstStyle/>
                    <a:p>
                      <a:r>
                        <a:rPr lang="fr-FR" dirty="0"/>
                        <a:t>Cotutelle </a:t>
                      </a:r>
                    </a:p>
                  </a:txBody>
                  <a:tcPr/>
                </a:tc>
                <a:extLst>
                  <a:ext uri="{0D108BD9-81ED-4DB2-BD59-A6C34878D82A}">
                    <a16:rowId xmlns:a16="http://schemas.microsoft.com/office/drawing/2014/main" val="4160891206"/>
                  </a:ext>
                </a:extLst>
              </a:tr>
              <a:tr h="486026">
                <a:tc>
                  <a:txBody>
                    <a:bodyPr/>
                    <a:lstStyle/>
                    <a:p>
                      <a:r>
                        <a:rPr lang="fr-FR" b="1" dirty="0"/>
                        <a:t>Funding  </a:t>
                      </a:r>
                    </a:p>
                  </a:txBody>
                  <a:tcPr/>
                </a:tc>
                <a:tc>
                  <a:txBody>
                    <a:bodyPr/>
                    <a:lstStyle/>
                    <a:p>
                      <a:r>
                        <a:rPr lang="fr-FR" dirty="0"/>
                        <a:t>50% (</a:t>
                      </a:r>
                      <a:r>
                        <a:rPr lang="fr-FR" dirty="0" err="1"/>
                        <a:t>with</a:t>
                      </a:r>
                      <a:r>
                        <a:rPr lang="fr-FR" dirty="0"/>
                        <a:t> </a:t>
                      </a:r>
                      <a:r>
                        <a:rPr lang="fr-FR" dirty="0" err="1"/>
                        <a:t>other</a:t>
                      </a:r>
                      <a:r>
                        <a:rPr lang="fr-FR" dirty="0"/>
                        <a:t> </a:t>
                      </a:r>
                      <a:r>
                        <a:rPr lang="fr-FR" dirty="0" err="1"/>
                        <a:t>internal</a:t>
                      </a:r>
                      <a:r>
                        <a:rPr lang="fr-FR" dirty="0"/>
                        <a:t> funding like the research </a:t>
                      </a:r>
                      <a:r>
                        <a:rPr lang="fr-FR" dirty="0" err="1"/>
                        <a:t>labs</a:t>
                      </a:r>
                      <a:r>
                        <a:rPr lang="fr-FR" dirty="0"/>
                        <a:t>, </a:t>
                      </a:r>
                      <a:r>
                        <a:rPr lang="fr-FR" dirty="0" err="1"/>
                        <a:t>internal</a:t>
                      </a:r>
                      <a:r>
                        <a:rPr lang="fr-FR" dirty="0"/>
                        <a:t> UA calls, AFM) or 100%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t>50%</a:t>
                      </a:r>
                    </a:p>
                  </a:txBody>
                  <a:tcPr/>
                </a:tc>
                <a:extLst>
                  <a:ext uri="{0D108BD9-81ED-4DB2-BD59-A6C34878D82A}">
                    <a16:rowId xmlns:a16="http://schemas.microsoft.com/office/drawing/2014/main" val="4094234889"/>
                  </a:ext>
                </a:extLst>
              </a:tr>
              <a:tr h="285897">
                <a:tc>
                  <a:txBody>
                    <a:bodyPr/>
                    <a:lstStyle/>
                    <a:p>
                      <a:r>
                        <a:rPr lang="fr-FR" b="1" dirty="0" err="1"/>
                        <a:t>Diploma</a:t>
                      </a:r>
                      <a:r>
                        <a:rPr lang="fr-FR" b="1" dirty="0"/>
                        <a:t>  </a:t>
                      </a:r>
                    </a:p>
                  </a:txBody>
                  <a:tcPr/>
                </a:tc>
                <a:tc>
                  <a:txBody>
                    <a:bodyPr/>
                    <a:lstStyle/>
                    <a:p>
                      <a:r>
                        <a:rPr lang="fr-FR" dirty="0"/>
                        <a:t>1 </a:t>
                      </a:r>
                      <a:r>
                        <a:rPr lang="fr-FR" dirty="0" err="1"/>
                        <a:t>diploma</a:t>
                      </a:r>
                      <a:r>
                        <a:rPr lang="fr-FR" dirty="0"/>
                        <a:t> </a:t>
                      </a:r>
                      <a:r>
                        <a:rPr lang="fr-FR" dirty="0" err="1"/>
                        <a:t>from</a:t>
                      </a:r>
                      <a:r>
                        <a:rPr lang="fr-FR" dirty="0"/>
                        <a:t> UA</a:t>
                      </a:r>
                    </a:p>
                  </a:txBody>
                  <a:tcPr/>
                </a:tc>
                <a:tc>
                  <a:txBody>
                    <a:bodyPr/>
                    <a:lstStyle/>
                    <a:p>
                      <a:r>
                        <a:rPr lang="fr-FR" dirty="0"/>
                        <a:t>2 </a:t>
                      </a:r>
                      <a:r>
                        <a:rPr lang="fr-FR" dirty="0" err="1"/>
                        <a:t>diplomas</a:t>
                      </a:r>
                      <a:r>
                        <a:rPr lang="fr-FR" dirty="0"/>
                        <a:t> (UA + </a:t>
                      </a:r>
                      <a:r>
                        <a:rPr lang="fr-FR" dirty="0" err="1"/>
                        <a:t>partner</a:t>
                      </a:r>
                      <a:r>
                        <a:rPr lang="fr-FR" dirty="0"/>
                        <a:t> uni)</a:t>
                      </a:r>
                    </a:p>
                  </a:txBody>
                  <a:tcPr/>
                </a:tc>
                <a:extLst>
                  <a:ext uri="{0D108BD9-81ED-4DB2-BD59-A6C34878D82A}">
                    <a16:rowId xmlns:a16="http://schemas.microsoft.com/office/drawing/2014/main" val="3580671064"/>
                  </a:ext>
                </a:extLst>
              </a:tr>
              <a:tr h="686154">
                <a:tc>
                  <a:txBody>
                    <a:bodyPr/>
                    <a:lstStyle/>
                    <a:p>
                      <a:r>
                        <a:rPr lang="fr-FR" b="1" dirty="0"/>
                        <a:t>Registration </a:t>
                      </a:r>
                      <a:r>
                        <a:rPr lang="fr-FR" b="1" dirty="0" err="1"/>
                        <a:t>fees</a:t>
                      </a:r>
                      <a:r>
                        <a:rPr lang="fr-FR" b="1" dirty="0"/>
                        <a:t> </a:t>
                      </a:r>
                    </a:p>
                  </a:txBody>
                  <a:tcPr/>
                </a:tc>
                <a:tc>
                  <a:txBody>
                    <a:bodyPr/>
                    <a:lstStyle/>
                    <a:p>
                      <a:r>
                        <a:rPr lang="fr-FR" dirty="0" err="1"/>
                        <a:t>Enrolled</a:t>
                      </a:r>
                      <a:r>
                        <a:rPr lang="fr-FR" dirty="0"/>
                        <a:t> at UA if 100% funding </a:t>
                      </a:r>
                    </a:p>
                    <a:p>
                      <a:r>
                        <a:rPr lang="fr-FR" dirty="0">
                          <a:solidFill>
                            <a:srgbClr val="FF0000"/>
                          </a:solidFill>
                        </a:rPr>
                        <a:t>If 50% are </a:t>
                      </a:r>
                      <a:r>
                        <a:rPr lang="fr-FR" dirty="0" err="1">
                          <a:solidFill>
                            <a:srgbClr val="FF0000"/>
                          </a:solidFill>
                        </a:rPr>
                        <a:t>brought</a:t>
                      </a:r>
                      <a:r>
                        <a:rPr lang="fr-FR" dirty="0">
                          <a:solidFill>
                            <a:srgbClr val="FF0000"/>
                          </a:solidFill>
                        </a:rPr>
                        <a:t> by the </a:t>
                      </a:r>
                      <a:r>
                        <a:rPr lang="fr-FR" dirty="0" err="1">
                          <a:solidFill>
                            <a:srgbClr val="FF0000"/>
                          </a:solidFill>
                        </a:rPr>
                        <a:t>partner</a:t>
                      </a:r>
                      <a:r>
                        <a:rPr lang="fr-FR" dirty="0">
                          <a:solidFill>
                            <a:srgbClr val="FF0000"/>
                          </a:solidFill>
                        </a:rPr>
                        <a:t>, </a:t>
                      </a:r>
                      <a:r>
                        <a:rPr lang="fr-FR" dirty="0" err="1">
                          <a:solidFill>
                            <a:srgbClr val="FF0000"/>
                          </a:solidFill>
                        </a:rPr>
                        <a:t>it</a:t>
                      </a:r>
                      <a:r>
                        <a:rPr lang="fr-FR" dirty="0">
                          <a:solidFill>
                            <a:srgbClr val="FF0000"/>
                          </a:solidFill>
                        </a:rPr>
                        <a:t> </a:t>
                      </a:r>
                      <a:r>
                        <a:rPr lang="fr-FR" dirty="0" err="1">
                          <a:solidFill>
                            <a:srgbClr val="FF0000"/>
                          </a:solidFill>
                        </a:rPr>
                        <a:t>automatically</a:t>
                      </a:r>
                      <a:r>
                        <a:rPr lang="fr-FR" dirty="0">
                          <a:solidFill>
                            <a:srgbClr val="FF0000"/>
                          </a:solidFill>
                        </a:rPr>
                        <a:t> </a:t>
                      </a:r>
                      <a:r>
                        <a:rPr lang="fr-FR" dirty="0" err="1">
                          <a:solidFill>
                            <a:srgbClr val="FF0000"/>
                          </a:solidFill>
                        </a:rPr>
                        <a:t>becomes</a:t>
                      </a:r>
                      <a:r>
                        <a:rPr lang="fr-FR" dirty="0">
                          <a:solidFill>
                            <a:srgbClr val="FF0000"/>
                          </a:solidFill>
                        </a:rPr>
                        <a:t> a cotutelle</a:t>
                      </a:r>
                    </a:p>
                  </a:txBody>
                  <a:tcPr/>
                </a:tc>
                <a:tc>
                  <a:txBody>
                    <a:bodyPr/>
                    <a:lstStyle/>
                    <a:p>
                      <a:r>
                        <a:rPr lang="fr-FR" dirty="0" err="1"/>
                        <a:t>Enrollment</a:t>
                      </a:r>
                      <a:r>
                        <a:rPr lang="fr-FR" dirty="0"/>
                        <a:t> in </a:t>
                      </a:r>
                      <a:r>
                        <a:rPr lang="fr-FR" dirty="0" err="1"/>
                        <a:t>both</a:t>
                      </a:r>
                      <a:r>
                        <a:rPr lang="fr-FR" dirty="0"/>
                        <a:t> </a:t>
                      </a:r>
                      <a:r>
                        <a:rPr lang="fr-FR" dirty="0" err="1"/>
                        <a:t>university</a:t>
                      </a:r>
                      <a:r>
                        <a:rPr lang="fr-FR" dirty="0"/>
                        <a:t>, but </a:t>
                      </a:r>
                      <a:r>
                        <a:rPr lang="fr-FR" dirty="0" err="1"/>
                        <a:t>payment</a:t>
                      </a:r>
                      <a:r>
                        <a:rPr lang="fr-FR" dirty="0"/>
                        <a:t> of registration </a:t>
                      </a:r>
                      <a:r>
                        <a:rPr lang="fr-FR" dirty="0" err="1"/>
                        <a:t>fees</a:t>
                      </a:r>
                      <a:r>
                        <a:rPr lang="fr-FR" dirty="0"/>
                        <a:t> in one</a:t>
                      </a:r>
                    </a:p>
                  </a:txBody>
                  <a:tcPr/>
                </a:tc>
                <a:extLst>
                  <a:ext uri="{0D108BD9-81ED-4DB2-BD59-A6C34878D82A}">
                    <a16:rowId xmlns:a16="http://schemas.microsoft.com/office/drawing/2014/main" val="3075486549"/>
                  </a:ext>
                </a:extLst>
              </a:tr>
              <a:tr h="1086410">
                <a:tc>
                  <a:txBody>
                    <a:bodyPr/>
                    <a:lstStyle/>
                    <a:p>
                      <a:r>
                        <a:rPr lang="fr-FR" b="1" dirty="0" err="1"/>
                        <a:t>Mobility</a:t>
                      </a:r>
                      <a:endParaRPr lang="fr-FR" b="1" dirty="0"/>
                    </a:p>
                  </a:txBody>
                  <a:tcPr/>
                </a:tc>
                <a:tc>
                  <a:txBody>
                    <a:bodyPr/>
                    <a:lstStyle/>
                    <a:p>
                      <a:r>
                        <a:rPr lang="fr-FR" b="1" dirty="0" err="1"/>
                        <a:t>Mandatory</a:t>
                      </a:r>
                      <a:r>
                        <a:rPr lang="fr-FR" dirty="0"/>
                        <a:t>. </a:t>
                      </a:r>
                      <a:r>
                        <a:rPr lang="fr-FR" dirty="0" err="1"/>
                        <a:t>Length</a:t>
                      </a:r>
                      <a:r>
                        <a:rPr lang="fr-FR" dirty="0"/>
                        <a:t> </a:t>
                      </a:r>
                      <a:r>
                        <a:rPr lang="fr-FR" dirty="0" err="1"/>
                        <a:t>tbd</a:t>
                      </a:r>
                      <a:r>
                        <a:rPr lang="fr-FR" dirty="0"/>
                        <a:t>. </a:t>
                      </a:r>
                      <a:br>
                        <a:rPr lang="fr-FR" dirty="0"/>
                      </a:br>
                      <a:r>
                        <a:rPr lang="fr-FR" dirty="0" err="1"/>
                        <a:t>Only</a:t>
                      </a:r>
                      <a:r>
                        <a:rPr lang="fr-FR" dirty="0"/>
                        <a:t> the </a:t>
                      </a:r>
                      <a:r>
                        <a:rPr lang="fr-FR" dirty="0" err="1"/>
                        <a:t>salary</a:t>
                      </a:r>
                      <a:r>
                        <a:rPr lang="fr-FR" dirty="0"/>
                        <a:t> </a:t>
                      </a:r>
                      <a:r>
                        <a:rPr lang="fr-FR" dirty="0" err="1"/>
                        <a:t>will</a:t>
                      </a:r>
                      <a:r>
                        <a:rPr lang="fr-FR" dirty="0"/>
                        <a:t> </a:t>
                      </a:r>
                      <a:r>
                        <a:rPr lang="fr-FR" dirty="0" err="1"/>
                        <a:t>be</a:t>
                      </a:r>
                      <a:r>
                        <a:rPr lang="fr-FR" dirty="0"/>
                        <a:t> </a:t>
                      </a:r>
                      <a:r>
                        <a:rPr lang="fr-FR" dirty="0" err="1"/>
                        <a:t>funded</a:t>
                      </a:r>
                      <a:r>
                        <a:rPr lang="fr-FR" dirty="0"/>
                        <a:t> by UA </a:t>
                      </a:r>
                      <a:r>
                        <a:rPr lang="fr-FR" dirty="0" err="1"/>
                        <a:t>during</a:t>
                      </a:r>
                      <a:r>
                        <a:rPr lang="fr-FR" dirty="0"/>
                        <a:t> the </a:t>
                      </a:r>
                      <a:r>
                        <a:rPr lang="fr-FR" dirty="0" err="1"/>
                        <a:t>mobility</a:t>
                      </a:r>
                      <a:r>
                        <a:rPr lang="fr-FR" dirty="0"/>
                        <a:t> </a:t>
                      </a:r>
                      <a:r>
                        <a:rPr lang="fr-FR" dirty="0">
                          <a:solidFill>
                            <a:srgbClr val="FF0000"/>
                          </a:solidFill>
                        </a:rPr>
                        <a:t>(french </a:t>
                      </a:r>
                      <a:r>
                        <a:rPr lang="fr-FR" dirty="0" err="1">
                          <a:solidFill>
                            <a:srgbClr val="FF0000"/>
                          </a:solidFill>
                        </a:rPr>
                        <a:t>salary</a:t>
                      </a:r>
                      <a:r>
                        <a:rPr lang="fr-FR" dirty="0">
                          <a:solidFill>
                            <a:srgbClr val="FF0000"/>
                          </a:solidFill>
                        </a:rPr>
                        <a:t>, </a:t>
                      </a:r>
                      <a:r>
                        <a:rPr lang="fr-FR" dirty="0" err="1">
                          <a:solidFill>
                            <a:srgbClr val="FF0000"/>
                          </a:solidFill>
                        </a:rPr>
                        <a:t>beware</a:t>
                      </a:r>
                      <a:r>
                        <a:rPr lang="fr-FR" dirty="0">
                          <a:solidFill>
                            <a:srgbClr val="FF0000"/>
                          </a:solidFill>
                        </a:rPr>
                        <a:t> of the </a:t>
                      </a:r>
                      <a:r>
                        <a:rPr lang="fr-FR" dirty="0" err="1">
                          <a:solidFill>
                            <a:srgbClr val="FF0000"/>
                          </a:solidFill>
                        </a:rPr>
                        <a:t>price</a:t>
                      </a:r>
                      <a:r>
                        <a:rPr lang="fr-FR" dirty="0">
                          <a:solidFill>
                            <a:srgbClr val="FF0000"/>
                          </a:solidFill>
                        </a:rPr>
                        <a:t> of life)</a:t>
                      </a:r>
                    </a:p>
                  </a:txBody>
                  <a:tcPr/>
                </a:tc>
                <a:tc>
                  <a:txBody>
                    <a:bodyPr/>
                    <a:lstStyle/>
                    <a:p>
                      <a:r>
                        <a:rPr lang="fr-FR" dirty="0" err="1"/>
                        <a:t>Mandatory</a:t>
                      </a:r>
                      <a:r>
                        <a:rPr lang="fr-FR" dirty="0"/>
                        <a:t>. </a:t>
                      </a:r>
                      <a:r>
                        <a:rPr lang="fr-FR" dirty="0" err="1"/>
                        <a:t>Between</a:t>
                      </a:r>
                      <a:r>
                        <a:rPr lang="fr-FR" dirty="0"/>
                        <a:t> 12 and 18 </a:t>
                      </a:r>
                      <a:r>
                        <a:rPr lang="fr-FR" dirty="0" err="1"/>
                        <a:t>months</a:t>
                      </a:r>
                      <a:r>
                        <a:rPr lang="fr-FR" dirty="0"/>
                        <a:t> : the </a:t>
                      </a:r>
                      <a:r>
                        <a:rPr lang="fr-FR" dirty="0" err="1"/>
                        <a:t>salary</a:t>
                      </a:r>
                      <a:r>
                        <a:rPr lang="fr-FR" dirty="0"/>
                        <a:t> </a:t>
                      </a:r>
                      <a:r>
                        <a:rPr lang="fr-FR" dirty="0" err="1"/>
                        <a:t>will</a:t>
                      </a:r>
                      <a:r>
                        <a:rPr lang="fr-FR" dirty="0"/>
                        <a:t> </a:t>
                      </a:r>
                      <a:r>
                        <a:rPr lang="fr-FR" dirty="0" err="1"/>
                        <a:t>be</a:t>
                      </a:r>
                      <a:r>
                        <a:rPr lang="fr-FR" dirty="0"/>
                        <a:t> </a:t>
                      </a:r>
                      <a:r>
                        <a:rPr lang="fr-FR" dirty="0" err="1"/>
                        <a:t>funded</a:t>
                      </a:r>
                      <a:r>
                        <a:rPr lang="fr-FR" dirty="0"/>
                        <a:t>  by the </a:t>
                      </a:r>
                      <a:r>
                        <a:rPr lang="fr-FR" dirty="0" err="1"/>
                        <a:t>partner</a:t>
                      </a:r>
                      <a:r>
                        <a:rPr lang="fr-FR" dirty="0"/>
                        <a:t> </a:t>
                      </a:r>
                      <a:r>
                        <a:rPr lang="fr-FR" dirty="0" err="1"/>
                        <a:t>during</a:t>
                      </a:r>
                      <a:r>
                        <a:rPr lang="fr-FR" dirty="0"/>
                        <a:t> the </a:t>
                      </a:r>
                      <a:r>
                        <a:rPr lang="fr-FR" dirty="0" err="1"/>
                        <a:t>mobility</a:t>
                      </a:r>
                      <a:r>
                        <a:rPr lang="fr-FR" dirty="0"/>
                        <a:t> </a:t>
                      </a:r>
                      <a:r>
                        <a:rPr lang="fr-FR" dirty="0">
                          <a:solidFill>
                            <a:srgbClr val="FF0000"/>
                          </a:solidFill>
                        </a:rPr>
                        <a:t>(</a:t>
                      </a:r>
                      <a:r>
                        <a:rPr lang="fr-FR" dirty="0" err="1">
                          <a:solidFill>
                            <a:srgbClr val="FF0000"/>
                          </a:solidFill>
                        </a:rPr>
                        <a:t>so</a:t>
                      </a:r>
                      <a:r>
                        <a:rPr lang="fr-FR" dirty="0">
                          <a:solidFill>
                            <a:srgbClr val="FF0000"/>
                          </a:solidFill>
                        </a:rPr>
                        <a:t> the </a:t>
                      </a:r>
                      <a:r>
                        <a:rPr lang="fr-FR" dirty="0" err="1">
                          <a:solidFill>
                            <a:srgbClr val="FF0000"/>
                          </a:solidFill>
                        </a:rPr>
                        <a:t>partner</a:t>
                      </a:r>
                      <a:r>
                        <a:rPr lang="fr-FR" dirty="0">
                          <a:solidFill>
                            <a:srgbClr val="FF0000"/>
                          </a:solidFill>
                        </a:rPr>
                        <a:t> </a:t>
                      </a:r>
                      <a:r>
                        <a:rPr lang="fr-FR" dirty="0" err="1">
                          <a:solidFill>
                            <a:srgbClr val="FF0000"/>
                          </a:solidFill>
                        </a:rPr>
                        <a:t>university</a:t>
                      </a:r>
                      <a:r>
                        <a:rPr lang="fr-FR" dirty="0">
                          <a:solidFill>
                            <a:srgbClr val="FF0000"/>
                          </a:solidFill>
                        </a:rPr>
                        <a:t> must </a:t>
                      </a:r>
                      <a:r>
                        <a:rPr lang="fr-FR" dirty="0" err="1">
                          <a:solidFill>
                            <a:srgbClr val="FF0000"/>
                          </a:solidFill>
                        </a:rPr>
                        <a:t>fund</a:t>
                      </a:r>
                      <a:r>
                        <a:rPr lang="fr-FR" dirty="0">
                          <a:solidFill>
                            <a:srgbClr val="FF0000"/>
                          </a:solidFill>
                        </a:rPr>
                        <a:t> </a:t>
                      </a:r>
                      <a:r>
                        <a:rPr lang="fr-FR" dirty="0" err="1">
                          <a:solidFill>
                            <a:srgbClr val="FF0000"/>
                          </a:solidFill>
                        </a:rPr>
                        <a:t>that</a:t>
                      </a:r>
                      <a:r>
                        <a:rPr lang="fr-FR" dirty="0">
                          <a:solidFill>
                            <a:srgbClr val="FF0000"/>
                          </a:solidFill>
                        </a:rPr>
                        <a:t> </a:t>
                      </a:r>
                      <a:r>
                        <a:rPr lang="fr-FR" dirty="0" err="1">
                          <a:solidFill>
                            <a:srgbClr val="FF0000"/>
                          </a:solidFill>
                        </a:rPr>
                        <a:t>mobility</a:t>
                      </a:r>
                      <a:r>
                        <a:rPr lang="fr-FR" dirty="0">
                          <a:solidFill>
                            <a:srgbClr val="FF0000"/>
                          </a:solidFill>
                        </a:rPr>
                        <a:t>)</a:t>
                      </a:r>
                      <a:endParaRPr lang="fr-FR" dirty="0"/>
                    </a:p>
                  </a:txBody>
                  <a:tcPr/>
                </a:tc>
                <a:extLst>
                  <a:ext uri="{0D108BD9-81ED-4DB2-BD59-A6C34878D82A}">
                    <a16:rowId xmlns:a16="http://schemas.microsoft.com/office/drawing/2014/main" val="2844970867"/>
                  </a:ext>
                </a:extLst>
              </a:tr>
              <a:tr h="701982">
                <a:tc>
                  <a:txBody>
                    <a:bodyPr/>
                    <a:lstStyle/>
                    <a:p>
                      <a:r>
                        <a:rPr lang="fr-FR" b="1" dirty="0" err="1"/>
                        <a:t>Length</a:t>
                      </a:r>
                      <a:r>
                        <a:rPr lang="fr-FR" b="1" dirty="0"/>
                        <a:t> of the PhD </a:t>
                      </a:r>
                    </a:p>
                  </a:txBody>
                  <a:tcPr/>
                </a:tc>
                <a:tc>
                  <a:txBody>
                    <a:bodyPr/>
                    <a:lstStyle/>
                    <a:p>
                      <a:r>
                        <a:rPr lang="fr-FR" dirty="0">
                          <a:solidFill>
                            <a:schemeClr val="tx1"/>
                          </a:solidFill>
                        </a:rPr>
                        <a:t>3 </a:t>
                      </a:r>
                      <a:r>
                        <a:rPr lang="fr-FR" dirty="0" err="1">
                          <a:solidFill>
                            <a:schemeClr val="tx1"/>
                          </a:solidFill>
                        </a:rPr>
                        <a:t>years</a:t>
                      </a:r>
                      <a:r>
                        <a:rPr lang="fr-FR" dirty="0">
                          <a:solidFill>
                            <a:schemeClr val="tx1"/>
                          </a:solidFill>
                        </a:rPr>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tx1"/>
                          </a:solidFill>
                        </a:rPr>
                        <a:t>3 </a:t>
                      </a:r>
                      <a:r>
                        <a:rPr lang="fr-FR" dirty="0" err="1">
                          <a:solidFill>
                            <a:schemeClr val="tx1"/>
                          </a:solidFill>
                        </a:rPr>
                        <a:t>years</a:t>
                      </a:r>
                      <a:endParaRPr lang="fr-FR" dirty="0">
                        <a:solidFill>
                          <a:schemeClr val="tx1"/>
                        </a:solidFill>
                      </a:endParaRPr>
                    </a:p>
                  </a:txBody>
                  <a:tcPr/>
                </a:tc>
                <a:extLst>
                  <a:ext uri="{0D108BD9-81ED-4DB2-BD59-A6C34878D82A}">
                    <a16:rowId xmlns:a16="http://schemas.microsoft.com/office/drawing/2014/main" val="319967982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Calibri"/>
              <a:buNone/>
            </a:pPr>
            <a:r>
              <a:rPr lang="fr-FR" sz="2800" b="1" dirty="0"/>
              <a:t>Questions </a:t>
            </a:r>
            <a:endParaRPr sz="2800" b="1" dirty="0"/>
          </a:p>
        </p:txBody>
      </p:sp>
      <p:sp>
        <p:nvSpPr>
          <p:cNvPr id="125" name="Google Shape;125;p6"/>
          <p:cNvSpPr txBox="1">
            <a:spLocks noGrp="1"/>
          </p:cNvSpPr>
          <p:nvPr>
            <p:ph type="body" idx="1"/>
          </p:nvPr>
        </p:nvSpPr>
        <p:spPr>
          <a:xfrm>
            <a:off x="457199" y="1200151"/>
            <a:ext cx="6810935" cy="3394472"/>
          </a:xfrm>
          <a:prstGeom prst="rect">
            <a:avLst/>
          </a:prstGeom>
          <a:noFill/>
          <a:ln>
            <a:noFill/>
          </a:ln>
        </p:spPr>
        <p:txBody>
          <a:bodyPr spcFirstLastPara="1" wrap="square" lIns="91425" tIns="45700" rIns="91425" bIns="45700" anchor="t" anchorCtr="0">
            <a:normAutofit lnSpcReduction="10000"/>
          </a:bodyPr>
          <a:lstStyle/>
          <a:p>
            <a:pPr marL="514350" lvl="0" indent="-311150" algn="l" rtl="0">
              <a:spcBef>
                <a:spcPts val="0"/>
              </a:spcBef>
              <a:spcAft>
                <a:spcPts val="0"/>
              </a:spcAft>
              <a:buClr>
                <a:schemeClr val="dk1"/>
              </a:buClr>
              <a:buSzPts val="3200"/>
              <a:buNone/>
            </a:pPr>
            <a:r>
              <a:rPr lang="en-US" sz="1200" b="0" i="0" dirty="0">
                <a:solidFill>
                  <a:srgbClr val="0069B2"/>
                </a:solidFill>
                <a:effectLst/>
                <a:latin typeface="ua_poppins_textesemibold"/>
              </a:rPr>
              <a:t>[SEED FUNDING] </a:t>
            </a:r>
            <a:r>
              <a:rPr lang="fr-FR" sz="1200" dirty="0" err="1">
                <a:solidFill>
                  <a:srgbClr val="0069B2"/>
                </a:solidFill>
                <a:latin typeface="ua_poppins_texteregular"/>
              </a:rPr>
              <a:t>What</a:t>
            </a:r>
            <a:r>
              <a:rPr lang="fr-FR" sz="1200" dirty="0">
                <a:solidFill>
                  <a:srgbClr val="0069B2"/>
                </a:solidFill>
                <a:latin typeface="ua_poppins_texteregular"/>
              </a:rPr>
              <a:t> </a:t>
            </a:r>
            <a:r>
              <a:rPr lang="fr-FR" sz="1200" dirty="0" err="1">
                <a:solidFill>
                  <a:srgbClr val="0069B2"/>
                </a:solidFill>
                <a:latin typeface="ua_poppins_texteregular"/>
              </a:rPr>
              <a:t>is</a:t>
            </a:r>
            <a:r>
              <a:rPr lang="fr-FR" sz="1200" dirty="0">
                <a:solidFill>
                  <a:srgbClr val="0069B2"/>
                </a:solidFill>
                <a:latin typeface="ua_poppins_texteregular"/>
              </a:rPr>
              <a:t> the </a:t>
            </a:r>
            <a:r>
              <a:rPr lang="fr-FR" sz="1200" dirty="0" err="1">
                <a:solidFill>
                  <a:srgbClr val="0069B2"/>
                </a:solidFill>
                <a:latin typeface="ua_poppins_texteregular"/>
              </a:rPr>
              <a:t>selection</a:t>
            </a:r>
            <a:r>
              <a:rPr lang="fr-FR" sz="1200" dirty="0">
                <a:solidFill>
                  <a:srgbClr val="0069B2"/>
                </a:solidFill>
                <a:latin typeface="ua_poppins_texteregular"/>
              </a:rPr>
              <a:t> process for the 3 </a:t>
            </a:r>
            <a:r>
              <a:rPr lang="fr-FR" sz="1200" dirty="0" err="1">
                <a:solidFill>
                  <a:srgbClr val="0069B2"/>
                </a:solidFill>
                <a:latin typeface="ua_poppins_texteregular"/>
              </a:rPr>
              <a:t>projects</a:t>
            </a:r>
            <a:r>
              <a:rPr lang="fr-FR" sz="1200" dirty="0">
                <a:solidFill>
                  <a:srgbClr val="0069B2"/>
                </a:solidFill>
                <a:latin typeface="ua_poppins_texteregular"/>
              </a:rPr>
              <a:t> </a:t>
            </a:r>
            <a:r>
              <a:rPr lang="fr-FR" sz="1200" dirty="0" err="1">
                <a:solidFill>
                  <a:srgbClr val="0069B2"/>
                </a:solidFill>
                <a:latin typeface="ua_poppins_texteregular"/>
              </a:rPr>
              <a:t>within</a:t>
            </a:r>
            <a:r>
              <a:rPr lang="fr-FR" sz="1200" dirty="0">
                <a:solidFill>
                  <a:srgbClr val="0069B2"/>
                </a:solidFill>
                <a:latin typeface="ua_poppins_texteregular"/>
              </a:rPr>
              <a:t> the cluster? </a:t>
            </a:r>
          </a:p>
          <a:p>
            <a:pPr marL="514350" lvl="0" indent="-311150" algn="l" rtl="0">
              <a:spcBef>
                <a:spcPts val="0"/>
              </a:spcBef>
              <a:spcAft>
                <a:spcPts val="0"/>
              </a:spcAft>
              <a:buClr>
                <a:schemeClr val="dk1"/>
              </a:buClr>
              <a:buSzPts val="3200"/>
              <a:buNone/>
            </a:pPr>
            <a:r>
              <a:rPr lang="en-US" sz="1200" b="0" i="0" dirty="0">
                <a:solidFill>
                  <a:srgbClr val="464545"/>
                </a:solidFill>
                <a:effectLst/>
                <a:latin typeface="ua_poppins_texteregular"/>
              </a:rPr>
              <a:t>It’s up to the clusters to define an internal process for the selection of no more than three projects per cluster. </a:t>
            </a:r>
            <a:endParaRPr lang="fr-FR" sz="1200" b="0" i="0" dirty="0">
              <a:solidFill>
                <a:srgbClr val="464545"/>
              </a:solidFill>
              <a:effectLst/>
              <a:latin typeface="ua_poppins_texteregular"/>
            </a:endParaRPr>
          </a:p>
          <a:p>
            <a:pPr algn="l">
              <a:buFont typeface="Arial" panose="020B0604020202020204" pitchFamily="34" charset="0"/>
              <a:buChar char="•"/>
            </a:pPr>
            <a:endParaRPr lang="en-US" sz="1200" b="0" i="0" dirty="0">
              <a:solidFill>
                <a:srgbClr val="555555"/>
              </a:solidFill>
              <a:effectLst/>
              <a:latin typeface="ua_poppins_texteregular"/>
            </a:endParaRPr>
          </a:p>
          <a:p>
            <a:pPr marL="114300" indent="0" algn="l">
              <a:buNone/>
            </a:pPr>
            <a:r>
              <a:rPr lang="en-US" sz="1200" b="0" i="0" dirty="0">
                <a:solidFill>
                  <a:srgbClr val="0069B2"/>
                </a:solidFill>
                <a:effectLst/>
                <a:latin typeface="ua_poppins_textesemibold"/>
              </a:rPr>
              <a:t>[SEED FUNDING] [MOBILITY] How many projects will be accepted for these calls?</a:t>
            </a:r>
          </a:p>
          <a:p>
            <a:pPr marL="114300" indent="0">
              <a:buNone/>
            </a:pPr>
            <a:r>
              <a:rPr lang="en-US" sz="1200" b="0" i="0" dirty="0">
                <a:solidFill>
                  <a:srgbClr val="464545"/>
                </a:solidFill>
                <a:effectLst/>
                <a:latin typeface="ua_poppins_texteregular"/>
              </a:rPr>
              <a:t>The number of accepted projects will depend on the quality of the submitted projects. However, the set maximum is 10 mobilities per year per university and 9 projects per call for the seed funding. </a:t>
            </a:r>
          </a:p>
          <a:p>
            <a:pPr marL="114300" indent="0">
              <a:buNone/>
            </a:pPr>
            <a:endParaRPr lang="en-US" sz="1200" dirty="0">
              <a:solidFill>
                <a:srgbClr val="464545"/>
              </a:solidFill>
              <a:latin typeface="ua_poppins_texteregular"/>
            </a:endParaRPr>
          </a:p>
          <a:p>
            <a:pPr marL="114300" indent="0" algn="l">
              <a:buNone/>
            </a:pPr>
            <a:r>
              <a:rPr lang="en-US" sz="1200" b="0" i="0" dirty="0">
                <a:solidFill>
                  <a:srgbClr val="0069B4"/>
                </a:solidFill>
                <a:effectLst/>
                <a:latin typeface="ua_poppins_textesemibold"/>
              </a:rPr>
              <a:t>[SEED FUNDING] [MOBILITY] Regarding carbon footprint, what does it include?</a:t>
            </a:r>
          </a:p>
          <a:p>
            <a:pPr marL="114300" indent="0">
              <a:buNone/>
            </a:pPr>
            <a:r>
              <a:rPr lang="en-US" sz="1200" b="0" i="0" dirty="0">
                <a:solidFill>
                  <a:srgbClr val="464545"/>
                </a:solidFill>
                <a:effectLst/>
                <a:latin typeface="ua_poppins_texteregular"/>
              </a:rPr>
              <a:t>For the seed funding, it includes mobility and activities. </a:t>
            </a:r>
            <a:br>
              <a:rPr lang="en-US" sz="1200" dirty="0"/>
            </a:br>
            <a:r>
              <a:rPr lang="en-US" sz="1200" b="0" i="0" dirty="0">
                <a:solidFill>
                  <a:srgbClr val="464545"/>
                </a:solidFill>
                <a:effectLst/>
                <a:latin typeface="ua_poppins_texteregular"/>
              </a:rPr>
              <a:t>For the researcher mobility program, it only includes mobility. </a:t>
            </a:r>
          </a:p>
          <a:p>
            <a:pPr marL="114300" indent="0">
              <a:buNone/>
            </a:pPr>
            <a:endParaRPr lang="en-US" sz="1200" dirty="0">
              <a:solidFill>
                <a:srgbClr val="464545"/>
              </a:solidFill>
              <a:latin typeface="ua_poppins_texteregular"/>
            </a:endParaRPr>
          </a:p>
          <a:p>
            <a:pPr marL="114300" indent="0">
              <a:buNone/>
            </a:pPr>
            <a:r>
              <a:rPr lang="en-US" sz="1200" b="0" i="0" dirty="0">
                <a:solidFill>
                  <a:srgbClr val="0069B4"/>
                </a:solidFill>
                <a:effectLst/>
                <a:latin typeface="ua_poppins_textesemibold"/>
              </a:rPr>
              <a:t>[SEED FUNDING] [MOBILITY] Are Ukrainian partners eligible for funding ? </a:t>
            </a:r>
          </a:p>
          <a:p>
            <a:pPr marL="114300" indent="0">
              <a:buNone/>
            </a:pPr>
            <a:r>
              <a:rPr lang="en-US" sz="1200" dirty="0">
                <a:solidFill>
                  <a:schemeClr val="tx1">
                    <a:lumMod val="65000"/>
                    <a:lumOff val="35000"/>
                  </a:schemeClr>
                </a:solidFill>
                <a:latin typeface="ua_poppins_textesemibold"/>
              </a:rPr>
              <a:t>No, they are not </a:t>
            </a:r>
            <a:endParaRPr lang="en-US" sz="1200" b="0" i="0" dirty="0">
              <a:solidFill>
                <a:schemeClr val="tx1">
                  <a:lumMod val="65000"/>
                  <a:lumOff val="35000"/>
                </a:schemeClr>
              </a:solidFill>
              <a:effectLst/>
              <a:latin typeface="ua_poppins_textesemibold"/>
            </a:endParaRPr>
          </a:p>
          <a:p>
            <a:pPr marL="114300" indent="0">
              <a:buNone/>
            </a:pPr>
            <a:br>
              <a:rPr lang="en-US" sz="1200" dirty="0"/>
            </a:b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8" descr="DIAPOSITIVA.jpg"/>
          <p:cNvPicPr preferRelativeResize="0"/>
          <p:nvPr/>
        </p:nvPicPr>
        <p:blipFill rotWithShape="1">
          <a:blip r:embed="rId3">
            <a:alphaModFix/>
          </a:blip>
          <a:srcRect/>
          <a:stretch/>
        </p:blipFill>
        <p:spPr>
          <a:xfrm>
            <a:off x="0" y="0"/>
            <a:ext cx="9144000" cy="5134332"/>
          </a:xfrm>
          <a:prstGeom prst="rect">
            <a:avLst/>
          </a:prstGeom>
          <a:noFill/>
          <a:ln>
            <a:noFill/>
          </a:ln>
        </p:spPr>
      </p:pic>
      <p:sp>
        <p:nvSpPr>
          <p:cNvPr id="137" name="Google Shape;137;p8"/>
          <p:cNvSpPr txBox="1">
            <a:spLocks noGrp="1"/>
          </p:cNvSpPr>
          <p:nvPr>
            <p:ph type="title"/>
          </p:nvPr>
        </p:nvSpPr>
        <p:spPr>
          <a:xfrm>
            <a:off x="1475240" y="2347817"/>
            <a:ext cx="6853420" cy="8977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Poppins"/>
              <a:buNone/>
            </a:pPr>
            <a:br>
              <a:rPr lang="en-US" sz="3200" b="1">
                <a:solidFill>
                  <a:schemeClr val="lt1"/>
                </a:solidFill>
                <a:latin typeface="Poppins"/>
                <a:ea typeface="Poppins"/>
                <a:cs typeface="Poppins"/>
                <a:sym typeface="Poppins"/>
              </a:rPr>
            </a:br>
            <a:endParaRPr sz="3200" b="1">
              <a:solidFill>
                <a:schemeClr val="lt1"/>
              </a:solidFill>
              <a:latin typeface="Poppins"/>
              <a:ea typeface="Poppins"/>
              <a:cs typeface="Poppins"/>
              <a:sym typeface="Poppins"/>
            </a:endParaRPr>
          </a:p>
        </p:txBody>
      </p:sp>
      <p:sp>
        <p:nvSpPr>
          <p:cNvPr id="140" name="Google Shape;140;p8"/>
          <p:cNvSpPr txBox="1"/>
          <p:nvPr/>
        </p:nvSpPr>
        <p:spPr>
          <a:xfrm>
            <a:off x="4779687" y="4019457"/>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None/>
            </a:pPr>
            <a:r>
              <a:rPr lang="en-US" sz="800" b="0" i="1" u="none" strike="noStrike" cap="none" dirty="0">
                <a:solidFill>
                  <a:schemeClr val="dk1"/>
                </a:solidFill>
                <a:latin typeface="Calibri"/>
                <a:ea typeface="Calibri"/>
                <a:cs typeface="Calibri"/>
                <a:sym typeface="Calibri"/>
              </a:rPr>
              <a:t>Funded by the European Union under Agreement nº:101089896.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dirty="0">
                <a:solidFill>
                  <a:schemeClr val="dk1"/>
                </a:solidFill>
                <a:latin typeface="Calibri"/>
                <a:ea typeface="Calibri"/>
                <a:cs typeface="Calibri"/>
                <a:sym typeface="Calibri"/>
              </a:rPr>
              <a:t>.</a:t>
            </a:r>
            <a:endParaRPr sz="800" b="0" i="0" u="none" strike="noStrike" cap="none" dirty="0">
              <a:solidFill>
                <a:schemeClr val="dk1"/>
              </a:solidFill>
              <a:latin typeface="Calibri"/>
              <a:ea typeface="Calibri"/>
              <a:cs typeface="Calibri"/>
              <a:sym typeface="Calibri"/>
            </a:endParaRPr>
          </a:p>
        </p:txBody>
      </p:sp>
      <p:pic>
        <p:nvPicPr>
          <p:cNvPr id="3" name="Imagen 2" descr="Interfaz de usuario gráfica&#10;&#10;Descripción generada automáticamente con confianza baja">
            <a:extLst>
              <a:ext uri="{FF2B5EF4-FFF2-40B4-BE49-F238E27FC236}">
                <a16:creationId xmlns:a16="http://schemas.microsoft.com/office/drawing/2014/main" id="{C79EB1F7-671A-E253-FE39-3B5385BAEEAC}"/>
              </a:ext>
            </a:extLst>
          </p:cNvPr>
          <p:cNvPicPr>
            <a:picLocks noChangeAspect="1"/>
          </p:cNvPicPr>
          <p:nvPr/>
        </p:nvPicPr>
        <p:blipFill>
          <a:blip r:embed="rId4"/>
          <a:stretch>
            <a:fillRect/>
          </a:stretch>
        </p:blipFill>
        <p:spPr>
          <a:xfrm>
            <a:off x="669702" y="4083461"/>
            <a:ext cx="2374006" cy="5295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707</Words>
  <Application>Microsoft Office PowerPoint</Application>
  <PresentationFormat>Affichage à l'écran (16:9)</PresentationFormat>
  <Paragraphs>75</Paragraphs>
  <Slides>8</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Calibri</vt:lpstr>
      <vt:lpstr>Verdana</vt:lpstr>
      <vt:lpstr>Arial</vt:lpstr>
      <vt:lpstr>Poppins</vt:lpstr>
      <vt:lpstr>ua_poppins_texteregular</vt:lpstr>
      <vt:lpstr>ua_poppins_textesemibold</vt:lpstr>
      <vt:lpstr>Office Theme</vt:lpstr>
      <vt:lpstr>Présentation PowerPoint</vt:lpstr>
      <vt:lpstr>                    </vt:lpstr>
      <vt:lpstr>Seed funding vs RMP application</vt:lpstr>
      <vt:lpstr>Présentation PowerPoint</vt:lpstr>
      <vt:lpstr>Co direction vs cotutelle – EU GREEN special allowance  </vt:lpstr>
      <vt:lpstr>Questions </vt:lpstr>
      <vt:lpstr>Présentation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R.P.A.V.</dc:creator>
  <cp:lastModifiedBy>Alix Blouet</cp:lastModifiedBy>
  <cp:revision>13</cp:revision>
  <dcterms:created xsi:type="dcterms:W3CDTF">2022-04-05T12:15:05Z</dcterms:created>
  <dcterms:modified xsi:type="dcterms:W3CDTF">2023-10-19T12:16:30Z</dcterms:modified>
</cp:coreProperties>
</file>