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75" r:id="rId3"/>
    <p:sldId id="257" r:id="rId4"/>
    <p:sldId id="258" r:id="rId5"/>
    <p:sldId id="259" r:id="rId6"/>
    <p:sldId id="269" r:id="rId7"/>
    <p:sldId id="268" r:id="rId8"/>
    <p:sldId id="264" r:id="rId9"/>
    <p:sldId id="278" r:id="rId10"/>
    <p:sldId id="281" r:id="rId11"/>
    <p:sldId id="285" r:id="rId12"/>
    <p:sldId id="280" r:id="rId13"/>
    <p:sldId id="282" r:id="rId14"/>
    <p:sldId id="283" r:id="rId15"/>
    <p:sldId id="261" r:id="rId16"/>
    <p:sldId id="262" r:id="rId17"/>
    <p:sldId id="266" r:id="rId18"/>
    <p:sldId id="270" r:id="rId19"/>
    <p:sldId id="265" r:id="rId20"/>
    <p:sldId id="284" r:id="rId21"/>
    <p:sldId id="260" r:id="rId22"/>
    <p:sldId id="271" r:id="rId23"/>
    <p:sldId id="274" r:id="rId24"/>
    <p:sldId id="273" r:id="rId25"/>
    <p:sldId id="272" r:id="rId26"/>
    <p:sldId id="276" r:id="rId27"/>
    <p:sldId id="279" r:id="rId28"/>
    <p:sldId id="263" r:id="rId29"/>
  </p:sldIdLst>
  <p:sldSz cx="9144000" cy="5143500" type="screen16x9"/>
  <p:notesSz cx="6799263" cy="9929813"/>
  <p:embeddedFontLst>
    <p:embeddedFont>
      <p:font typeface="Cambria" panose="02040503050406030204" pitchFamily="18" charset="0"/>
      <p:regular r:id="rId31"/>
      <p:bold r:id="rId32"/>
      <p:italic r:id="rId33"/>
      <p:boldItalic r:id="rId34"/>
    </p:embeddedFont>
    <p:embeddedFont>
      <p:font typeface="Poppins" panose="00000500000000000000" pitchFamily="2" charset="0"/>
      <p:regular r:id="rId35"/>
      <p:bold r:id="rId36"/>
      <p:italic r:id="rId37"/>
      <p:boldItalic r:id="rId38"/>
    </p:embeddedFont>
    <p:embeddedFont>
      <p:font typeface="Poppins Black" panose="00000A00000000000000" pitchFamily="2" charset="0"/>
      <p:bold r:id="rId39"/>
      <p:boldItalic r:id="rId40"/>
    </p:embeddedFont>
    <p:embeddedFont>
      <p:font typeface="Poppins Light" panose="00000400000000000000"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uUXsVtIVq9eX5HLQT7Aj2CDWP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660"/>
  </p:normalViewPr>
  <p:slideViewPr>
    <p:cSldViewPr snapToGrid="0">
      <p:cViewPr varScale="1">
        <p:scale>
          <a:sx n="85" d="100"/>
          <a:sy n="85" d="100"/>
        </p:scale>
        <p:origin x="804"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6347"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Hay que </a:t>
            </a:r>
            <a:r>
              <a:rPr lang="en-US" dirty="0" err="1"/>
              <a:t>elegir</a:t>
            </a:r>
            <a:r>
              <a:rPr lang="en-US" dirty="0"/>
              <a:t> o </a:t>
            </a:r>
            <a:r>
              <a:rPr lang="en-US" dirty="0" err="1"/>
              <a:t>ésta</a:t>
            </a:r>
            <a:r>
              <a:rPr lang="en-US" dirty="0"/>
              <a:t> o la anterior</a:t>
            </a:r>
            <a:endParaRPr dirty="0"/>
          </a:p>
        </p:txBody>
      </p:sp>
      <p:sp>
        <p:nvSpPr>
          <p:cNvPr id="89" name="Google Shape;89;p1: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83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Poner gracias en todos los idiomas</a:t>
            </a:r>
            <a:endParaRPr/>
          </a:p>
        </p:txBody>
      </p:sp>
      <p:sp>
        <p:nvSpPr>
          <p:cNvPr id="134" name="Google Shape;134;p8: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sz="3600">
                <a:latin typeface="Poppins" panose="00000500000000000000" pitchFamily="2" charset="0"/>
                <a:cs typeface="Poppins" panose="000005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Poppins Light" panose="00000400000000000000" pitchFamily="2" charset="0"/>
                <a:cs typeface="Poppins Light" panose="00000400000000000000" pitchFamily="2"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0" name="Google Shape;20;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descr="Texto&#10;&#10;Descripción generada automáticamente">
            <a:extLst>
              <a:ext uri="{FF2B5EF4-FFF2-40B4-BE49-F238E27FC236}">
                <a16:creationId xmlns:a16="http://schemas.microsoft.com/office/drawing/2014/main" id="{B09F508F-7950-A032-5023-0E2A03C8C800}"/>
              </a:ext>
            </a:extLst>
          </p:cNvPr>
          <p:cNvPicPr>
            <a:picLocks noChangeAspect="1"/>
          </p:cNvPicPr>
          <p:nvPr userDrawn="1"/>
        </p:nvPicPr>
        <p:blipFill>
          <a:blip r:embed="rId2"/>
          <a:stretch>
            <a:fillRect/>
          </a:stretch>
        </p:blipFill>
        <p:spPr>
          <a:xfrm>
            <a:off x="6482994" y="4803872"/>
            <a:ext cx="1422971" cy="2985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a:spLocks noGrp="1"/>
          </p:cNvSpPr>
          <p:nvPr>
            <p:ph type="pic" idx="2"/>
          </p:nvPr>
        </p:nvSpPr>
        <p:spPr>
          <a:xfrm>
            <a:off x="1792288" y="459581"/>
            <a:ext cx="5486400" cy="3086100"/>
          </a:xfrm>
          <a:prstGeom prst="rect">
            <a:avLst/>
          </a:prstGeom>
          <a:noFill/>
          <a:ln>
            <a:noFill/>
          </a:ln>
        </p:spPr>
      </p:sp>
      <p:sp>
        <p:nvSpPr>
          <p:cNvPr id="70" name="Google Shape;70;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3">
            <a:alphaModFix/>
          </a:blip>
          <a:srcRect/>
          <a:stretch/>
        </p:blipFill>
        <p:spPr>
          <a:xfrm>
            <a:off x="0" y="15309"/>
            <a:ext cx="9144000" cy="5126735"/>
          </a:xfrm>
          <a:prstGeom prst="rect">
            <a:avLst/>
          </a:prstGeom>
          <a:noFill/>
          <a:ln>
            <a:noFill/>
          </a:ln>
        </p:spPr>
      </p:pic>
      <p:pic>
        <p:nvPicPr>
          <p:cNvPr id="11" name="Google Shape;11;p9"/>
          <p:cNvPicPr preferRelativeResize="0"/>
          <p:nvPr/>
        </p:nvPicPr>
        <p:blipFill rotWithShape="1">
          <a:blip r:embed="rId14">
            <a:alphaModFix/>
          </a:blip>
          <a:srcRect/>
          <a:stretch/>
        </p:blipFill>
        <p:spPr>
          <a:xfrm>
            <a:off x="232064" y="11580"/>
            <a:ext cx="2052000" cy="619733"/>
          </a:xfrm>
          <a:prstGeom prst="rect">
            <a:avLst/>
          </a:prstGeom>
          <a:noFill/>
          <a:ln>
            <a:noFill/>
          </a:ln>
        </p:spPr>
      </p:pic>
      <p:sp>
        <p:nvSpPr>
          <p:cNvPr id="14" name="Google Shape;1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descr="Texto&#10;&#10;Descripción generada automáticamente">
            <a:extLst>
              <a:ext uri="{FF2B5EF4-FFF2-40B4-BE49-F238E27FC236}">
                <a16:creationId xmlns:a16="http://schemas.microsoft.com/office/drawing/2014/main" id="{2BED4A91-C212-6FE1-994D-ECFBEFF48021}"/>
              </a:ext>
            </a:extLst>
          </p:cNvPr>
          <p:cNvPicPr>
            <a:picLocks noChangeAspect="1"/>
          </p:cNvPicPr>
          <p:nvPr userDrawn="1"/>
        </p:nvPicPr>
        <p:blipFill>
          <a:blip r:embed="rId15"/>
          <a:stretch>
            <a:fillRect/>
          </a:stretch>
        </p:blipFill>
        <p:spPr>
          <a:xfrm>
            <a:off x="6482994" y="4803872"/>
            <a:ext cx="1422971" cy="29853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Light" panose="00000400000000000000" pitchFamily="2" charset="0"/>
          <a:ea typeface="Poppins Light" panose="00000400000000000000" pitchFamily="2" charset="0"/>
          <a:cs typeface="Poppins Light" panose="000004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abos1point5.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p3eugreen.univ-angers.fr/en/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27966fe7.sibforms.com/serve/MUIFABvh7aF0DyGj6u5mJ49W6Vkfuntb0v_2pT_koylXbrX6soVX5leEBoHRjR7CjFCj1JIU6VTGHxNtPI1UOWuT-VXu_w2IFf4XCMSuyj1eO8tM1X8RiQNKEZPuWQPXxi3g6d_jhyGCEpWAfKGpMQVmA_R8AAlVsqxUgeoKGdnDfFooVlFNqVtz13h-dXVVzX2c_DNsGYcC9eXC?utm_source=brevo&amp;utm_campaign=Newsletter%20WP3%20072024&amp;utm_medium=email" TargetMode="External"/><Relationship Id="rId2" Type="http://schemas.openxmlformats.org/officeDocument/2006/relationships/hyperlink" Target="https://wp3eugreen.univ-angers.fr/en/eu-green-calls/calls-3.html" TargetMode="External"/><Relationship Id="rId1" Type="http://schemas.openxmlformats.org/officeDocument/2006/relationships/slideLayout" Target="../slideLayouts/slideLayout7.xml"/><Relationship Id="rId6" Type="http://schemas.openxmlformats.org/officeDocument/2006/relationships/hyperlink" Target="https://teams.microsoft.com/l/meetup-join/19%3ameeting_OWVkOGMzY2ItOGFjMy00ODU4LTgwNzgtNDVmYTZlZWI0NWRl%40thread.v2/0?context=%7b%22Tid%22%3a%222fea8cbc-9106-4a99-8960-6dffeedfaf61%22%2c%22Oid%22%3a%2243bbae53-f27b-4264-be2b-7421f5e3d2ba%22%7d" TargetMode="External"/><Relationship Id="rId5" Type="http://schemas.openxmlformats.org/officeDocument/2006/relationships/hyperlink" Target="mailto:eugreenwp3@univ-angers.fr" TargetMode="External"/><Relationship Id="rId4" Type="http://schemas.openxmlformats.org/officeDocument/2006/relationships/hyperlink" Target="https://wp3eugreen.univ-angers.fr/en/eu-green-calls/internal-selection-seed-projects_2023.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eams.microsoft.com/l/meetup-join/19%3ameeting_ZDQ1YzNkMTYtOWNkNy00Y2M5LWFhNjctODllMTBmYWRkYTE1%40thread.v2/0?context=%7b%22Tid%22%3a%222fea8cbc-9106-4a99-8960-6dffeedfaf61%22%2c%22Oid%22%3a%2243bbae53-f27b-4264-be2b-7421f5e3d2ba%22%7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eams.microsoft.com/l/meetup-join/19%3ameeting_OWVkOGMzY2ItOGFjMy00ODU4LTgwNzgtNDVmYTZlZWI0NWRl%40thread.v2/0?context=%7b%22Tid%22%3a%222fea8cbc-9106-4a99-8960-6dffeedfaf61%22%2c%22Oid%22%3a%2243bbae53-f27b-4264-be2b-7421f5e3d2ba%22%7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eugreenwp3@univ-angers.f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mailto:mafm@uevora.pt" TargetMode="External"/><Relationship Id="rId3" Type="http://schemas.openxmlformats.org/officeDocument/2006/relationships/hyperlink" Target="mailto:tomina.saveanu@gmail.com" TargetMode="External"/><Relationship Id="rId7" Type="http://schemas.openxmlformats.org/officeDocument/2006/relationships/hyperlink" Target="mailto:junwei.yu@univ-angers.fr" TargetMode="External"/><Relationship Id="rId2" Type="http://schemas.openxmlformats.org/officeDocument/2006/relationships/hyperlink" Target="mailto:mmuresan@uoradea.ro" TargetMode="External"/><Relationship Id="rId1" Type="http://schemas.openxmlformats.org/officeDocument/2006/relationships/slideLayout" Target="../slideLayouts/slideLayout2.xml"/><Relationship Id="rId6" Type="http://schemas.openxmlformats.org/officeDocument/2006/relationships/hyperlink" Target="mailto:ulrich.krause@ovgu.de" TargetMode="External"/><Relationship Id="rId5" Type="http://schemas.openxmlformats.org/officeDocument/2006/relationships/hyperlink" Target="mailto:federico.righi@unipr.it" TargetMode="External"/><Relationship Id="rId4" Type="http://schemas.openxmlformats.org/officeDocument/2006/relationships/hyperlink" Target="mailto:elena.maestri@unipr.it" TargetMode="External"/><Relationship Id="rId9" Type="http://schemas.openxmlformats.org/officeDocument/2006/relationships/hyperlink" Target="mailto:rolo@unex.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0" y="-35683"/>
            <a:ext cx="9144000" cy="5126736"/>
          </a:xfrm>
          <a:prstGeom prst="rect">
            <a:avLst/>
          </a:prstGeom>
          <a:noFill/>
          <a:ln>
            <a:noFill/>
          </a:ln>
        </p:spPr>
      </p:pic>
      <p:sp>
        <p:nvSpPr>
          <p:cNvPr id="93" name="Google Shape;93;p1"/>
          <p:cNvSpPr txBox="1"/>
          <p:nvPr/>
        </p:nvSpPr>
        <p:spPr>
          <a:xfrm>
            <a:off x="1477108" y="2490858"/>
            <a:ext cx="7369527" cy="193895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0" u="none" strike="noStrike" cap="none" dirty="0">
                <a:solidFill>
                  <a:srgbClr val="002060"/>
                </a:solidFill>
                <a:latin typeface="Poppins" panose="00000500000000000000" pitchFamily="2" charset="0"/>
                <a:ea typeface="Calibri"/>
                <a:cs typeface="Poppins" panose="00000500000000000000" pitchFamily="2" charset="0"/>
                <a:sym typeface="Calibri"/>
              </a:rPr>
              <a:t>Procedure to leverage joint research activities 2024</a:t>
            </a:r>
          </a:p>
          <a:p>
            <a:pPr marL="0" marR="0" lvl="0" indent="0" algn="r" rtl="0">
              <a:spcBef>
                <a:spcPts val="0"/>
              </a:spcBef>
              <a:spcAft>
                <a:spcPts val="0"/>
              </a:spcAft>
              <a:buNone/>
            </a:pPr>
            <a:r>
              <a:rPr lang="en-US" sz="1800" b="1" i="1" dirty="0">
                <a:solidFill>
                  <a:srgbClr val="002060"/>
                </a:solidFill>
                <a:latin typeface="Poppins" panose="00000500000000000000" pitchFamily="2" charset="0"/>
                <a:ea typeface="Calibri"/>
                <a:cs typeface="Poppins" panose="00000500000000000000" pitchFamily="2" charset="0"/>
                <a:sym typeface="Calibri"/>
              </a:rPr>
              <a:t>By Alix </a:t>
            </a:r>
            <a:r>
              <a:rPr lang="en-US" sz="1800" b="1" i="1" dirty="0" err="1">
                <a:solidFill>
                  <a:srgbClr val="002060"/>
                </a:solidFill>
                <a:latin typeface="Poppins" panose="00000500000000000000" pitchFamily="2" charset="0"/>
                <a:ea typeface="Calibri"/>
                <a:cs typeface="Poppins" panose="00000500000000000000" pitchFamily="2" charset="0"/>
                <a:sym typeface="Calibri"/>
              </a:rPr>
              <a:t>Blouët</a:t>
            </a:r>
            <a:r>
              <a:rPr lang="en-US" sz="1800" b="1" i="1" dirty="0">
                <a:solidFill>
                  <a:srgbClr val="002060"/>
                </a:solidFill>
                <a:latin typeface="Poppins" panose="00000500000000000000" pitchFamily="2" charset="0"/>
                <a:ea typeface="Calibri"/>
                <a:cs typeface="Poppins" panose="00000500000000000000" pitchFamily="2" charset="0"/>
                <a:sym typeface="Calibri"/>
              </a:rPr>
              <a:t> – WP3 Coordinator </a:t>
            </a:r>
            <a:endParaRPr lang="en-US" sz="1800" b="1" i="1" u="none" strike="noStrike" cap="none" dirty="0">
              <a:solidFill>
                <a:srgbClr val="002060"/>
              </a:solidFill>
              <a:latin typeface="Poppins" panose="00000500000000000000" pitchFamily="2" charset="0"/>
              <a:ea typeface="Calibri"/>
              <a:cs typeface="Poppins" panose="00000500000000000000" pitchFamily="2" charset="0"/>
              <a:sym typeface="Calibri"/>
            </a:endParaRPr>
          </a:p>
          <a:p>
            <a:pPr marL="0" marR="0" lvl="0" indent="0" algn="r" rtl="0">
              <a:spcBef>
                <a:spcPts val="0"/>
              </a:spcBef>
              <a:spcAft>
                <a:spcPts val="0"/>
              </a:spcAft>
              <a:buNone/>
            </a:pPr>
            <a:r>
              <a:rPr lang="en-US" sz="1800" b="1" i="1" dirty="0">
                <a:solidFill>
                  <a:srgbClr val="002060"/>
                </a:solidFill>
                <a:latin typeface="Poppins" panose="00000500000000000000" pitchFamily="2" charset="0"/>
                <a:ea typeface="Calibri"/>
                <a:cs typeface="Poppins" panose="00000500000000000000" pitchFamily="2" charset="0"/>
                <a:sym typeface="Calibri"/>
              </a:rPr>
              <a:t>Alix.blouet@univ-angers.fr</a:t>
            </a:r>
          </a:p>
          <a:p>
            <a:pPr marL="0" marR="0" lvl="0" indent="0" algn="r" rtl="0">
              <a:spcBef>
                <a:spcPts val="0"/>
              </a:spcBef>
              <a:spcAft>
                <a:spcPts val="0"/>
              </a:spcAft>
              <a:buNone/>
            </a:pPr>
            <a:r>
              <a:rPr lang="en-US" sz="2800" b="1" i="0" u="none" strike="noStrike" cap="none" dirty="0">
                <a:solidFill>
                  <a:srgbClr val="002060"/>
                </a:solidFill>
                <a:latin typeface="Poppins" panose="00000500000000000000" pitchFamily="2" charset="0"/>
                <a:ea typeface="Calibri"/>
                <a:cs typeface="Poppins" panose="00000500000000000000" pitchFamily="2" charset="0"/>
                <a:sym typeface="Calibri"/>
              </a:rPr>
              <a:t>03.09.2024  </a:t>
            </a:r>
            <a:endParaRPr lang="en-US" sz="2800" b="1" i="0" u="none" strike="noStrike" cap="none" dirty="0">
              <a:solidFill>
                <a:srgbClr val="002060"/>
              </a:solidFill>
              <a:latin typeface="Poppins" panose="00000500000000000000" pitchFamily="2" charset="0"/>
              <a:ea typeface="Poppins"/>
              <a:cs typeface="Poppins" panose="00000500000000000000" pitchFamily="2" charset="0"/>
              <a:sym typeface="Poppins"/>
            </a:endParaRPr>
          </a:p>
        </p:txBody>
      </p:sp>
      <p:grpSp>
        <p:nvGrpSpPr>
          <p:cNvPr id="2" name="Grupo 1">
            <a:extLst>
              <a:ext uri="{FF2B5EF4-FFF2-40B4-BE49-F238E27FC236}">
                <a16:creationId xmlns:a16="http://schemas.microsoft.com/office/drawing/2014/main" id="{B4F8CEB4-AB92-1865-F687-BD065C68E278}"/>
              </a:ext>
            </a:extLst>
          </p:cNvPr>
          <p:cNvGrpSpPr/>
          <p:nvPr/>
        </p:nvGrpSpPr>
        <p:grpSpPr>
          <a:xfrm>
            <a:off x="0" y="4479142"/>
            <a:ext cx="9144000" cy="666697"/>
            <a:chOff x="1" y="4504763"/>
            <a:chExt cx="9144000" cy="666697"/>
          </a:xfrm>
        </p:grpSpPr>
        <p:sp>
          <p:nvSpPr>
            <p:cNvPr id="92" name="Google Shape;92;p1"/>
            <p:cNvSpPr/>
            <p:nvPr/>
          </p:nvSpPr>
          <p:spPr>
            <a:xfrm>
              <a:off x="1" y="4504763"/>
              <a:ext cx="9144000" cy="65755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4603580" y="4513910"/>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dk1"/>
                  </a:solidFill>
                  <a:latin typeface="Calibri"/>
                  <a:ea typeface="Calibri"/>
                  <a:cs typeface="Calibri"/>
                  <a:sym typeface="Calibri"/>
                </a:rPr>
                <a:t>Funded by the European Union under 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dk1"/>
                  </a:solidFill>
                  <a:latin typeface="Calibri"/>
                  <a:ea typeface="Calibri"/>
                  <a:cs typeface="Calibri"/>
                  <a:sym typeface="Calibri"/>
                </a:rPr>
                <a:t>.</a:t>
              </a:r>
              <a:endParaRPr sz="800" b="0" i="0" u="none" strike="noStrike" cap="none" dirty="0">
                <a:solidFill>
                  <a:schemeClr val="dk1"/>
                </a:solidFill>
                <a:latin typeface="Calibri"/>
                <a:ea typeface="Calibri"/>
                <a:cs typeface="Calibri"/>
                <a:sym typeface="Calibri"/>
              </a:endParaRPr>
            </a:p>
          </p:txBody>
        </p:sp>
        <p:pic>
          <p:nvPicPr>
            <p:cNvPr id="3" name="Imagen 2" descr="Interfaz de usuario gráfica&#10;&#10;Descripción generada automáticamente con confianza baja">
              <a:extLst>
                <a:ext uri="{FF2B5EF4-FFF2-40B4-BE49-F238E27FC236}">
                  <a16:creationId xmlns:a16="http://schemas.microsoft.com/office/drawing/2014/main" id="{71373755-E099-6596-B04B-A7950CAFFBD3}"/>
                </a:ext>
              </a:extLst>
            </p:cNvPr>
            <p:cNvPicPr>
              <a:picLocks noChangeAspect="1"/>
            </p:cNvPicPr>
            <p:nvPr/>
          </p:nvPicPr>
          <p:blipFill>
            <a:blip r:embed="rId4"/>
            <a:stretch>
              <a:fillRect/>
            </a:stretch>
          </p:blipFill>
          <p:spPr>
            <a:xfrm>
              <a:off x="115877" y="4530383"/>
              <a:ext cx="2800178" cy="624603"/>
            </a:xfrm>
            <a:prstGeom prst="rect">
              <a:avLst/>
            </a:prstGeom>
            <a:ln>
              <a:noFill/>
            </a:ln>
          </p:spPr>
        </p:pic>
      </p:grpSp>
      <p:sp>
        <p:nvSpPr>
          <p:cNvPr id="4" name="Espace réservé du numéro de diapositive 3">
            <a:extLst>
              <a:ext uri="{FF2B5EF4-FFF2-40B4-BE49-F238E27FC236}">
                <a16:creationId xmlns:a16="http://schemas.microsoft.com/office/drawing/2014/main" id="{714450AF-923E-90B8-B888-D2870FFE9DDE}"/>
              </a:ext>
            </a:extLst>
          </p:cNvPr>
          <p:cNvSpPr>
            <a:spLocks noGrp="1"/>
          </p:cNvSpPr>
          <p:nvPr>
            <p:ph type="sldNum" idx="12"/>
          </p:nvPr>
        </p:nvSpPr>
        <p:spPr>
          <a:xfrm>
            <a:off x="6894523" y="4812491"/>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95CEDC6-BC0E-AC9F-D3D9-DA2C06D72848}"/>
              </a:ext>
            </a:extLst>
          </p:cNvPr>
          <p:cNvSpPr>
            <a:spLocks noGrp="1"/>
          </p:cNvSpPr>
          <p:nvPr>
            <p:ph type="subTitle" idx="1"/>
          </p:nvPr>
        </p:nvSpPr>
        <p:spPr>
          <a:xfrm>
            <a:off x="1371600" y="257175"/>
            <a:ext cx="6400800" cy="1314450"/>
          </a:xfrm>
        </p:spPr>
        <p:txBody>
          <a:bodyPr>
            <a:normAutofit/>
          </a:bodyPr>
          <a:lstStyle/>
          <a:p>
            <a:r>
              <a:rPr lang="fr-FR" sz="3200" dirty="0">
                <a:solidFill>
                  <a:srgbClr val="002060"/>
                </a:solidFill>
                <a:latin typeface="Poppins Black" panose="00000A00000000000000" pitchFamily="2" charset="0"/>
                <a:cs typeface="Poppins Black" panose="00000A00000000000000" pitchFamily="2" charset="0"/>
              </a:rPr>
              <a:t>Application form</a:t>
            </a:r>
          </a:p>
        </p:txBody>
      </p:sp>
      <p:sp>
        <p:nvSpPr>
          <p:cNvPr id="5" name="Espace réservé du numéro de diapositive 4">
            <a:extLst>
              <a:ext uri="{FF2B5EF4-FFF2-40B4-BE49-F238E27FC236}">
                <a16:creationId xmlns:a16="http://schemas.microsoft.com/office/drawing/2014/main" id="{5D92CE09-84E4-D82D-CB39-7BB4C51F9D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7" name="Image 6" descr="Une image contenant texte, capture d’écran, nombre, Police&#10;&#10;Description générée automatiquement">
            <a:extLst>
              <a:ext uri="{FF2B5EF4-FFF2-40B4-BE49-F238E27FC236}">
                <a16:creationId xmlns:a16="http://schemas.microsoft.com/office/drawing/2014/main" id="{7F54B55D-F9F4-DFD0-08C2-A713539A27F0}"/>
              </a:ext>
            </a:extLst>
          </p:cNvPr>
          <p:cNvPicPr>
            <a:picLocks noChangeAspect="1"/>
          </p:cNvPicPr>
          <p:nvPr/>
        </p:nvPicPr>
        <p:blipFill>
          <a:blip r:embed="rId2"/>
          <a:srcRect l="2971" r="2441"/>
          <a:stretch/>
        </p:blipFill>
        <p:spPr>
          <a:xfrm>
            <a:off x="1711354" y="934143"/>
            <a:ext cx="5587222" cy="3833120"/>
          </a:xfrm>
          <a:prstGeom prst="rect">
            <a:avLst/>
          </a:prstGeom>
        </p:spPr>
      </p:pic>
    </p:spTree>
    <p:extLst>
      <p:ext uri="{BB962C8B-B14F-4D97-AF65-F5344CB8AC3E}">
        <p14:creationId xmlns:p14="http://schemas.microsoft.com/office/powerpoint/2010/main" val="426704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D92CE09-84E4-D82D-CB39-7BB4C51F9D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9" name="Image 8" descr="Une image contenant texte, capture d’écran, Police, Parallèle&#10;&#10;Description générée automatiquement">
            <a:extLst>
              <a:ext uri="{FF2B5EF4-FFF2-40B4-BE49-F238E27FC236}">
                <a16:creationId xmlns:a16="http://schemas.microsoft.com/office/drawing/2014/main" id="{9ADDFF20-63E2-4F93-D46A-077151F08086}"/>
              </a:ext>
            </a:extLst>
          </p:cNvPr>
          <p:cNvPicPr>
            <a:picLocks noChangeAspect="1"/>
          </p:cNvPicPr>
          <p:nvPr/>
        </p:nvPicPr>
        <p:blipFill>
          <a:blip r:embed="rId2"/>
          <a:srcRect l="3313" t="20513" r="3229" b="27587"/>
          <a:stretch/>
        </p:blipFill>
        <p:spPr>
          <a:xfrm>
            <a:off x="540328" y="1070822"/>
            <a:ext cx="7892709" cy="3001856"/>
          </a:xfrm>
          <a:prstGeom prst="rect">
            <a:avLst/>
          </a:prstGeom>
        </p:spPr>
      </p:pic>
    </p:spTree>
    <p:extLst>
      <p:ext uri="{BB962C8B-B14F-4D97-AF65-F5344CB8AC3E}">
        <p14:creationId xmlns:p14="http://schemas.microsoft.com/office/powerpoint/2010/main" val="183433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32F93037-51E8-F330-E447-0782425D61DE}"/>
              </a:ext>
            </a:extLst>
          </p:cNvPr>
          <p:cNvSpPr/>
          <p:nvPr/>
        </p:nvSpPr>
        <p:spPr>
          <a:xfrm>
            <a:off x="5494713" y="199505"/>
            <a:ext cx="2568632" cy="3077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17BE549A-2E1A-74C9-1601-D9CAF0EAB1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7" name="ZoneTexte 6">
            <a:extLst>
              <a:ext uri="{FF2B5EF4-FFF2-40B4-BE49-F238E27FC236}">
                <a16:creationId xmlns:a16="http://schemas.microsoft.com/office/drawing/2014/main" id="{D477D7E3-B311-EE12-B47B-3CDB5559F329}"/>
              </a:ext>
            </a:extLst>
          </p:cNvPr>
          <p:cNvSpPr txBox="1"/>
          <p:nvPr/>
        </p:nvSpPr>
        <p:spPr>
          <a:xfrm>
            <a:off x="1155469" y="1146387"/>
            <a:ext cx="4572000" cy="400110"/>
          </a:xfrm>
          <a:prstGeom prst="rect">
            <a:avLst/>
          </a:prstGeom>
          <a:noFill/>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Scientific conferences</a:t>
            </a:r>
            <a:endParaRPr lang="fr-FR" sz="20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E84B96FD-94DA-B76B-407E-C2D8CB8FF73C}"/>
              </a:ext>
            </a:extLst>
          </p:cNvPr>
          <p:cNvSpPr txBox="1"/>
          <p:nvPr/>
        </p:nvSpPr>
        <p:spPr>
          <a:xfrm>
            <a:off x="1155469" y="1541105"/>
            <a:ext cx="7261167" cy="2616101"/>
          </a:xfrm>
          <a:prstGeom prst="rect">
            <a:avLst/>
          </a:prstGeom>
          <a:noFill/>
        </p:spPr>
        <p:txBody>
          <a:bodyPr wrap="square">
            <a:spAutoFit/>
          </a:bodyPr>
          <a:lstStyle/>
          <a:p>
            <a:pPr marR="316865" algn="just">
              <a:spcAft>
                <a:spcPts val="1200"/>
              </a:spcAft>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action should support the organisation of scientific conferences aligned with EU GREEN sustainability main theme and/or the </a:t>
            </a:r>
            <a:r>
              <a:rPr lang="en-GB" sz="1600" dirty="0">
                <a:effectLst/>
                <a:latin typeface="Calibri" panose="020F0502020204030204" pitchFamily="34" charset="0"/>
                <a:ea typeface="Calibri" panose="020F0502020204030204" pitchFamily="34" charset="0"/>
                <a:cs typeface="Calibri" panose="020F0502020204030204" pitchFamily="34" charset="0"/>
              </a:rPr>
              <a:t>cluster's</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scope. </a:t>
            </a:r>
            <a:r>
              <a:rPr lang="en-GB" sz="1600" dirty="0">
                <a:effectLst/>
                <a:latin typeface="Calibri" panose="020F0502020204030204" pitchFamily="34" charset="0"/>
                <a:ea typeface="Calibri" panose="020F0502020204030204" pitchFamily="34" charset="0"/>
                <a:cs typeface="Calibri" panose="020F0502020204030204" pitchFamily="34" charset="0"/>
              </a:rPr>
              <a:t>These funds can be used to either cover </a:t>
            </a:r>
            <a:r>
              <a:rPr lang="en-GB" sz="1600" b="1" dirty="0">
                <a:effectLst/>
                <a:latin typeface="Calibri" panose="020F0502020204030204" pitchFamily="34" charset="0"/>
                <a:ea typeface="Calibri" panose="020F0502020204030204" pitchFamily="34" charset="0"/>
                <a:cs typeface="Calibri" panose="020F0502020204030204" pitchFamily="34" charset="0"/>
              </a:rPr>
              <a:t>operating costs </a:t>
            </a:r>
            <a:r>
              <a:rPr lang="en-GB" sz="1600" dirty="0">
                <a:effectLst/>
                <a:latin typeface="Calibri" panose="020F0502020204030204" pitchFamily="34" charset="0"/>
                <a:ea typeface="Calibri" panose="020F0502020204030204" pitchFamily="34" charset="0"/>
                <a:cs typeface="Calibri" panose="020F0502020204030204" pitchFamily="34" charset="0"/>
              </a:rPr>
              <a:t>or support the </a:t>
            </a:r>
            <a:r>
              <a:rPr lang="en-GB" sz="1600" b="1" dirty="0">
                <a:effectLst/>
                <a:latin typeface="Calibri" panose="020F0502020204030204" pitchFamily="34" charset="0"/>
                <a:ea typeface="Calibri" panose="020F0502020204030204" pitchFamily="34" charset="0"/>
                <a:cs typeface="Calibri" panose="020F0502020204030204" pitchFamily="34" charset="0"/>
              </a:rPr>
              <a:t>travel</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b="1" dirty="0">
                <a:effectLst/>
                <a:latin typeface="Calibri" panose="020F0502020204030204" pitchFamily="34" charset="0"/>
                <a:ea typeface="Calibri" panose="020F0502020204030204" pitchFamily="34" charset="0"/>
                <a:cs typeface="Calibri" panose="020F0502020204030204" pitchFamily="34" charset="0"/>
              </a:rPr>
              <a:t>of lecturers and/or participants.</a:t>
            </a:r>
            <a:endParaRPr lang="fr-FR" sz="1600" b="1" dirty="0">
              <a:effectLst/>
              <a:latin typeface="Calibri" panose="020F0502020204030204" pitchFamily="34" charset="0"/>
              <a:ea typeface="Cambria" panose="02040503050406030204" pitchFamily="18" charset="0"/>
              <a:cs typeface="Calibri" panose="020F0502020204030204" pitchFamily="34" charset="0"/>
            </a:endParaRPr>
          </a:p>
          <a:p>
            <a:pPr marL="342900" marR="316865" lvl="0" indent="-342900" algn="just">
              <a:spcAft>
                <a:spcPts val="0"/>
              </a:spcAft>
              <a:buFont typeface="Arial" panose="020B0604020202020204" pitchFamily="34" charset="0"/>
              <a:buChar char="●"/>
            </a:pPr>
            <a:r>
              <a:rPr lang="en-GB" sz="16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confere</a:t>
            </a:r>
            <a:r>
              <a:rPr lang="en-GB" sz="1600" u="none" strike="noStrike" dirty="0">
                <a:effectLst/>
                <a:latin typeface="Calibri" panose="020F0502020204030204" pitchFamily="34" charset="0"/>
                <a:ea typeface="Calibri" panose="020F0502020204030204" pitchFamily="34" charset="0"/>
                <a:cs typeface="Calibri" panose="020F0502020204030204" pitchFamily="34" charset="0"/>
              </a:rPr>
              <a:t>nce should be organised in one of the 9 EU GREEN universities and should forecast a detailed communication plan. </a:t>
            </a:r>
            <a:endParaRPr lang="fr-FR" sz="1600" u="none" strike="noStrike" dirty="0">
              <a:effectLst/>
              <a:latin typeface="Calibri" panose="020F0502020204030204" pitchFamily="34" charset="0"/>
              <a:ea typeface="Cambria" panose="02040503050406030204" pitchFamily="18" charset="0"/>
              <a:cs typeface="Calibri" panose="020F0502020204030204" pitchFamily="34" charset="0"/>
            </a:endParaRPr>
          </a:p>
          <a:p>
            <a:pPr marL="342900" marR="316865" lvl="0" indent="-342900" algn="just">
              <a:spcAft>
                <a:spcPts val="1200"/>
              </a:spcAft>
              <a:buFont typeface="Arial" panose="020B0604020202020204" pitchFamily="34" charset="0"/>
              <a:buChar char="●"/>
            </a:pPr>
            <a:r>
              <a:rPr lang="en-GB" sz="1600" u="none" strike="noStrike" dirty="0">
                <a:effectLst/>
                <a:latin typeface="Calibri" panose="020F0502020204030204" pitchFamily="34" charset="0"/>
                <a:ea typeface="Calibri" panose="020F0502020204030204" pitchFamily="34" charset="0"/>
                <a:cs typeface="Calibri" panose="020F0502020204030204" pitchFamily="34" charset="0"/>
              </a:rPr>
              <a:t>The budget may include the travel fees of the EU GREEN researchers to come to the conference. </a:t>
            </a:r>
            <a:endParaRPr lang="fr-FR" sz="1600" u="none" strike="noStrike" dirty="0">
              <a:effectLst/>
              <a:latin typeface="Calibri" panose="020F0502020204030204" pitchFamily="34" charset="0"/>
              <a:ea typeface="Cambria" panose="02040503050406030204" pitchFamily="18" charset="0"/>
              <a:cs typeface="Calibri" panose="020F0502020204030204" pitchFamily="34" charset="0"/>
            </a:endParaRPr>
          </a:p>
          <a:p>
            <a:pPr marR="316865" algn="just">
              <a:spcAft>
                <a:spcPts val="1200"/>
              </a:spcAft>
            </a:pPr>
            <a:r>
              <a:rPr lang="en-GB" sz="1600" dirty="0">
                <a:effectLst/>
                <a:latin typeface="Calibri" panose="020F0502020204030204" pitchFamily="34" charset="0"/>
                <a:ea typeface="Calibri" panose="020F0502020204030204" pitchFamily="34" charset="0"/>
                <a:cs typeface="Calibri" panose="020F0502020204030204" pitchFamily="34" charset="0"/>
              </a:rPr>
              <a:t>As a result</a:t>
            </a:r>
            <a:r>
              <a:rPr lang="en-GB"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indexed conference proceedings will be asked. </a:t>
            </a:r>
            <a:endParaRPr lang="fr-FR" sz="1600" dirty="0">
              <a:effectLst/>
              <a:highlight>
                <a:srgbClr val="FFFF00"/>
              </a:highlight>
              <a:latin typeface="Calibri" panose="020F0502020204030204" pitchFamily="34" charset="0"/>
              <a:ea typeface="Cambria" panose="02040503050406030204" pitchFamily="18" charset="0"/>
              <a:cs typeface="Calibri" panose="020F0502020204030204" pitchFamily="34" charset="0"/>
            </a:endParaRPr>
          </a:p>
        </p:txBody>
      </p:sp>
      <p:sp>
        <p:nvSpPr>
          <p:cNvPr id="10" name="ZoneTexte 9">
            <a:extLst>
              <a:ext uri="{FF2B5EF4-FFF2-40B4-BE49-F238E27FC236}">
                <a16:creationId xmlns:a16="http://schemas.microsoft.com/office/drawing/2014/main" id="{F2FED1B4-AC73-CC71-6559-EC9F6EC23D3B}"/>
              </a:ext>
            </a:extLst>
          </p:cNvPr>
          <p:cNvSpPr txBox="1"/>
          <p:nvPr/>
        </p:nvSpPr>
        <p:spPr>
          <a:xfrm>
            <a:off x="5586153" y="199505"/>
            <a:ext cx="3100647" cy="307777"/>
          </a:xfrm>
          <a:prstGeom prst="rect">
            <a:avLst/>
          </a:prstGeom>
          <a:noFill/>
        </p:spPr>
        <p:txBody>
          <a:bodyPr wrap="square" rtlCol="0">
            <a:spAutoFit/>
          </a:bodyPr>
          <a:lstStyle/>
          <a:p>
            <a:r>
              <a:rPr lang="en-GB" sz="14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€10,000€ for organisation </a:t>
            </a:r>
            <a:endParaRPr lang="fr-FR" dirty="0"/>
          </a:p>
        </p:txBody>
      </p:sp>
    </p:spTree>
    <p:extLst>
      <p:ext uri="{BB962C8B-B14F-4D97-AF65-F5344CB8AC3E}">
        <p14:creationId xmlns:p14="http://schemas.microsoft.com/office/powerpoint/2010/main" val="358831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75C71-22E5-13F0-2BD4-2C684B3D6D5C}"/>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4D3800BC-A52A-9D3D-50E9-1F4B84C9D52C}"/>
              </a:ext>
            </a:extLst>
          </p:cNvPr>
          <p:cNvSpPr>
            <a:spLocks noGrp="1"/>
          </p:cNvSpPr>
          <p:nvPr>
            <p:ph type="subTitle"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D19D347B-7003-0335-1B29-65148CA5D6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7" name="Image 6" descr="Une image contenant texte, capture d’écran, Police, nombre&#10;&#10;Description générée automatiquement">
            <a:extLst>
              <a:ext uri="{FF2B5EF4-FFF2-40B4-BE49-F238E27FC236}">
                <a16:creationId xmlns:a16="http://schemas.microsoft.com/office/drawing/2014/main" id="{A49EE6AE-1BB5-E3D7-B79B-5DD11FBDF0DE}"/>
              </a:ext>
            </a:extLst>
          </p:cNvPr>
          <p:cNvPicPr>
            <a:picLocks noChangeAspect="1"/>
          </p:cNvPicPr>
          <p:nvPr/>
        </p:nvPicPr>
        <p:blipFill>
          <a:blip r:embed="rId2"/>
          <a:srcRect l="11392" b="3329"/>
          <a:stretch/>
        </p:blipFill>
        <p:spPr>
          <a:xfrm>
            <a:off x="1276003" y="469119"/>
            <a:ext cx="6591993" cy="4462437"/>
          </a:xfrm>
          <a:prstGeom prst="rect">
            <a:avLst/>
          </a:prstGeom>
        </p:spPr>
      </p:pic>
    </p:spTree>
    <p:extLst>
      <p:ext uri="{BB962C8B-B14F-4D97-AF65-F5344CB8AC3E}">
        <p14:creationId xmlns:p14="http://schemas.microsoft.com/office/powerpoint/2010/main" val="102062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A38EEF1-8B83-88DF-B838-BD5BB7DA59ED}"/>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a16="http://schemas.microsoft.com/office/drawing/2014/main" id="{009D55D7-6E59-1B96-E7F2-499720A8E264}"/>
              </a:ext>
            </a:extLst>
          </p:cNvPr>
          <p:cNvSpPr>
            <a:spLocks noGrp="1"/>
          </p:cNvSpPr>
          <p:nvPr>
            <p:ph type="ft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E4B60B8-DA73-C7DD-5EE3-551799C6B7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7" name="Image 6" descr="Une image contenant texte, capture d’écran, Police, nombre&#10;&#10;Description générée automatiquement">
            <a:extLst>
              <a:ext uri="{FF2B5EF4-FFF2-40B4-BE49-F238E27FC236}">
                <a16:creationId xmlns:a16="http://schemas.microsoft.com/office/drawing/2014/main" id="{681AB9EF-8801-99D2-369E-46FE5B553BA2}"/>
              </a:ext>
            </a:extLst>
          </p:cNvPr>
          <p:cNvPicPr>
            <a:picLocks noChangeAspect="1"/>
          </p:cNvPicPr>
          <p:nvPr/>
        </p:nvPicPr>
        <p:blipFill>
          <a:blip r:embed="rId2"/>
          <a:srcRect t="6536" b="5207"/>
          <a:stretch/>
        </p:blipFill>
        <p:spPr>
          <a:xfrm>
            <a:off x="1085358" y="463087"/>
            <a:ext cx="7372842" cy="4217325"/>
          </a:xfrm>
          <a:prstGeom prst="rect">
            <a:avLst/>
          </a:prstGeom>
        </p:spPr>
      </p:pic>
    </p:spTree>
    <p:extLst>
      <p:ext uri="{BB962C8B-B14F-4D97-AF65-F5344CB8AC3E}">
        <p14:creationId xmlns:p14="http://schemas.microsoft.com/office/powerpoint/2010/main" val="352414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709959" y="511170"/>
            <a:ext cx="7502056"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fr-FR" sz="2800" b="1" dirty="0">
                <a:solidFill>
                  <a:srgbClr val="002060"/>
                </a:solidFill>
                <a:latin typeface="Poppins Black" panose="00000A00000000000000" pitchFamily="2" charset="0"/>
                <a:cs typeface="Poppins Black" panose="00000A00000000000000" pitchFamily="2" charset="0"/>
              </a:rPr>
              <a:t>Check </a:t>
            </a:r>
            <a:r>
              <a:rPr lang="fr-FR" sz="2800" b="1" dirty="0" err="1">
                <a:solidFill>
                  <a:srgbClr val="002060"/>
                </a:solidFill>
                <a:latin typeface="Poppins Black" panose="00000A00000000000000" pitchFamily="2" charset="0"/>
                <a:cs typeface="Poppins Black" panose="00000A00000000000000" pitchFamily="2" charset="0"/>
              </a:rPr>
              <a:t>that</a:t>
            </a:r>
            <a:r>
              <a:rPr lang="fr-FR" sz="2800" b="1" dirty="0">
                <a:solidFill>
                  <a:srgbClr val="002060"/>
                </a:solidFill>
                <a:latin typeface="Poppins Black" panose="00000A00000000000000" pitchFamily="2" charset="0"/>
                <a:cs typeface="Poppins Black" panose="00000A00000000000000" pitchFamily="2" charset="0"/>
              </a:rPr>
              <a:t> your </a:t>
            </a:r>
            <a:r>
              <a:rPr lang="fr-FR" sz="2800" b="1" dirty="0" err="1">
                <a:solidFill>
                  <a:srgbClr val="002060"/>
                </a:solidFill>
                <a:latin typeface="Poppins Black" panose="00000A00000000000000" pitchFamily="2" charset="0"/>
                <a:cs typeface="Poppins Black" panose="00000A00000000000000" pitchFamily="2" charset="0"/>
              </a:rPr>
              <a:t>project</a:t>
            </a:r>
            <a:r>
              <a:rPr lang="fr-FR" sz="2800" b="1" dirty="0">
                <a:solidFill>
                  <a:srgbClr val="002060"/>
                </a:solidFill>
                <a:latin typeface="Poppins Black" panose="00000A00000000000000" pitchFamily="2" charset="0"/>
                <a:cs typeface="Poppins Black" panose="00000A00000000000000" pitchFamily="2" charset="0"/>
              </a:rPr>
              <a:t>…</a:t>
            </a:r>
            <a:endParaRPr sz="2800" b="1" dirty="0">
              <a:solidFill>
                <a:srgbClr val="002060"/>
              </a:solidFill>
              <a:latin typeface="Poppins Black" panose="00000A00000000000000" pitchFamily="2" charset="0"/>
              <a:cs typeface="Poppins Black" panose="00000A00000000000000" pitchFamily="2" charset="0"/>
            </a:endParaRPr>
          </a:p>
        </p:txBody>
      </p:sp>
      <p:graphicFrame>
        <p:nvGraphicFramePr>
          <p:cNvPr id="6" name="Tableau 5">
            <a:extLst>
              <a:ext uri="{FF2B5EF4-FFF2-40B4-BE49-F238E27FC236}">
                <a16:creationId xmlns:a16="http://schemas.microsoft.com/office/drawing/2014/main" id="{F2DF7D52-373C-E303-80A6-28E961BBEAC6}"/>
              </a:ext>
            </a:extLst>
          </p:cNvPr>
          <p:cNvGraphicFramePr>
            <a:graphicFrameLocks noGrp="1"/>
          </p:cNvGraphicFramePr>
          <p:nvPr>
            <p:extLst>
              <p:ext uri="{D42A27DB-BD31-4B8C-83A1-F6EECF244321}">
                <p14:modId xmlns:p14="http://schemas.microsoft.com/office/powerpoint/2010/main" val="1735203517"/>
              </p:ext>
            </p:extLst>
          </p:nvPr>
        </p:nvGraphicFramePr>
        <p:xfrm>
          <a:off x="1932166" y="1464315"/>
          <a:ext cx="4579952" cy="2621414"/>
        </p:xfrm>
        <a:graphic>
          <a:graphicData uri="http://schemas.openxmlformats.org/drawingml/2006/table">
            <a:tbl>
              <a:tblPr>
                <a:tableStyleId>{8799B23B-EC83-4686-B30A-512413B5E67A}</a:tableStyleId>
              </a:tblPr>
              <a:tblGrid>
                <a:gridCol w="3431142">
                  <a:extLst>
                    <a:ext uri="{9D8B030D-6E8A-4147-A177-3AD203B41FA5}">
                      <a16:colId xmlns:a16="http://schemas.microsoft.com/office/drawing/2014/main" val="3936624407"/>
                    </a:ext>
                  </a:extLst>
                </a:gridCol>
                <a:gridCol w="1148810">
                  <a:extLst>
                    <a:ext uri="{9D8B030D-6E8A-4147-A177-3AD203B41FA5}">
                      <a16:colId xmlns:a16="http://schemas.microsoft.com/office/drawing/2014/main" val="3965969377"/>
                    </a:ext>
                  </a:extLst>
                </a:gridCol>
              </a:tblGrid>
              <a:tr h="376054">
                <a:tc gridSpan="2">
                  <a:txBody>
                    <a:bodyPr/>
                    <a:lstStyle/>
                    <a:p>
                      <a:pPr algn="ctr" fontAlgn="b"/>
                      <a:r>
                        <a:rPr lang="fr-FR" sz="2000" b="1" u="none" strike="noStrike" dirty="0">
                          <a:effectLst/>
                          <a:latin typeface="Calibri" panose="020F0502020204030204" pitchFamily="34" charset="0"/>
                          <a:cs typeface="Calibri" panose="020F0502020204030204" pitchFamily="34" charset="0"/>
                        </a:rPr>
                        <a:t>…Has </a:t>
                      </a:r>
                      <a:r>
                        <a:rPr lang="fr-FR" sz="2000" b="1" u="none" strike="noStrike" dirty="0" err="1">
                          <a:effectLst/>
                          <a:latin typeface="Calibri" panose="020F0502020204030204" pitchFamily="34" charset="0"/>
                          <a:cs typeface="Calibri" panose="020F0502020204030204" pitchFamily="34" charset="0"/>
                        </a:rPr>
                        <a:t>these</a:t>
                      </a:r>
                      <a:r>
                        <a:rPr lang="fr-FR" sz="2000" b="1" u="none" strike="noStrike" dirty="0">
                          <a:effectLst/>
                          <a:latin typeface="Calibri" panose="020F0502020204030204" pitchFamily="34" charset="0"/>
                          <a:cs typeface="Calibri" panose="020F0502020204030204" pitchFamily="34" charset="0"/>
                        </a:rPr>
                        <a:t> </a:t>
                      </a:r>
                      <a:r>
                        <a:rPr lang="fr-FR" sz="2000" b="1" u="none" strike="noStrike" dirty="0" err="1">
                          <a:effectLst/>
                          <a:latin typeface="Calibri" panose="020F0502020204030204" pitchFamily="34" charset="0"/>
                          <a:cs typeface="Calibri" panose="020F0502020204030204" pitchFamily="34" charset="0"/>
                        </a:rPr>
                        <a:t>mandatory</a:t>
                      </a:r>
                      <a:r>
                        <a:rPr lang="fr-FR" sz="2000" b="1" u="none" strike="noStrike" dirty="0">
                          <a:effectLst/>
                          <a:latin typeface="Calibri" panose="020F0502020204030204" pitchFamily="34" charset="0"/>
                          <a:cs typeface="Calibri" panose="020F0502020204030204" pitchFamily="34" charset="0"/>
                        </a:rPr>
                        <a:t> </a:t>
                      </a:r>
                      <a:r>
                        <a:rPr lang="fr-FR" sz="2000" b="1" u="none" strike="noStrike" dirty="0" err="1">
                          <a:effectLst/>
                          <a:latin typeface="Calibri" panose="020F0502020204030204" pitchFamily="34" charset="0"/>
                          <a:cs typeface="Calibri" panose="020F0502020204030204" pitchFamily="34" charset="0"/>
                        </a:rPr>
                        <a:t>elements</a:t>
                      </a:r>
                      <a:r>
                        <a:rPr lang="fr-FR" sz="2000" b="1" u="none" strike="noStrike" dirty="0">
                          <a:effectLst/>
                          <a:latin typeface="Calibri" panose="020F0502020204030204" pitchFamily="34" charset="0"/>
                          <a:cs typeface="Calibri" panose="020F0502020204030204" pitchFamily="34" charset="0"/>
                        </a:rPr>
                        <a:t> :</a:t>
                      </a:r>
                      <a:endParaRPr lang="fr-FR" sz="20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hMerge="1">
                  <a:txBody>
                    <a:bodyPr/>
                    <a:lstStyle/>
                    <a:p>
                      <a:pPr algn="ctr" fontAlgn="b"/>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590874682"/>
                  </a:ext>
                </a:extLst>
              </a:tr>
              <a:tr h="234796">
                <a:tc>
                  <a:txBody>
                    <a:bodyPr/>
                    <a:lstStyle/>
                    <a:p>
                      <a:pPr algn="ctr" fontAlgn="b"/>
                      <a:r>
                        <a:rPr lang="en-US" sz="1600" u="none" strike="noStrike" dirty="0">
                          <a:effectLst/>
                          <a:latin typeface="Calibri" panose="020F0502020204030204" pitchFamily="34" charset="0"/>
                          <a:cs typeface="Calibri" panose="020F0502020204030204" pitchFamily="34" charset="0"/>
                        </a:rPr>
                        <a:t>3 EU GREEN partners at least</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034002077"/>
                  </a:ext>
                </a:extLst>
              </a:tr>
              <a:tr h="261928">
                <a:tc>
                  <a:txBody>
                    <a:bodyPr/>
                    <a:lstStyle/>
                    <a:p>
                      <a:pPr algn="ctr" fontAlgn="b"/>
                      <a:r>
                        <a:rPr lang="en-US" sz="1600" u="none" strike="noStrike" dirty="0">
                          <a:effectLst/>
                          <a:latin typeface="Calibri" panose="020F0502020204030204" pitchFamily="34" charset="0"/>
                          <a:cs typeface="Calibri" panose="020F0502020204030204" pitchFamily="34" charset="0"/>
                        </a:rPr>
                        <a:t>Number of EU GREEN clusters that are covered by the project</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733404265"/>
                  </a:ext>
                </a:extLst>
              </a:tr>
              <a:tr h="234796">
                <a:tc>
                  <a:txBody>
                    <a:bodyPr/>
                    <a:lstStyle/>
                    <a:p>
                      <a:pPr algn="ctr" fontAlgn="b"/>
                      <a:r>
                        <a:rPr lang="en-US" sz="1600" u="none" strike="noStrike" dirty="0">
                          <a:effectLst/>
                          <a:latin typeface="Calibri" panose="020F0502020204030204" pitchFamily="34" charset="0"/>
                          <a:cs typeface="Calibri" panose="020F0502020204030204" pitchFamily="34" charset="0"/>
                        </a:rPr>
                        <a:t>Will be completed within 2 years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359577978"/>
                  </a:ext>
                </a:extLst>
              </a:tr>
              <a:tr h="234796">
                <a:tc>
                  <a:txBody>
                    <a:bodyPr/>
                    <a:lstStyle/>
                    <a:p>
                      <a:pPr algn="ctr" fontAlgn="b"/>
                      <a:r>
                        <a:rPr lang="fr-FR" sz="1600" u="none" strike="noStrike" dirty="0">
                          <a:effectLst/>
                          <a:latin typeface="Calibri" panose="020F0502020204030204" pitchFamily="34" charset="0"/>
                          <a:cs typeface="Calibri" panose="020F0502020204030204" pitchFamily="34" charset="0"/>
                        </a:rPr>
                        <a:t>Maximum budget </a:t>
                      </a:r>
                      <a:r>
                        <a:rPr lang="fr-FR" sz="1600" u="none" strike="noStrike" dirty="0" err="1">
                          <a:effectLst/>
                          <a:latin typeface="Calibri" panose="020F0502020204030204" pitchFamily="34" charset="0"/>
                          <a:cs typeface="Calibri" panose="020F0502020204030204" pitchFamily="34" charset="0"/>
                        </a:rPr>
                        <a:t>respected</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288201353"/>
                  </a:ext>
                </a:extLst>
              </a:tr>
              <a:tr h="234796">
                <a:tc>
                  <a:txBody>
                    <a:bodyPr/>
                    <a:lstStyle/>
                    <a:p>
                      <a:pPr algn="ctr" fontAlgn="ctr"/>
                      <a:r>
                        <a:rPr lang="fr-FR" sz="1600" u="none" strike="noStrike" dirty="0" err="1">
                          <a:effectLst/>
                          <a:latin typeface="Calibri" panose="020F0502020204030204" pitchFamily="34" charset="0"/>
                          <a:cs typeface="Calibri" panose="020F0502020204030204" pitchFamily="34" charset="0"/>
                        </a:rPr>
                        <a:t>Answers</a:t>
                      </a:r>
                      <a:r>
                        <a:rPr lang="fr-FR" sz="1600" u="none" strike="noStrike" dirty="0">
                          <a:effectLst/>
                          <a:latin typeface="Calibri" panose="020F0502020204030204" pitchFamily="34" charset="0"/>
                          <a:cs typeface="Calibri" panose="020F0502020204030204" pitchFamily="34" charset="0"/>
                        </a:rPr>
                        <a:t> </a:t>
                      </a:r>
                      <a:r>
                        <a:rPr lang="fr-FR" sz="1600" u="none" strike="noStrike" dirty="0" err="1">
                          <a:effectLst/>
                          <a:latin typeface="Calibri" panose="020F0502020204030204" pitchFamily="34" charset="0"/>
                          <a:cs typeface="Calibri" panose="020F0502020204030204" pitchFamily="34" charset="0"/>
                        </a:rPr>
                        <a:t>sustainability</a:t>
                      </a:r>
                      <a:r>
                        <a:rPr lang="fr-FR" sz="1600" u="none" strike="noStrike" dirty="0">
                          <a:effectLst/>
                          <a:latin typeface="Calibri" panose="020F0502020204030204" pitchFamily="34" charset="0"/>
                          <a:cs typeface="Calibri" panose="020F0502020204030204" pitchFamily="34" charset="0"/>
                        </a:rPr>
                        <a:t> challenges</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fr-FR" sz="1600" b="0" i="0" u="none" strike="noStrike" cap="none" dirty="0">
                          <a:solidFill>
                            <a:schemeClr val="tx1"/>
                          </a:solidFill>
                          <a:effectLst/>
                          <a:latin typeface="+mn-lt"/>
                          <a:ea typeface="+mn-ea"/>
                          <a:cs typeface="+mn-cs"/>
                          <a:sym typeface="Arial"/>
                        </a:rPr>
                        <a:t>✓</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2575486990"/>
                  </a:ext>
                </a:extLst>
              </a:tr>
              <a:tr h="234796">
                <a:tc>
                  <a:txBody>
                    <a:bodyPr/>
                    <a:lstStyle/>
                    <a:p>
                      <a:pPr algn="ctr" fontAlgn="b"/>
                      <a:r>
                        <a:rPr lang="fr-FR" sz="1600" u="none" strike="noStrike">
                          <a:effectLst/>
                          <a:latin typeface="Calibri" panose="020F0502020204030204" pitchFamily="34" charset="0"/>
                          <a:cs typeface="Calibri" panose="020F0502020204030204" pitchFamily="34" charset="0"/>
                        </a:rPr>
                        <a:t>No double funding</a:t>
                      </a:r>
                      <a:endParaRPr lang="fr-FR" sz="1600" b="1"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577012532"/>
                  </a:ext>
                </a:extLst>
              </a:tr>
              <a:tr h="229667">
                <a:tc>
                  <a:txBody>
                    <a:bodyPr/>
                    <a:lstStyle/>
                    <a:p>
                      <a:pPr algn="ctr" fontAlgn="b"/>
                      <a:r>
                        <a:rPr lang="fr-FR" sz="1600" u="none" strike="noStrike" dirty="0">
                          <a:effectLst/>
                          <a:latin typeface="Calibri" panose="020F0502020204030204" pitchFamily="34" charset="0"/>
                          <a:cs typeface="Calibri" panose="020F0502020204030204" pitchFamily="34" charset="0"/>
                        </a:rPr>
                        <a:t>CV PI</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69662351"/>
                  </a:ext>
                </a:extLst>
              </a:tr>
              <a:tr h="234796">
                <a:tc>
                  <a:txBody>
                    <a:bodyPr/>
                    <a:lstStyle/>
                    <a:p>
                      <a:pPr algn="ctr" fontAlgn="b"/>
                      <a:r>
                        <a:rPr lang="fr-FR" sz="1600" u="none" strike="noStrike" dirty="0">
                          <a:effectLst/>
                          <a:latin typeface="Calibri" panose="020F0502020204030204" pitchFamily="34" charset="0"/>
                          <a:cs typeface="Calibri" panose="020F0502020204030204" pitchFamily="34" charset="0"/>
                        </a:rPr>
                        <a:t>Carbon </a:t>
                      </a:r>
                      <a:r>
                        <a:rPr lang="fr-FR" sz="1600" u="none" strike="noStrike" dirty="0" err="1">
                          <a:effectLst/>
                          <a:latin typeface="Calibri" panose="020F0502020204030204" pitchFamily="34" charset="0"/>
                          <a:cs typeface="Calibri" panose="020F0502020204030204" pitchFamily="34" charset="0"/>
                        </a:rPr>
                        <a:t>footprint</a:t>
                      </a:r>
                      <a:r>
                        <a:rPr lang="fr-FR" sz="1600" u="none" strike="noStrike" dirty="0">
                          <a:effectLst/>
                          <a:latin typeface="Calibri" panose="020F0502020204030204" pitchFamily="34" charset="0"/>
                          <a:cs typeface="Calibri" panose="020F0502020204030204" pitchFamily="34" charset="0"/>
                        </a:rPr>
                        <a:t> </a:t>
                      </a:r>
                      <a:r>
                        <a:rPr lang="fr-FR" sz="1600" u="none" strike="noStrike" dirty="0" err="1">
                          <a:effectLst/>
                          <a:latin typeface="Calibri" panose="020F0502020204030204" pitchFamily="34" charset="0"/>
                          <a:cs typeface="Calibri" panose="020F0502020204030204" pitchFamily="34" charset="0"/>
                        </a:rPr>
                        <a:t>assessment</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ctr" fontAlgn="b"/>
                      <a:r>
                        <a:rPr lang="fr-FR" sz="1600" b="0" i="0" u="none" strike="noStrike" cap="none" dirty="0">
                          <a:solidFill>
                            <a:schemeClr val="tx1"/>
                          </a:solidFill>
                          <a:effectLst/>
                          <a:latin typeface="+mn-lt"/>
                          <a:ea typeface="+mn-ea"/>
                          <a:cs typeface="+mn-cs"/>
                          <a:sym typeface="Arial"/>
                        </a:rPr>
                        <a:t>✓</a:t>
                      </a:r>
                      <a:endParaRPr lang="fr-FR" sz="16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749762653"/>
                  </a:ext>
                </a:extLst>
              </a:tr>
            </a:tbl>
          </a:graphicData>
        </a:graphic>
      </p:graphicFrame>
      <p:sp>
        <p:nvSpPr>
          <p:cNvPr id="3" name="ZoneTexte 2">
            <a:extLst>
              <a:ext uri="{FF2B5EF4-FFF2-40B4-BE49-F238E27FC236}">
                <a16:creationId xmlns:a16="http://schemas.microsoft.com/office/drawing/2014/main" id="{83B920BB-E37C-0A73-9784-012637AF2503}"/>
              </a:ext>
            </a:extLst>
          </p:cNvPr>
          <p:cNvSpPr txBox="1"/>
          <p:nvPr/>
        </p:nvSpPr>
        <p:spPr>
          <a:xfrm>
            <a:off x="2373923" y="4479220"/>
            <a:ext cx="3403422" cy="307777"/>
          </a:xfrm>
          <a:prstGeom prst="rect">
            <a:avLst/>
          </a:prstGeom>
          <a:noFill/>
        </p:spPr>
        <p:txBody>
          <a:bodyPr wrap="square">
            <a:spAutoFit/>
          </a:bodyPr>
          <a:lstStyle/>
          <a:p>
            <a:r>
              <a:rPr lang="fr-FR" dirty="0">
                <a:hlinkClick r:id="rId3"/>
              </a:rPr>
              <a:t>Use Lab1point5</a:t>
            </a:r>
            <a:r>
              <a:rPr lang="fr-FR" dirty="0"/>
              <a:t> to </a:t>
            </a:r>
            <a:r>
              <a:rPr lang="fr-FR" dirty="0" err="1"/>
              <a:t>assess</a:t>
            </a:r>
            <a:r>
              <a:rPr lang="fr-FR" dirty="0"/>
              <a:t> </a:t>
            </a:r>
            <a:r>
              <a:rPr lang="fr-FR" dirty="0" err="1"/>
              <a:t>mobilities</a:t>
            </a:r>
            <a:r>
              <a:rPr lang="fr-FR" dirty="0"/>
              <a:t> </a:t>
            </a:r>
          </a:p>
        </p:txBody>
      </p:sp>
      <p:sp>
        <p:nvSpPr>
          <p:cNvPr id="4" name="Flèche : courbe vers la droite 3">
            <a:extLst>
              <a:ext uri="{FF2B5EF4-FFF2-40B4-BE49-F238E27FC236}">
                <a16:creationId xmlns:a16="http://schemas.microsoft.com/office/drawing/2014/main" id="{217AA853-24DA-BBD2-465D-36CB5EE2B094}"/>
              </a:ext>
            </a:extLst>
          </p:cNvPr>
          <p:cNvSpPr/>
          <p:nvPr/>
        </p:nvSpPr>
        <p:spPr>
          <a:xfrm>
            <a:off x="1820008" y="3872357"/>
            <a:ext cx="553915" cy="904392"/>
          </a:xfrm>
          <a:prstGeom prst="curved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1110A5FF-9F5A-E032-CCFC-9311CEEC3CDE}"/>
              </a:ext>
            </a:extLst>
          </p:cNvPr>
          <p:cNvSpPr>
            <a:spLocks noGrp="1"/>
          </p:cNvSpPr>
          <p:nvPr>
            <p:ph type="sldNum" idx="12"/>
          </p:nvPr>
        </p:nvSpPr>
        <p:spPr>
          <a:xfrm>
            <a:off x="7010400" y="4830233"/>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15</a:t>
            </a:fld>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graphicFrame>
        <p:nvGraphicFramePr>
          <p:cNvPr id="2" name="Tableau 1">
            <a:extLst>
              <a:ext uri="{FF2B5EF4-FFF2-40B4-BE49-F238E27FC236}">
                <a16:creationId xmlns:a16="http://schemas.microsoft.com/office/drawing/2014/main" id="{0754EF1E-5065-7FC0-33A7-D16C2107092D}"/>
              </a:ext>
            </a:extLst>
          </p:cNvPr>
          <p:cNvGraphicFramePr>
            <a:graphicFrameLocks noGrp="1"/>
          </p:cNvGraphicFramePr>
          <p:nvPr>
            <p:extLst>
              <p:ext uri="{D42A27DB-BD31-4B8C-83A1-F6EECF244321}">
                <p14:modId xmlns:p14="http://schemas.microsoft.com/office/powerpoint/2010/main" val="2023462965"/>
              </p:ext>
            </p:extLst>
          </p:nvPr>
        </p:nvGraphicFramePr>
        <p:xfrm>
          <a:off x="1984706" y="1495411"/>
          <a:ext cx="5174588" cy="2152678"/>
        </p:xfrm>
        <a:graphic>
          <a:graphicData uri="http://schemas.openxmlformats.org/drawingml/2006/table">
            <a:tbl>
              <a:tblPr>
                <a:tableStyleId>{8799B23B-EC83-4686-B30A-512413B5E67A}</a:tableStyleId>
              </a:tblPr>
              <a:tblGrid>
                <a:gridCol w="3634326">
                  <a:extLst>
                    <a:ext uri="{9D8B030D-6E8A-4147-A177-3AD203B41FA5}">
                      <a16:colId xmlns:a16="http://schemas.microsoft.com/office/drawing/2014/main" val="3498454823"/>
                    </a:ext>
                  </a:extLst>
                </a:gridCol>
                <a:gridCol w="1540262">
                  <a:extLst>
                    <a:ext uri="{9D8B030D-6E8A-4147-A177-3AD203B41FA5}">
                      <a16:colId xmlns:a16="http://schemas.microsoft.com/office/drawing/2014/main" val="3355419023"/>
                    </a:ext>
                  </a:extLst>
                </a:gridCol>
              </a:tblGrid>
              <a:tr h="323222">
                <a:tc>
                  <a:txBody>
                    <a:bodyPr/>
                    <a:lstStyle/>
                    <a:p>
                      <a:pPr algn="ctr" fontAlgn="b"/>
                      <a:r>
                        <a:rPr lang="fr-FR" sz="1400" b="1" u="none" strike="noStrike" dirty="0">
                          <a:effectLst/>
                          <a:latin typeface="Calibri" panose="020F0502020204030204" pitchFamily="34" charset="0"/>
                          <a:cs typeface="Calibri" panose="020F0502020204030204" pitchFamily="34" charset="0"/>
                        </a:rPr>
                        <a:t>Common </a:t>
                      </a:r>
                      <a:r>
                        <a:rPr lang="fr-FR" sz="1400" b="1" u="none" strike="noStrike" dirty="0" err="1">
                          <a:effectLst/>
                          <a:latin typeface="Calibri" panose="020F0502020204030204" pitchFamily="34" charset="0"/>
                          <a:cs typeface="Calibri" panose="020F0502020204030204" pitchFamily="34" charset="0"/>
                        </a:rPr>
                        <a:t>criteria</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solidFill>
                      <a:srgbClr val="92D050"/>
                    </a:solidFill>
                  </a:tcP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 25</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1013654097"/>
                  </a:ext>
                </a:extLst>
              </a:tr>
              <a:tr h="767709">
                <a:tc>
                  <a:txBody>
                    <a:bodyPr/>
                    <a:lstStyle/>
                    <a:p>
                      <a:pPr algn="ctr" fontAlgn="b"/>
                      <a:r>
                        <a:rPr lang="en-US" sz="1400" u="none" strike="noStrike" dirty="0">
                          <a:effectLst/>
                          <a:latin typeface="Calibri" panose="020F0502020204030204" pitchFamily="34" charset="0"/>
                          <a:cs typeface="Calibri" panose="020F0502020204030204" pitchFamily="34" charset="0"/>
                        </a:rPr>
                        <a:t>Relevance of the project for EU GREEN mission and vision and convincing argumentation of the EU GREEN added value of the intended collaboration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fr-FR" sz="1400" u="none" strike="noStrike" dirty="0">
                          <a:effectLst/>
                          <a:latin typeface="Calibri" panose="020F0502020204030204" pitchFamily="34" charset="0"/>
                          <a:cs typeface="Calibri" panose="020F0502020204030204" pitchFamily="34" charset="0"/>
                        </a:rPr>
                        <a:t>/10</a:t>
                      </a:r>
                      <a:endParaRPr lang="fr-FR" sz="14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809397999"/>
                  </a:ext>
                </a:extLst>
              </a:tr>
              <a:tr h="646444">
                <a:tc>
                  <a:txBody>
                    <a:bodyPr/>
                    <a:lstStyle/>
                    <a:p>
                      <a:pPr algn="ctr" fontAlgn="ctr"/>
                      <a:r>
                        <a:rPr lang="en-US" sz="1400" u="none" strike="noStrike" dirty="0">
                          <a:effectLst/>
                          <a:latin typeface="Calibri" panose="020F0502020204030204" pitchFamily="34" charset="0"/>
                          <a:cs typeface="Calibri" panose="020F0502020204030204" pitchFamily="34" charset="0"/>
                        </a:rPr>
                        <a:t>Relation to cluster topics and number of clusters involved in the project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fr-FR" sz="1400" u="none" strike="noStrike">
                          <a:effectLst/>
                          <a:latin typeface="Calibri" panose="020F0502020204030204" pitchFamily="34" charset="0"/>
                          <a:cs typeface="Calibri" panose="020F0502020204030204" pitchFamily="34" charset="0"/>
                        </a:rPr>
                        <a:t>/10</a:t>
                      </a:r>
                      <a:endParaRPr lang="fr-FR" sz="14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2112306654"/>
                  </a:ext>
                </a:extLst>
              </a:tr>
              <a:tr h="323222">
                <a:tc>
                  <a:txBody>
                    <a:bodyPr/>
                    <a:lstStyle/>
                    <a:p>
                      <a:pPr algn="ctr" fontAlgn="ctr"/>
                      <a:r>
                        <a:rPr lang="fr-FR" sz="1400" u="none" strike="noStrike">
                          <a:effectLst/>
                          <a:latin typeface="Calibri" panose="020F0502020204030204" pitchFamily="34" charset="0"/>
                          <a:cs typeface="Calibri" panose="020F0502020204030204" pitchFamily="34" charset="0"/>
                        </a:rPr>
                        <a:t>Relation to other WPs </a:t>
                      </a:r>
                      <a:endParaRPr lang="fr-FR" sz="14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fr-FR" sz="1400" u="none" strike="noStrike" dirty="0">
                          <a:effectLst/>
                          <a:latin typeface="Calibri" panose="020F0502020204030204" pitchFamily="34" charset="0"/>
                          <a:cs typeface="Calibri" panose="020F0502020204030204" pitchFamily="34" charset="0"/>
                        </a:rPr>
                        <a:t>/5</a:t>
                      </a:r>
                      <a:endParaRPr lang="fr-FR" sz="14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693223034"/>
                  </a:ext>
                </a:extLst>
              </a:tr>
            </a:tbl>
          </a:graphicData>
        </a:graphic>
      </p:graphicFrame>
      <p:sp>
        <p:nvSpPr>
          <p:cNvPr id="3" name="Titre 1">
            <a:extLst>
              <a:ext uri="{FF2B5EF4-FFF2-40B4-BE49-F238E27FC236}">
                <a16:creationId xmlns:a16="http://schemas.microsoft.com/office/drawing/2014/main" id="{9834BF90-0154-D219-F76A-322B7B69B860}"/>
              </a:ext>
            </a:extLst>
          </p:cNvPr>
          <p:cNvSpPr txBox="1">
            <a:spLocks/>
          </p:cNvSpPr>
          <p:nvPr/>
        </p:nvSpPr>
        <p:spPr>
          <a:xfrm>
            <a:off x="1883909" y="790479"/>
            <a:ext cx="5275385" cy="60025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dirty="0">
                <a:solidFill>
                  <a:srgbClr val="002060"/>
                </a:solidFill>
                <a:latin typeface="Poppins Black" panose="00000A00000000000000" pitchFamily="2" charset="0"/>
                <a:cs typeface="Poppins Black" panose="00000A00000000000000" pitchFamily="2" charset="0"/>
              </a:rPr>
              <a:t>Evaluation </a:t>
            </a:r>
            <a:r>
              <a:rPr lang="fr-FR" dirty="0" err="1">
                <a:solidFill>
                  <a:srgbClr val="002060"/>
                </a:solidFill>
                <a:latin typeface="Poppins Black" panose="00000A00000000000000" pitchFamily="2" charset="0"/>
                <a:cs typeface="Poppins Black" panose="00000A00000000000000" pitchFamily="2" charset="0"/>
              </a:rPr>
              <a:t>criteria</a:t>
            </a:r>
            <a:r>
              <a:rPr lang="fr-FR" dirty="0">
                <a:solidFill>
                  <a:srgbClr val="002060"/>
                </a:solidFill>
                <a:latin typeface="Poppins Black" panose="00000A00000000000000" pitchFamily="2" charset="0"/>
                <a:cs typeface="Poppins Black" panose="00000A00000000000000" pitchFamily="2" charset="0"/>
              </a:rPr>
              <a:t> </a:t>
            </a:r>
          </a:p>
        </p:txBody>
      </p:sp>
      <p:sp>
        <p:nvSpPr>
          <p:cNvPr id="4" name="Espace réservé du numéro de diapositive 3">
            <a:extLst>
              <a:ext uri="{FF2B5EF4-FFF2-40B4-BE49-F238E27FC236}">
                <a16:creationId xmlns:a16="http://schemas.microsoft.com/office/drawing/2014/main" id="{8AA2AE1B-D9F1-FD3C-BC41-5ADABDA936EC}"/>
              </a:ext>
            </a:extLst>
          </p:cNvPr>
          <p:cNvSpPr>
            <a:spLocks noGrp="1"/>
          </p:cNvSpPr>
          <p:nvPr>
            <p:ph type="sldNum" idx="12"/>
          </p:nvPr>
        </p:nvSpPr>
        <p:spPr>
          <a:xfrm>
            <a:off x="7010400" y="4813709"/>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16</a:t>
            </a:fld>
            <a:endParaRPr 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BB1ADA7-9904-87FF-DD11-FE520F92BE6C}"/>
              </a:ext>
            </a:extLst>
          </p:cNvPr>
          <p:cNvGraphicFramePr>
            <a:graphicFrameLocks noGrp="1"/>
          </p:cNvGraphicFramePr>
          <p:nvPr>
            <p:extLst>
              <p:ext uri="{D42A27DB-BD31-4B8C-83A1-F6EECF244321}">
                <p14:modId xmlns:p14="http://schemas.microsoft.com/office/powerpoint/2010/main" val="3841661273"/>
              </p:ext>
            </p:extLst>
          </p:nvPr>
        </p:nvGraphicFramePr>
        <p:xfrm>
          <a:off x="1908313" y="830180"/>
          <a:ext cx="5327373" cy="3697573"/>
        </p:xfrm>
        <a:graphic>
          <a:graphicData uri="http://schemas.openxmlformats.org/drawingml/2006/table">
            <a:tbl>
              <a:tblPr>
                <a:tableStyleId>{8799B23B-EC83-4686-B30A-512413B5E67A}</a:tableStyleId>
              </a:tblPr>
              <a:tblGrid>
                <a:gridCol w="3741632">
                  <a:extLst>
                    <a:ext uri="{9D8B030D-6E8A-4147-A177-3AD203B41FA5}">
                      <a16:colId xmlns:a16="http://schemas.microsoft.com/office/drawing/2014/main" val="2059262719"/>
                    </a:ext>
                  </a:extLst>
                </a:gridCol>
                <a:gridCol w="1585741">
                  <a:extLst>
                    <a:ext uri="{9D8B030D-6E8A-4147-A177-3AD203B41FA5}">
                      <a16:colId xmlns:a16="http://schemas.microsoft.com/office/drawing/2014/main" val="289430844"/>
                    </a:ext>
                  </a:extLst>
                </a:gridCol>
              </a:tblGrid>
              <a:tr h="223827">
                <a:tc>
                  <a:txBody>
                    <a:bodyPr/>
                    <a:lstStyle/>
                    <a:p>
                      <a:pPr algn="l" fontAlgn="ctr"/>
                      <a:r>
                        <a:rPr lang="en-US" sz="1400" b="1" u="none" strike="noStrike" dirty="0">
                          <a:effectLst/>
                          <a:latin typeface="Calibri" panose="020F0502020204030204" pitchFamily="34" charset="0"/>
                          <a:cs typeface="Calibri" panose="020F0502020204030204" pitchFamily="34" charset="0"/>
                        </a:rPr>
                        <a:t>Criteria specific action 1 &amp; 3</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solidFill>
                      <a:srgbClr val="92D050"/>
                    </a:solidFill>
                  </a:tcP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/55</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solidFill>
                      <a:srgbClr val="92D050"/>
                    </a:solidFill>
                  </a:tcPr>
                </a:tc>
                <a:extLst>
                  <a:ext uri="{0D108BD9-81ED-4DB2-BD59-A6C34878D82A}">
                    <a16:rowId xmlns:a16="http://schemas.microsoft.com/office/drawing/2014/main" val="1701984445"/>
                  </a:ext>
                </a:extLst>
              </a:tr>
              <a:tr h="223827">
                <a:tc>
                  <a:txBody>
                    <a:bodyPr/>
                    <a:lstStyle/>
                    <a:p>
                      <a:pPr algn="l" fontAlgn="ctr"/>
                      <a:r>
                        <a:rPr lang="fr-FR" sz="1400" u="none" strike="noStrike">
                          <a:effectLst/>
                          <a:latin typeface="Calibri" panose="020F0502020204030204" pitchFamily="34" charset="0"/>
                          <a:cs typeface="Calibri" panose="020F0502020204030204" pitchFamily="34" charset="0"/>
                        </a:rPr>
                        <a:t>Scientific excellence  </a:t>
                      </a:r>
                      <a:endParaRPr lang="fr-FR" sz="1400" b="0" i="0" u="none" strike="noStrike">
                        <a:solidFill>
                          <a:srgbClr val="000000"/>
                        </a:solidFill>
                        <a:effectLst/>
                        <a:latin typeface="Calibri" panose="020F0502020204030204" pitchFamily="34" charset="0"/>
                        <a:cs typeface="Calibri" panose="020F0502020204030204" pitchFamily="34" charset="0"/>
                      </a:endParaRPr>
                    </a:p>
                  </a:txBody>
                  <a:tcPr marL="5921" marR="5921" marT="5921" marB="0" anchor="ct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/15</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tc>
                <a:extLst>
                  <a:ext uri="{0D108BD9-81ED-4DB2-BD59-A6C34878D82A}">
                    <a16:rowId xmlns:a16="http://schemas.microsoft.com/office/drawing/2014/main" val="2055170700"/>
                  </a:ext>
                </a:extLst>
              </a:tr>
              <a:tr h="951775">
                <a:tc>
                  <a:txBody>
                    <a:bodyPr/>
                    <a:lstStyle/>
                    <a:p>
                      <a:pPr algn="l" fontAlgn="ctr"/>
                      <a:r>
                        <a:rPr lang="en-US" sz="1400" u="none" strike="noStrike" dirty="0">
                          <a:effectLst/>
                          <a:latin typeface="Calibri" panose="020F0502020204030204" pitchFamily="34" charset="0"/>
                          <a:cs typeface="Calibri" panose="020F0502020204030204" pitchFamily="34" charset="0"/>
                        </a:rPr>
                        <a:t>Participation of Early Career Researchers, graded as follows :</a:t>
                      </a:r>
                      <a:br>
                        <a:rPr lang="en-US" sz="1400" u="none" strike="noStrike" dirty="0">
                          <a:effectLst/>
                          <a:latin typeface="Calibri" panose="020F0502020204030204" pitchFamily="34" charset="0"/>
                          <a:cs typeface="Calibri" panose="020F0502020204030204" pitchFamily="34" charset="0"/>
                        </a:rPr>
                      </a:b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 Participation of 3 ECR at least: 5/10 </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 Participation of more than 3 ECR: from 5 to 7/10 </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 Participation of more than 3 ECR + role as PI or local coordinator: from 7 to 10/10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/10</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tc>
                <a:extLst>
                  <a:ext uri="{0D108BD9-81ED-4DB2-BD59-A6C34878D82A}">
                    <a16:rowId xmlns:a16="http://schemas.microsoft.com/office/drawing/2014/main" val="2502882018"/>
                  </a:ext>
                </a:extLst>
              </a:tr>
              <a:tr h="795131">
                <a:tc>
                  <a:txBody>
                    <a:bodyPr/>
                    <a:lstStyle/>
                    <a:p>
                      <a:pPr algn="l" fontAlgn="ctr"/>
                      <a:r>
                        <a:rPr lang="en-US" sz="1400" u="none" strike="noStrike">
                          <a:effectLst/>
                          <a:latin typeface="Calibri" panose="020F0502020204030204" pitchFamily="34" charset="0"/>
                          <a:cs typeface="Calibri" panose="020F0502020204030204" pitchFamily="34" charset="0"/>
                        </a:rPr>
                        <a:t>Leverage potential (e.g. funding applications to international competitive calls for action 2.1) or sustainability of the collaboration (for action 2.3)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5921" marR="5921" marT="5921" marB="0" anchor="ct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/10</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tc>
                <a:extLst>
                  <a:ext uri="{0D108BD9-81ED-4DB2-BD59-A6C34878D82A}">
                    <a16:rowId xmlns:a16="http://schemas.microsoft.com/office/drawing/2014/main" val="3805396377"/>
                  </a:ext>
                </a:extLst>
              </a:tr>
              <a:tr h="731520">
                <a:tc>
                  <a:txBody>
                    <a:bodyPr/>
                    <a:lstStyle/>
                    <a:p>
                      <a:pPr algn="l" fontAlgn="ctr"/>
                      <a:r>
                        <a:rPr lang="en-US" sz="1400" u="none" strike="noStrike" dirty="0">
                          <a:effectLst/>
                          <a:latin typeface="Calibri" panose="020F0502020204030204" pitchFamily="34" charset="0"/>
                          <a:cs typeface="Calibri" panose="020F0502020204030204" pitchFamily="34" charset="0"/>
                        </a:rPr>
                        <a:t>Gender balance and gender dimension. </a:t>
                      </a:r>
                      <a:r>
                        <a:rPr lang="en-US" sz="1400" i="1" u="none" strike="noStrike" dirty="0">
                          <a:effectLst/>
                          <a:latin typeface="Calibri" panose="020F0502020204030204" pitchFamily="34" charset="0"/>
                          <a:cs typeface="Calibri" panose="020F0502020204030204" pitchFamily="34" charset="0"/>
                        </a:rPr>
                        <a:t>A 50/50 repartition will lead to a 10/10 mark. Inequality in both ways will decrease the mark proportionally.</a:t>
                      </a:r>
                      <a:endParaRPr lang="en-US" sz="1400" b="0" i="1"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/10</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tc>
                <a:extLst>
                  <a:ext uri="{0D108BD9-81ED-4DB2-BD59-A6C34878D82A}">
                    <a16:rowId xmlns:a16="http://schemas.microsoft.com/office/drawing/2014/main" val="1968805862"/>
                  </a:ext>
                </a:extLst>
              </a:tr>
              <a:tr h="223827">
                <a:tc>
                  <a:txBody>
                    <a:bodyPr/>
                    <a:lstStyle/>
                    <a:p>
                      <a:pPr algn="l" fontAlgn="ctr"/>
                      <a:r>
                        <a:rPr lang="fr-FR" sz="1400" b="1" u="none" strike="noStrike" dirty="0">
                          <a:effectLst/>
                          <a:latin typeface="Calibri" panose="020F0502020204030204" pitchFamily="34" charset="0"/>
                          <a:cs typeface="Calibri" panose="020F0502020204030204" pitchFamily="34" charset="0"/>
                        </a:rPr>
                        <a:t>Total per </a:t>
                      </a:r>
                      <a:r>
                        <a:rPr lang="fr-FR" sz="1400" b="1" u="none" strike="noStrike" dirty="0" err="1">
                          <a:effectLst/>
                          <a:latin typeface="Calibri" panose="020F0502020204030204" pitchFamily="34" charset="0"/>
                          <a:cs typeface="Calibri" panose="020F0502020204030204" pitchFamily="34" charset="0"/>
                        </a:rPr>
                        <a:t>project</a:t>
                      </a:r>
                      <a:r>
                        <a:rPr lang="fr-FR" sz="1400" b="1" u="none" strike="noStrike" dirty="0">
                          <a:effectLst/>
                          <a:latin typeface="Calibri" panose="020F0502020204030204" pitchFamily="34" charset="0"/>
                          <a:cs typeface="Calibri" panose="020F0502020204030204" pitchFamily="34" charset="0"/>
                        </a:rPr>
                        <a:t> </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solidFill>
                      <a:srgbClr val="92D050"/>
                    </a:solidFill>
                  </a:tcPr>
                </a:tc>
                <a:tc>
                  <a:txBody>
                    <a:bodyPr/>
                    <a:lstStyle/>
                    <a:p>
                      <a:pPr algn="ctr" fontAlgn="ctr"/>
                      <a:r>
                        <a:rPr lang="fr-FR" sz="1400" b="1" u="none" strike="noStrike" dirty="0">
                          <a:effectLst/>
                          <a:latin typeface="Calibri" panose="020F0502020204030204" pitchFamily="34" charset="0"/>
                          <a:cs typeface="Calibri" panose="020F0502020204030204" pitchFamily="34" charset="0"/>
                        </a:rPr>
                        <a:t>/80</a:t>
                      </a:r>
                      <a:endParaRPr lang="fr-FR" sz="1400" b="1" i="0" u="none" strike="noStrike" dirty="0">
                        <a:solidFill>
                          <a:srgbClr val="000000"/>
                        </a:solidFill>
                        <a:effectLst/>
                        <a:latin typeface="Calibri" panose="020F0502020204030204" pitchFamily="34" charset="0"/>
                        <a:cs typeface="Calibri" panose="020F0502020204030204" pitchFamily="34" charset="0"/>
                      </a:endParaRPr>
                    </a:p>
                  </a:txBody>
                  <a:tcPr marL="5921" marR="5921" marT="5921" marB="0" anchor="ctr">
                    <a:solidFill>
                      <a:srgbClr val="92D050"/>
                    </a:solidFill>
                  </a:tcPr>
                </a:tc>
                <a:extLst>
                  <a:ext uri="{0D108BD9-81ED-4DB2-BD59-A6C34878D82A}">
                    <a16:rowId xmlns:a16="http://schemas.microsoft.com/office/drawing/2014/main" val="3915908623"/>
                  </a:ext>
                </a:extLst>
              </a:tr>
            </a:tbl>
          </a:graphicData>
        </a:graphic>
      </p:graphicFrame>
      <p:sp>
        <p:nvSpPr>
          <p:cNvPr id="2" name="Espace réservé du numéro de diapositive 1">
            <a:extLst>
              <a:ext uri="{FF2B5EF4-FFF2-40B4-BE49-F238E27FC236}">
                <a16:creationId xmlns:a16="http://schemas.microsoft.com/office/drawing/2014/main" id="{ECF1F4F3-B017-80A7-612E-3B26F7582470}"/>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418326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54CCD8-CAD9-7492-8E46-808640A53E0C}"/>
              </a:ext>
            </a:extLst>
          </p:cNvPr>
          <p:cNvSpPr>
            <a:spLocks noGrp="1"/>
          </p:cNvSpPr>
          <p:nvPr>
            <p:ph type="ctrTitle"/>
          </p:nvPr>
        </p:nvSpPr>
        <p:spPr>
          <a:xfrm>
            <a:off x="2699238" y="380807"/>
            <a:ext cx="3974123" cy="600258"/>
          </a:xfrm>
        </p:spPr>
        <p:txBody>
          <a:bodyPr>
            <a:noAutofit/>
          </a:bodyPr>
          <a:lstStyle/>
          <a:p>
            <a:r>
              <a:rPr lang="fr-FR" sz="3200" dirty="0" err="1">
                <a:solidFill>
                  <a:srgbClr val="002060"/>
                </a:solidFill>
                <a:latin typeface="Poppins Black" panose="00000A00000000000000" pitchFamily="2" charset="0"/>
                <a:cs typeface="Poppins Black" panose="00000A00000000000000" pitchFamily="2" charset="0"/>
              </a:rPr>
              <a:t>Gender</a:t>
            </a:r>
            <a:r>
              <a:rPr lang="fr-FR" sz="3200" dirty="0">
                <a:solidFill>
                  <a:srgbClr val="002060"/>
                </a:solidFill>
                <a:latin typeface="Poppins Black" panose="00000A00000000000000" pitchFamily="2" charset="0"/>
                <a:cs typeface="Poppins Black" panose="00000A00000000000000" pitchFamily="2" charset="0"/>
              </a:rPr>
              <a:t> balance </a:t>
            </a:r>
          </a:p>
        </p:txBody>
      </p:sp>
      <p:graphicFrame>
        <p:nvGraphicFramePr>
          <p:cNvPr id="4" name="Tableau 3">
            <a:extLst>
              <a:ext uri="{FF2B5EF4-FFF2-40B4-BE49-F238E27FC236}">
                <a16:creationId xmlns:a16="http://schemas.microsoft.com/office/drawing/2014/main" id="{524029F1-B7B0-F6B7-2695-25A79466C802}"/>
              </a:ext>
            </a:extLst>
          </p:cNvPr>
          <p:cNvGraphicFramePr>
            <a:graphicFrameLocks noGrp="1"/>
          </p:cNvGraphicFramePr>
          <p:nvPr>
            <p:extLst>
              <p:ext uri="{D42A27DB-BD31-4B8C-83A1-F6EECF244321}">
                <p14:modId xmlns:p14="http://schemas.microsoft.com/office/powerpoint/2010/main" val="434273697"/>
              </p:ext>
            </p:extLst>
          </p:nvPr>
        </p:nvGraphicFramePr>
        <p:xfrm>
          <a:off x="3029438" y="1222134"/>
          <a:ext cx="3085123" cy="1920240"/>
        </p:xfrm>
        <a:graphic>
          <a:graphicData uri="http://schemas.openxmlformats.org/drawingml/2006/table">
            <a:tbl>
              <a:tblPr bandRow="1">
                <a:tableStyleId>{00A15C55-8517-42AA-B614-E9B94910E393}</a:tableStyleId>
              </a:tblPr>
              <a:tblGrid>
                <a:gridCol w="2169389">
                  <a:extLst>
                    <a:ext uri="{9D8B030D-6E8A-4147-A177-3AD203B41FA5}">
                      <a16:colId xmlns:a16="http://schemas.microsoft.com/office/drawing/2014/main" val="161222598"/>
                    </a:ext>
                  </a:extLst>
                </a:gridCol>
                <a:gridCol w="915734">
                  <a:extLst>
                    <a:ext uri="{9D8B030D-6E8A-4147-A177-3AD203B41FA5}">
                      <a16:colId xmlns:a16="http://schemas.microsoft.com/office/drawing/2014/main" val="1831178894"/>
                    </a:ext>
                  </a:extLst>
                </a:gridCol>
              </a:tblGrid>
              <a:tr h="0">
                <a:tc>
                  <a:txBody>
                    <a:bodyPr/>
                    <a:lstStyle/>
                    <a:p>
                      <a:pPr algn="ctr"/>
                      <a:r>
                        <a:rPr lang="en-GB" sz="1400" b="1" dirty="0">
                          <a:effectLst/>
                          <a:latin typeface="Calibri" panose="020F0502020204030204" pitchFamily="34" charset="0"/>
                          <a:cs typeface="Calibri" panose="020F0502020204030204" pitchFamily="34" charset="0"/>
                        </a:rPr>
                        <a:t>Gender repartition in relation to the total number of participants </a:t>
                      </a:r>
                      <a:endParaRPr lang="fr-FR" sz="14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tc>
                  <a:txBody>
                    <a:bodyPr/>
                    <a:lstStyle/>
                    <a:p>
                      <a:pPr algn="ctr"/>
                      <a:r>
                        <a:rPr lang="en-GB" sz="1400" b="1" dirty="0">
                          <a:effectLst/>
                          <a:latin typeface="Calibri" panose="020F0502020204030204" pitchFamily="34" charset="0"/>
                          <a:cs typeface="Calibri" panose="020F0502020204030204" pitchFamily="34" charset="0"/>
                        </a:rPr>
                        <a:t>Grade </a:t>
                      </a:r>
                      <a:endParaRPr lang="fr-FR" sz="14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351550571"/>
                  </a:ext>
                </a:extLst>
              </a:tr>
              <a:tr h="0">
                <a:tc>
                  <a:txBody>
                    <a:bodyPr/>
                    <a:lstStyle/>
                    <a:p>
                      <a:pPr algn="ctr"/>
                      <a:r>
                        <a:rPr lang="en-GB" sz="1400">
                          <a:effectLst/>
                          <a:latin typeface="Calibri" panose="020F0502020204030204" pitchFamily="34" charset="0"/>
                          <a:cs typeface="Calibri" panose="020F0502020204030204" pitchFamily="34" charset="0"/>
                        </a:rPr>
                        <a:t>50/50</a:t>
                      </a:r>
                      <a:endParaRPr lang="fr-FR" sz="140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tc>
                  <a:txBody>
                    <a:bodyPr/>
                    <a:lstStyle/>
                    <a:p>
                      <a:pPr algn="ctr"/>
                      <a:r>
                        <a:rPr lang="en-GB" sz="1400">
                          <a:effectLst/>
                          <a:latin typeface="Calibri" panose="020F0502020204030204" pitchFamily="34" charset="0"/>
                          <a:cs typeface="Calibri" panose="020F0502020204030204" pitchFamily="34" charset="0"/>
                        </a:rPr>
                        <a:t>10/10</a:t>
                      </a:r>
                      <a:endParaRPr lang="fr-FR" sz="140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006014963"/>
                  </a:ext>
                </a:extLst>
              </a:tr>
              <a:tr h="285750">
                <a:tc>
                  <a:txBody>
                    <a:bodyPr/>
                    <a:lstStyle/>
                    <a:p>
                      <a:pPr algn="ctr"/>
                      <a:r>
                        <a:rPr lang="en-GB" sz="1400" dirty="0">
                          <a:effectLst/>
                          <a:latin typeface="Calibri" panose="020F0502020204030204" pitchFamily="34" charset="0"/>
                          <a:cs typeface="Calibri" panose="020F0502020204030204" pitchFamily="34" charset="0"/>
                        </a:rPr>
                        <a:t>60/40</a:t>
                      </a:r>
                      <a:endParaRPr lang="fr-FR" sz="1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tc>
                  <a:txBody>
                    <a:bodyPr/>
                    <a:lstStyle/>
                    <a:p>
                      <a:pPr algn="ctr"/>
                      <a:r>
                        <a:rPr lang="en-GB" sz="1400">
                          <a:effectLst/>
                          <a:latin typeface="Calibri" panose="020F0502020204030204" pitchFamily="34" charset="0"/>
                          <a:cs typeface="Calibri" panose="020F0502020204030204" pitchFamily="34" charset="0"/>
                        </a:rPr>
                        <a:t>7/10</a:t>
                      </a:r>
                      <a:endParaRPr lang="fr-FR" sz="1400">
                        <a:effectLst/>
                        <a:latin typeface="Calibri" panose="020F0502020204030204" pitchFamily="34" charset="0"/>
                        <a:cs typeface="Calibri" panose="020F0502020204030204" pitchFamily="34" charset="0"/>
                      </a:endParaRPr>
                    </a:p>
                    <a:p>
                      <a:pPr algn="ctr"/>
                      <a:r>
                        <a:rPr lang="en-GB" sz="1400">
                          <a:effectLst/>
                          <a:latin typeface="Calibri" panose="020F0502020204030204" pitchFamily="34" charset="0"/>
                          <a:cs typeface="Calibri" panose="020F0502020204030204" pitchFamily="34" charset="0"/>
                        </a:rPr>
                        <a:t> </a:t>
                      </a:r>
                      <a:endParaRPr lang="fr-FR" sz="140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645328084"/>
                  </a:ext>
                </a:extLst>
              </a:tr>
              <a:tr h="0">
                <a:tc>
                  <a:txBody>
                    <a:bodyPr/>
                    <a:lstStyle/>
                    <a:p>
                      <a:pPr algn="ctr"/>
                      <a:r>
                        <a:rPr lang="en-GB" sz="1400" dirty="0">
                          <a:effectLst/>
                          <a:latin typeface="Calibri" panose="020F0502020204030204" pitchFamily="34" charset="0"/>
                          <a:cs typeface="Calibri" panose="020F0502020204030204" pitchFamily="34" charset="0"/>
                        </a:rPr>
                        <a:t>70/30</a:t>
                      </a:r>
                      <a:endParaRPr lang="fr-FR" sz="1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tc>
                  <a:txBody>
                    <a:bodyPr/>
                    <a:lstStyle/>
                    <a:p>
                      <a:pPr algn="ctr"/>
                      <a:r>
                        <a:rPr lang="en-GB" sz="1400">
                          <a:effectLst/>
                          <a:latin typeface="Calibri" panose="020F0502020204030204" pitchFamily="34" charset="0"/>
                          <a:cs typeface="Calibri" panose="020F0502020204030204" pitchFamily="34" charset="0"/>
                        </a:rPr>
                        <a:t>5/10</a:t>
                      </a:r>
                      <a:endParaRPr lang="fr-FR" sz="140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153714"/>
                  </a:ext>
                </a:extLst>
              </a:tr>
              <a:tr h="0">
                <a:tc>
                  <a:txBody>
                    <a:bodyPr/>
                    <a:lstStyle/>
                    <a:p>
                      <a:pPr algn="ctr"/>
                      <a:r>
                        <a:rPr lang="en-GB" sz="1400" dirty="0">
                          <a:effectLst/>
                          <a:latin typeface="Calibri" panose="020F0502020204030204" pitchFamily="34" charset="0"/>
                          <a:cs typeface="Calibri" panose="020F0502020204030204" pitchFamily="34" charset="0"/>
                        </a:rPr>
                        <a:t>80/20</a:t>
                      </a:r>
                      <a:endParaRPr lang="fr-FR" sz="1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tc>
                  <a:txBody>
                    <a:bodyPr/>
                    <a:lstStyle/>
                    <a:p>
                      <a:pPr algn="ctr"/>
                      <a:r>
                        <a:rPr lang="en-GB" sz="1400">
                          <a:effectLst/>
                          <a:latin typeface="Calibri" panose="020F0502020204030204" pitchFamily="34" charset="0"/>
                          <a:cs typeface="Calibri" panose="020F0502020204030204" pitchFamily="34" charset="0"/>
                        </a:rPr>
                        <a:t>3/10</a:t>
                      </a:r>
                      <a:endParaRPr lang="fr-FR" sz="140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088542814"/>
                  </a:ext>
                </a:extLst>
              </a:tr>
              <a:tr h="0">
                <a:tc>
                  <a:txBody>
                    <a:bodyPr/>
                    <a:lstStyle/>
                    <a:p>
                      <a:pPr algn="ctr"/>
                      <a:r>
                        <a:rPr lang="en-GB" sz="1400">
                          <a:effectLst/>
                          <a:latin typeface="Calibri" panose="020F0502020204030204" pitchFamily="34" charset="0"/>
                          <a:cs typeface="Calibri" panose="020F0502020204030204" pitchFamily="34" charset="0"/>
                        </a:rPr>
                        <a:t>90/10</a:t>
                      </a:r>
                      <a:endParaRPr lang="fr-FR" sz="140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tc>
                  <a:txBody>
                    <a:bodyPr/>
                    <a:lstStyle/>
                    <a:p>
                      <a:pPr algn="ctr"/>
                      <a:r>
                        <a:rPr lang="en-GB" sz="1400" dirty="0">
                          <a:effectLst/>
                          <a:latin typeface="Calibri" panose="020F0502020204030204" pitchFamily="34" charset="0"/>
                          <a:cs typeface="Calibri" panose="020F0502020204030204" pitchFamily="34" charset="0"/>
                        </a:rPr>
                        <a:t>1/10</a:t>
                      </a:r>
                      <a:endParaRPr lang="fr-FR" sz="1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344465218"/>
                  </a:ext>
                </a:extLst>
              </a:tr>
            </a:tbl>
          </a:graphicData>
        </a:graphic>
      </p:graphicFrame>
      <p:sp>
        <p:nvSpPr>
          <p:cNvPr id="5" name="Rectangle 1">
            <a:extLst>
              <a:ext uri="{FF2B5EF4-FFF2-40B4-BE49-F238E27FC236}">
                <a16:creationId xmlns:a16="http://schemas.microsoft.com/office/drawing/2014/main" id="{F75A80D3-57AF-1EC6-3272-F5EA231C6E19}"/>
              </a:ext>
            </a:extLst>
          </p:cNvPr>
          <p:cNvSpPr>
            <a:spLocks noChangeArrowheads="1"/>
          </p:cNvSpPr>
          <p:nvPr/>
        </p:nvSpPr>
        <p:spPr bwMode="auto">
          <a:xfrm>
            <a:off x="484554" y="3598200"/>
            <a:ext cx="5362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ja-JP"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mbria" panose="02040503050406030204" pitchFamily="18" charset="0"/>
              </a:rPr>
              <a:t>Example:</a:t>
            </a:r>
            <a:endParaRPr kumimoji="0" lang="fr-FR" altLang="ja-JP" sz="1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ja-JP"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mbria" panose="02040503050406030204" pitchFamily="18" charset="0"/>
              </a:rPr>
              <a:t>30 members in the project, 17 women, 13 men = 7/10 </a:t>
            </a:r>
            <a:endParaRPr kumimoji="0" lang="fr-FR" altLang="ja-JP" sz="1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ja-JP"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mbria" panose="02040503050406030204" pitchFamily="18" charset="0"/>
              </a:rPr>
              <a:t>22 participants in the project, 5 men, 17 women = 3/10</a:t>
            </a:r>
            <a:endParaRPr kumimoji="0" lang="en-GB" altLang="ja-JP" sz="12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4C14C334-28DE-0E63-07C0-9CE773F21526}"/>
              </a:ext>
            </a:extLst>
          </p:cNvPr>
          <p:cNvSpPr>
            <a:spLocks noGrp="1"/>
          </p:cNvSpPr>
          <p:nvPr>
            <p:ph type="sldNum" idx="12"/>
          </p:nvPr>
        </p:nvSpPr>
        <p:spPr>
          <a:xfrm>
            <a:off x="7010400" y="4800514"/>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2091287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A7A140A-D401-2A87-CD0A-03E1A895BDFF}"/>
              </a:ext>
            </a:extLst>
          </p:cNvPr>
          <p:cNvGraphicFramePr>
            <a:graphicFrameLocks noGrp="1"/>
          </p:cNvGraphicFramePr>
          <p:nvPr>
            <p:extLst>
              <p:ext uri="{D42A27DB-BD31-4B8C-83A1-F6EECF244321}">
                <p14:modId xmlns:p14="http://schemas.microsoft.com/office/powerpoint/2010/main" val="3245819608"/>
              </p:ext>
            </p:extLst>
          </p:nvPr>
        </p:nvGraphicFramePr>
        <p:xfrm>
          <a:off x="1369943" y="1123827"/>
          <a:ext cx="5030856" cy="1207135"/>
        </p:xfrm>
        <a:graphic>
          <a:graphicData uri="http://schemas.openxmlformats.org/drawingml/2006/table">
            <a:tbl>
              <a:tblPr>
                <a:tableStyleId>{10A1B5D5-9B99-4C35-A422-299274C87663}</a:tableStyleId>
              </a:tblPr>
              <a:tblGrid>
                <a:gridCol w="5030856">
                  <a:extLst>
                    <a:ext uri="{9D8B030D-6E8A-4147-A177-3AD203B41FA5}">
                      <a16:colId xmlns:a16="http://schemas.microsoft.com/office/drawing/2014/main" val="3194110256"/>
                    </a:ext>
                  </a:extLst>
                </a:gridCol>
              </a:tblGrid>
              <a:tr h="368300">
                <a:tc>
                  <a:txBody>
                    <a:bodyPr/>
                    <a:lstStyle/>
                    <a:p>
                      <a:pPr algn="l" fontAlgn="ctr"/>
                      <a:r>
                        <a:rPr lang="en-US" sz="1800" b="1" u="none" strike="noStrike" dirty="0">
                          <a:effectLst/>
                        </a:rPr>
                        <a:t>In case of a tie, priorities will be given to project with:</a:t>
                      </a:r>
                      <a:endParaRPr lang="en-US" sz="1800" b="1" i="1"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08478583"/>
                  </a:ext>
                </a:extLst>
              </a:tr>
              <a:tr h="371475">
                <a:tc>
                  <a:txBody>
                    <a:bodyPr/>
                    <a:lstStyle/>
                    <a:p>
                      <a:pPr algn="l" fontAlgn="ctr"/>
                      <a:r>
                        <a:rPr lang="fr-FR" sz="1800" u="none" strike="noStrike" dirty="0">
                          <a:effectLst/>
                        </a:rPr>
                        <a:t>(a) </a:t>
                      </a:r>
                      <a:r>
                        <a:rPr lang="fr-FR" sz="1800" u="none" strike="noStrike" dirty="0" err="1">
                          <a:effectLst/>
                        </a:rPr>
                        <a:t>early</a:t>
                      </a:r>
                      <a:r>
                        <a:rPr lang="fr-FR" sz="1800" u="none" strike="noStrike" dirty="0">
                          <a:effectLst/>
                        </a:rPr>
                        <a:t> </a:t>
                      </a:r>
                      <a:r>
                        <a:rPr lang="fr-FR" sz="1800" u="none" strike="noStrike" dirty="0" err="1">
                          <a:effectLst/>
                        </a:rPr>
                        <a:t>career</a:t>
                      </a:r>
                      <a:r>
                        <a:rPr lang="fr-FR" sz="1800" u="none" strike="noStrike" dirty="0">
                          <a:effectLst/>
                        </a:rPr>
                        <a:t> researchers </a:t>
                      </a:r>
                      <a:endParaRPr lang="fr-FR" sz="1800" b="1" i="1"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57729181"/>
                  </a:ext>
                </a:extLst>
              </a:tr>
              <a:tr h="184150">
                <a:tc>
                  <a:txBody>
                    <a:bodyPr/>
                    <a:lstStyle/>
                    <a:p>
                      <a:pPr algn="l" fontAlgn="ctr"/>
                      <a:r>
                        <a:rPr lang="en-US" sz="1800" u="none" strike="noStrike" dirty="0">
                          <a:effectLst/>
                        </a:rPr>
                        <a:t>(b) The highest number of participating partners </a:t>
                      </a:r>
                      <a:endParaRPr lang="en-US" sz="1800" b="1" i="1"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81355352"/>
                  </a:ext>
                </a:extLst>
              </a:tr>
            </a:tbl>
          </a:graphicData>
        </a:graphic>
      </p:graphicFrame>
      <p:sp>
        <p:nvSpPr>
          <p:cNvPr id="5" name="ZoneTexte 4">
            <a:extLst>
              <a:ext uri="{FF2B5EF4-FFF2-40B4-BE49-F238E27FC236}">
                <a16:creationId xmlns:a16="http://schemas.microsoft.com/office/drawing/2014/main" id="{9893F79A-F425-92EC-70E7-E3C27AA32B40}"/>
              </a:ext>
            </a:extLst>
          </p:cNvPr>
          <p:cNvSpPr txBox="1"/>
          <p:nvPr/>
        </p:nvSpPr>
        <p:spPr>
          <a:xfrm>
            <a:off x="3037398" y="2934031"/>
            <a:ext cx="5494352" cy="738664"/>
          </a:xfrm>
          <a:prstGeom prst="rect">
            <a:avLst/>
          </a:prstGeom>
          <a:noFill/>
        </p:spPr>
        <p:txBody>
          <a:bodyPr wrap="square" rtlCol="0">
            <a:spAutoFit/>
          </a:bodyPr>
          <a:lstStyle/>
          <a:p>
            <a:r>
              <a:rPr lang="fr-FR" b="1" dirty="0" err="1">
                <a:solidFill>
                  <a:srgbClr val="00B050"/>
                </a:solidFill>
                <a:latin typeface="+mn-lt"/>
              </a:rPr>
              <a:t>Early</a:t>
            </a:r>
            <a:r>
              <a:rPr lang="fr-FR" b="1" dirty="0">
                <a:solidFill>
                  <a:srgbClr val="00B050"/>
                </a:solidFill>
                <a:latin typeface="+mn-lt"/>
              </a:rPr>
              <a:t> </a:t>
            </a:r>
            <a:r>
              <a:rPr lang="fr-FR" b="1" dirty="0" err="1">
                <a:solidFill>
                  <a:srgbClr val="00B050"/>
                </a:solidFill>
                <a:latin typeface="+mn-lt"/>
              </a:rPr>
              <a:t>career</a:t>
            </a:r>
            <a:r>
              <a:rPr lang="fr-FR" b="1" dirty="0">
                <a:solidFill>
                  <a:srgbClr val="00B050"/>
                </a:solidFill>
                <a:latin typeface="+mn-lt"/>
              </a:rPr>
              <a:t> researchers are </a:t>
            </a:r>
            <a:r>
              <a:rPr lang="en-GB" b="1" dirty="0">
                <a:solidFill>
                  <a:srgbClr val="00B050"/>
                </a:solidFill>
                <a:effectLst/>
                <a:latin typeface="+mn-lt"/>
                <a:ea typeface="Cambria" panose="02040503050406030204" pitchFamily="18" charset="0"/>
                <a:cs typeface="Cambria" panose="02040503050406030204" pitchFamily="18" charset="0"/>
              </a:rPr>
              <a:t>: master students, PhD students, those who finished their doctoral thesis less than 8 years ago.</a:t>
            </a:r>
            <a:endParaRPr lang="fr-FR" b="1" dirty="0">
              <a:solidFill>
                <a:srgbClr val="00B050"/>
              </a:solidFill>
              <a:effectLst/>
              <a:latin typeface="+mn-lt"/>
              <a:ea typeface="Cambria" panose="02040503050406030204" pitchFamily="18" charset="0"/>
              <a:cs typeface="Cambria" panose="02040503050406030204" pitchFamily="18" charset="0"/>
            </a:endParaRPr>
          </a:p>
          <a:p>
            <a:endParaRPr lang="fr-FR" dirty="0"/>
          </a:p>
        </p:txBody>
      </p:sp>
      <p:sp>
        <p:nvSpPr>
          <p:cNvPr id="2" name="Espace réservé du numéro de diapositive 1">
            <a:extLst>
              <a:ext uri="{FF2B5EF4-FFF2-40B4-BE49-F238E27FC236}">
                <a16:creationId xmlns:a16="http://schemas.microsoft.com/office/drawing/2014/main" id="{CAD10B21-4B8A-0811-E514-E6CE566E41A8}"/>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182464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FD5CB-F179-850A-5118-7AC89B55F0AF}"/>
              </a:ext>
            </a:extLst>
          </p:cNvPr>
          <p:cNvSpPr>
            <a:spLocks noGrp="1"/>
          </p:cNvSpPr>
          <p:nvPr>
            <p:ph type="ctrTitle"/>
          </p:nvPr>
        </p:nvSpPr>
        <p:spPr>
          <a:xfrm>
            <a:off x="1837112" y="2748080"/>
            <a:ext cx="5906193" cy="231458"/>
          </a:xfrm>
        </p:spPr>
        <p:txBody>
          <a:bodyPr>
            <a:normAutofit fontScale="90000"/>
          </a:bodyPr>
          <a:lstStyle/>
          <a:p>
            <a:r>
              <a:rPr lang="fr-FR" sz="3600" dirty="0">
                <a:solidFill>
                  <a:srgbClr val="002060"/>
                </a:solidFill>
                <a:latin typeface="Poppins Black" panose="00000A00000000000000" pitchFamily="2" charset="0"/>
                <a:cs typeface="Poppins Black" panose="00000A00000000000000" pitchFamily="2" charset="0"/>
              </a:rPr>
              <a:t>The </a:t>
            </a:r>
            <a:r>
              <a:rPr lang="fr-FR" sz="3600" dirty="0" err="1">
                <a:solidFill>
                  <a:srgbClr val="002060"/>
                </a:solidFill>
                <a:latin typeface="Poppins Black" panose="00000A00000000000000" pitchFamily="2" charset="0"/>
                <a:cs typeface="Poppins Black" panose="00000A00000000000000" pitchFamily="2" charset="0"/>
              </a:rPr>
              <a:t>necessary</a:t>
            </a:r>
            <a:r>
              <a:rPr lang="fr-FR" sz="3600" dirty="0">
                <a:solidFill>
                  <a:srgbClr val="002060"/>
                </a:solidFill>
                <a:latin typeface="Poppins Black" panose="00000A00000000000000" pitchFamily="2" charset="0"/>
                <a:cs typeface="Poppins Black" panose="00000A00000000000000" pitchFamily="2" charset="0"/>
              </a:rPr>
              <a:t> documents </a:t>
            </a:r>
          </a:p>
        </p:txBody>
      </p:sp>
      <p:sp>
        <p:nvSpPr>
          <p:cNvPr id="4" name="ZoneTexte 3">
            <a:extLst>
              <a:ext uri="{FF2B5EF4-FFF2-40B4-BE49-F238E27FC236}">
                <a16:creationId xmlns:a16="http://schemas.microsoft.com/office/drawing/2014/main" id="{816AB743-1B48-F31A-47CC-42E8539DC196}"/>
              </a:ext>
            </a:extLst>
          </p:cNvPr>
          <p:cNvSpPr txBox="1"/>
          <p:nvPr/>
        </p:nvSpPr>
        <p:spPr>
          <a:xfrm>
            <a:off x="1230282" y="3332197"/>
            <a:ext cx="7153102" cy="1169551"/>
          </a:xfrm>
          <a:prstGeom prst="rect">
            <a:avLst/>
          </a:prstGeom>
          <a:noFill/>
        </p:spPr>
        <p:txBody>
          <a:bodyPr wrap="square" rtlCol="0">
            <a:spAutoFit/>
          </a:bodyPr>
          <a:lstStyle/>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bill of specification</a:t>
            </a:r>
          </a:p>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application </a:t>
            </a:r>
            <a:r>
              <a:rPr lang="fr-FR" dirty="0" err="1">
                <a:latin typeface="Calibri" panose="020F0502020204030204" pitchFamily="34" charset="0"/>
                <a:cs typeface="Calibri" panose="020F0502020204030204" pitchFamily="34" charset="0"/>
              </a:rPr>
              <a:t>forms</a:t>
            </a:r>
            <a:r>
              <a:rPr lang="fr-FR"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a:t>
            </a:r>
            <a:r>
              <a:rPr lang="fr-FR" dirty="0" err="1">
                <a:latin typeface="Calibri" panose="020F0502020204030204" pitchFamily="34" charset="0"/>
                <a:cs typeface="Calibri" panose="020F0502020204030204" pitchFamily="34" charset="0"/>
              </a:rPr>
              <a:t>financial</a:t>
            </a:r>
            <a:r>
              <a:rPr lang="fr-FR" dirty="0">
                <a:latin typeface="Calibri" panose="020F0502020204030204" pitchFamily="34" charset="0"/>
                <a:cs typeface="Calibri" panose="020F0502020204030204" pitchFamily="34" charset="0"/>
              </a:rPr>
              <a:t> form </a:t>
            </a:r>
          </a:p>
          <a:p>
            <a:pPr marL="342900" indent="-342900">
              <a:buFont typeface="+mj-lt"/>
              <a:buAutoNum type="arabicPeriod"/>
            </a:pP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All </a:t>
            </a:r>
            <a:r>
              <a:rPr lang="fr-FR" dirty="0" err="1">
                <a:latin typeface="Calibri" panose="020F0502020204030204" pitchFamily="34" charset="0"/>
                <a:cs typeface="Calibri" panose="020F0502020204030204" pitchFamily="34" charset="0"/>
              </a:rPr>
              <a:t>available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here</a:t>
            </a:r>
            <a:r>
              <a:rPr lang="fr-FR" dirty="0">
                <a:latin typeface="Calibri" panose="020F0502020204030204" pitchFamily="34" charset="0"/>
                <a:cs typeface="Calibri" panose="020F0502020204030204" pitchFamily="34" charset="0"/>
              </a:rPr>
              <a:t> : </a:t>
            </a:r>
            <a:r>
              <a:rPr lang="fr-FR" dirty="0">
                <a:latin typeface="Calibri" panose="020F0502020204030204" pitchFamily="34" charset="0"/>
                <a:cs typeface="Calibri" panose="020F0502020204030204" pitchFamily="34" charset="0"/>
                <a:hlinkClick r:id="rId2"/>
              </a:rPr>
              <a:t>https://wp3eugreen.univ-angers.fr/en/index.html</a:t>
            </a:r>
            <a:r>
              <a:rPr lang="fr-FR" dirty="0">
                <a:latin typeface="Calibri" panose="020F0502020204030204" pitchFamily="34" charset="0"/>
                <a:cs typeface="Calibri" panose="020F0502020204030204" pitchFamily="34" charset="0"/>
              </a:rPr>
              <a:t> </a:t>
            </a:r>
          </a:p>
        </p:txBody>
      </p:sp>
      <p:sp>
        <p:nvSpPr>
          <p:cNvPr id="3" name="Titre 1">
            <a:extLst>
              <a:ext uri="{FF2B5EF4-FFF2-40B4-BE49-F238E27FC236}">
                <a16:creationId xmlns:a16="http://schemas.microsoft.com/office/drawing/2014/main" id="{4B981874-3760-E817-9E90-38E78385B686}"/>
              </a:ext>
            </a:extLst>
          </p:cNvPr>
          <p:cNvSpPr txBox="1">
            <a:spLocks/>
          </p:cNvSpPr>
          <p:nvPr/>
        </p:nvSpPr>
        <p:spPr>
          <a:xfrm>
            <a:off x="1390995" y="634722"/>
            <a:ext cx="5906193" cy="231458"/>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sz="14400" dirty="0" err="1">
                <a:solidFill>
                  <a:srgbClr val="002060"/>
                </a:solidFill>
                <a:latin typeface="Poppins Black" panose="00000A00000000000000" pitchFamily="2" charset="0"/>
                <a:cs typeface="Poppins Black" panose="00000A00000000000000" pitchFamily="2" charset="0"/>
              </a:rPr>
              <a:t>Outline</a:t>
            </a:r>
            <a:r>
              <a:rPr lang="fr-FR" sz="3600" dirty="0">
                <a:solidFill>
                  <a:srgbClr val="002060"/>
                </a:solidFill>
                <a:latin typeface="Poppins Black" panose="00000A00000000000000" pitchFamily="2" charset="0"/>
                <a:cs typeface="Poppins Black" panose="00000A00000000000000" pitchFamily="2" charset="0"/>
              </a:rPr>
              <a:t> </a:t>
            </a:r>
          </a:p>
        </p:txBody>
      </p:sp>
      <p:sp>
        <p:nvSpPr>
          <p:cNvPr id="5" name="ZoneTexte 4">
            <a:extLst>
              <a:ext uri="{FF2B5EF4-FFF2-40B4-BE49-F238E27FC236}">
                <a16:creationId xmlns:a16="http://schemas.microsoft.com/office/drawing/2014/main" id="{1A3EF820-502F-AACF-6C6A-82D3834A1099}"/>
              </a:ext>
            </a:extLst>
          </p:cNvPr>
          <p:cNvSpPr txBox="1"/>
          <p:nvPr/>
        </p:nvSpPr>
        <p:spPr>
          <a:xfrm>
            <a:off x="1230282" y="1010426"/>
            <a:ext cx="7589521" cy="1384995"/>
          </a:xfrm>
          <a:prstGeom prst="rect">
            <a:avLst/>
          </a:prstGeom>
          <a:noFill/>
        </p:spPr>
        <p:txBody>
          <a:bodyPr wrap="square" rtlCol="0">
            <a:spAutoFit/>
          </a:bodyPr>
          <a:lstStyle/>
          <a:p>
            <a:pPr marL="342900" indent="-342900">
              <a:buFont typeface="Arial"/>
              <a:buAutoNum type="arabicPeriod"/>
            </a:pPr>
            <a:r>
              <a:rPr lang="fr-FR" dirty="0">
                <a:latin typeface="Calibri" panose="020F0502020204030204" pitchFamily="34" charset="0"/>
                <a:cs typeface="Calibri" panose="020F0502020204030204" pitchFamily="34" charset="0"/>
              </a:rPr>
              <a:t>Basics </a:t>
            </a:r>
          </a:p>
          <a:p>
            <a:pPr marL="342900" indent="-342900">
              <a:buAutoNum type="arabicPeriod"/>
            </a:pPr>
            <a:r>
              <a:rPr lang="fr-FR" dirty="0" err="1">
                <a:latin typeface="Calibri" panose="020F0502020204030204" pitchFamily="34" charset="0"/>
                <a:cs typeface="Calibri" panose="020F0502020204030204" pitchFamily="34" charset="0"/>
              </a:rPr>
              <a:t>Calendar</a:t>
            </a:r>
            <a:endParaRPr lang="fr-FR" dirty="0">
              <a:latin typeface="Calibri" panose="020F0502020204030204" pitchFamily="34" charset="0"/>
              <a:cs typeface="Calibri" panose="020F0502020204030204" pitchFamily="34" charset="0"/>
            </a:endParaRPr>
          </a:p>
          <a:p>
            <a:pPr marL="342900" indent="-342900">
              <a:buAutoNum type="arabicPeriod"/>
            </a:pPr>
            <a:r>
              <a:rPr lang="fr-FR" dirty="0" err="1">
                <a:latin typeface="Calibri" panose="020F0502020204030204" pitchFamily="34" charset="0"/>
                <a:cs typeface="Calibri" panose="020F0502020204030204" pitchFamily="34" charset="0"/>
              </a:rPr>
              <a:t>Let’s</a:t>
            </a:r>
            <a:r>
              <a:rPr lang="fr-FR" dirty="0">
                <a:latin typeface="Calibri" panose="020F0502020204030204" pitchFamily="34" charset="0"/>
                <a:cs typeface="Calibri" panose="020F0502020204030204" pitchFamily="34" charset="0"/>
              </a:rPr>
              <a:t> get </a:t>
            </a:r>
            <a:r>
              <a:rPr lang="fr-FR" dirty="0" err="1">
                <a:latin typeface="Calibri" panose="020F0502020204030204" pitchFamily="34" charset="0"/>
                <a:cs typeface="Calibri" panose="020F0502020204030204" pitchFamily="34" charset="0"/>
              </a:rPr>
              <a:t>into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details</a:t>
            </a:r>
            <a:r>
              <a:rPr lang="fr-F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Pillar 1 &amp; 3  Incentive for collaborative research projects &amp; scientific conferences</a:t>
            </a:r>
          </a:p>
          <a:p>
            <a:pPr marL="342900" indent="-342900">
              <a:buAutoNum type="arabicPeriod"/>
            </a:pPr>
            <a:r>
              <a:rPr lang="fr-FR" dirty="0" err="1">
                <a:latin typeface="Calibri" panose="020F0502020204030204" pitchFamily="34" charset="0"/>
                <a:cs typeface="Calibri" panose="020F0502020204030204" pitchFamily="34" charset="0"/>
              </a:rPr>
              <a:t>Let’s</a:t>
            </a:r>
            <a:r>
              <a:rPr lang="fr-FR" dirty="0">
                <a:latin typeface="Calibri" panose="020F0502020204030204" pitchFamily="34" charset="0"/>
                <a:cs typeface="Calibri" panose="020F0502020204030204" pitchFamily="34" charset="0"/>
              </a:rPr>
              <a:t> get </a:t>
            </a:r>
            <a:r>
              <a:rPr lang="fr-FR" dirty="0" err="1">
                <a:latin typeface="Calibri" panose="020F0502020204030204" pitchFamily="34" charset="0"/>
                <a:cs typeface="Calibri" panose="020F0502020204030204" pitchFamily="34" charset="0"/>
              </a:rPr>
              <a:t>into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details</a:t>
            </a:r>
            <a:r>
              <a:rPr lang="fr-F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Pillar 2 Researcher mobility program </a:t>
            </a:r>
          </a:p>
          <a:p>
            <a:pPr marL="342900" indent="-342900">
              <a:buAutoNum type="arabicPeriod"/>
            </a:pPr>
            <a:r>
              <a:rPr lang="en-US" dirty="0">
                <a:latin typeface="Calibri" panose="020F0502020204030204" pitchFamily="34" charset="0"/>
                <a:cs typeface="Calibri" panose="020F0502020204030204" pitchFamily="34" charset="0"/>
              </a:rPr>
              <a:t>Questions </a:t>
            </a:r>
            <a:endParaRPr lang="fr-FR" dirty="0">
              <a:latin typeface="Calibri" panose="020F0502020204030204" pitchFamily="34" charset="0"/>
              <a:cs typeface="Calibri" panose="020F0502020204030204" pitchFamily="34" charset="0"/>
            </a:endParaRPr>
          </a:p>
        </p:txBody>
      </p:sp>
      <p:sp>
        <p:nvSpPr>
          <p:cNvPr id="6" name="Espace réservé du numéro de diapositive 5">
            <a:extLst>
              <a:ext uri="{FF2B5EF4-FFF2-40B4-BE49-F238E27FC236}">
                <a16:creationId xmlns:a16="http://schemas.microsoft.com/office/drawing/2014/main" id="{5CDB6AD2-01CC-0B1A-3075-CAFBEE522704}"/>
              </a:ext>
            </a:extLst>
          </p:cNvPr>
          <p:cNvSpPr>
            <a:spLocks noGrp="1"/>
          </p:cNvSpPr>
          <p:nvPr>
            <p:ph type="sldNum" idx="12"/>
          </p:nvPr>
        </p:nvSpPr>
        <p:spPr>
          <a:xfrm>
            <a:off x="7010400" y="4796271"/>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410915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F2B19-A233-89E0-6C5A-7DC0D85C85C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1818516-7E30-2623-B62F-B99DDFACF1C3}"/>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a16="http://schemas.microsoft.com/office/drawing/2014/main" id="{71A1B3EE-7A5D-ED27-5731-34246CDE1513}"/>
              </a:ext>
            </a:extLst>
          </p:cNvPr>
          <p:cNvSpPr>
            <a:spLocks noGrp="1"/>
          </p:cNvSpPr>
          <p:nvPr>
            <p:ph type="ftr" idx="11"/>
          </p:nvPr>
        </p:nvSpPr>
        <p:spPr>
          <a:xfrm>
            <a:off x="2899755" y="118453"/>
            <a:ext cx="4124499" cy="273844"/>
          </a:xfrm>
        </p:spPr>
        <p:txBody>
          <a:bodyPr/>
          <a:lstStyle/>
          <a:p>
            <a:r>
              <a:rPr lang="fr-FR" sz="2400" dirty="0">
                <a:solidFill>
                  <a:srgbClr val="002060"/>
                </a:solidFill>
                <a:latin typeface="Poppins Black" panose="00000A00000000000000" pitchFamily="2" charset="0"/>
                <a:cs typeface="Poppins Black" panose="00000A00000000000000" pitchFamily="2" charset="0"/>
              </a:rPr>
              <a:t>Financial form 2024 </a:t>
            </a:r>
          </a:p>
        </p:txBody>
      </p:sp>
      <p:sp>
        <p:nvSpPr>
          <p:cNvPr id="5" name="Espace réservé du numéro de diapositive 4">
            <a:extLst>
              <a:ext uri="{FF2B5EF4-FFF2-40B4-BE49-F238E27FC236}">
                <a16:creationId xmlns:a16="http://schemas.microsoft.com/office/drawing/2014/main" id="{58D2198D-25EE-8906-BB82-899357B373FA}"/>
              </a:ext>
            </a:extLst>
          </p:cNvPr>
          <p:cNvSpPr>
            <a:spLocks noGrp="1"/>
          </p:cNvSpPr>
          <p:nvPr>
            <p:ph type="sldNum" idx="12"/>
          </p:nvPr>
        </p:nvSpPr>
        <p:spPr>
          <a:xfrm>
            <a:off x="7024254" y="4799803"/>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20</a:t>
            </a:fld>
            <a:endParaRPr lang="en-US" dirty="0">
              <a:solidFill>
                <a:srgbClr val="002060"/>
              </a:solidFill>
            </a:endParaRPr>
          </a:p>
        </p:txBody>
      </p:sp>
      <p:pic>
        <p:nvPicPr>
          <p:cNvPr id="7" name="Image 6" descr="Une image contenant texte, capture d’écran, nombre, Police&#10;&#10;Description générée automatiquement">
            <a:extLst>
              <a:ext uri="{FF2B5EF4-FFF2-40B4-BE49-F238E27FC236}">
                <a16:creationId xmlns:a16="http://schemas.microsoft.com/office/drawing/2014/main" id="{1E79AEFF-596B-9044-F243-8B7C540C3B4F}"/>
              </a:ext>
            </a:extLst>
          </p:cNvPr>
          <p:cNvPicPr>
            <a:picLocks noChangeAspect="1"/>
          </p:cNvPicPr>
          <p:nvPr/>
        </p:nvPicPr>
        <p:blipFill>
          <a:blip r:embed="rId2"/>
          <a:stretch>
            <a:fillRect/>
          </a:stretch>
        </p:blipFill>
        <p:spPr>
          <a:xfrm>
            <a:off x="316856" y="590203"/>
            <a:ext cx="8827143" cy="4110647"/>
          </a:xfrm>
          <a:prstGeom prst="rect">
            <a:avLst/>
          </a:prstGeom>
        </p:spPr>
      </p:pic>
    </p:spTree>
    <p:extLst>
      <p:ext uri="{BB962C8B-B14F-4D97-AF65-F5344CB8AC3E}">
        <p14:creationId xmlns:p14="http://schemas.microsoft.com/office/powerpoint/2010/main" val="206356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Rectangle 2">
            <a:extLst>
              <a:ext uri="{FF2B5EF4-FFF2-40B4-BE49-F238E27FC236}">
                <a16:creationId xmlns:a16="http://schemas.microsoft.com/office/drawing/2014/main" id="{77A7AF5D-A70C-3E8B-EBE9-B5F505C09550}"/>
              </a:ext>
            </a:extLst>
          </p:cNvPr>
          <p:cNvSpPr/>
          <p:nvPr/>
        </p:nvSpPr>
        <p:spPr>
          <a:xfrm>
            <a:off x="882501" y="1519867"/>
            <a:ext cx="6953693" cy="2378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9" name="Google Shape;119;p5"/>
          <p:cNvSpPr txBox="1">
            <a:spLocks noGrp="1"/>
          </p:cNvSpPr>
          <p:nvPr>
            <p:ph type="title"/>
          </p:nvPr>
        </p:nvSpPr>
        <p:spPr>
          <a:xfrm>
            <a:off x="244547" y="66261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00"/>
              <a:buFont typeface="Calibri"/>
              <a:buNone/>
            </a:pPr>
            <a:r>
              <a:rPr lang="en-US" sz="2800" dirty="0">
                <a:solidFill>
                  <a:srgbClr val="002060"/>
                </a:solidFill>
                <a:latin typeface="Poppins Black" panose="00000A00000000000000" pitchFamily="2" charset="0"/>
                <a:cs typeface="Poppins Black" panose="00000A00000000000000" pitchFamily="2" charset="0"/>
              </a:rPr>
              <a:t>Some questions to ask yourself along the way :</a:t>
            </a:r>
            <a:endParaRPr dirty="0">
              <a:solidFill>
                <a:srgbClr val="002060"/>
              </a:solidFill>
              <a:latin typeface="Poppins Black" panose="00000A00000000000000" pitchFamily="2" charset="0"/>
              <a:cs typeface="Poppins Black" panose="00000A00000000000000" pitchFamily="2" charset="0"/>
            </a:endParaRPr>
          </a:p>
        </p:txBody>
      </p:sp>
      <p:sp>
        <p:nvSpPr>
          <p:cNvPr id="2" name="ZoneTexte 1">
            <a:extLst>
              <a:ext uri="{FF2B5EF4-FFF2-40B4-BE49-F238E27FC236}">
                <a16:creationId xmlns:a16="http://schemas.microsoft.com/office/drawing/2014/main" id="{029F268C-53B4-CD73-5626-ACEADDBF9E85}"/>
              </a:ext>
            </a:extLst>
          </p:cNvPr>
          <p:cNvSpPr txBox="1"/>
          <p:nvPr/>
        </p:nvSpPr>
        <p:spPr>
          <a:xfrm>
            <a:off x="882501" y="1551280"/>
            <a:ext cx="6726896" cy="2246769"/>
          </a:xfrm>
          <a:prstGeom prst="rect">
            <a:avLst/>
          </a:prstGeom>
          <a:noFill/>
        </p:spPr>
        <p:txBody>
          <a:bodyPr wrap="square" rtlCol="0">
            <a:spAutoFit/>
          </a:bodyPr>
          <a:lstStyle/>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Is the </a:t>
            </a:r>
            <a:r>
              <a:rPr lang="fr-FR" dirty="0" err="1">
                <a:latin typeface="Calibri" panose="020F0502020204030204" pitchFamily="34" charset="0"/>
                <a:cs typeface="Calibri" panose="020F0502020204030204" pitchFamily="34" charset="0"/>
              </a:rPr>
              <a:t>project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aligned</a:t>
            </a:r>
            <a:r>
              <a:rPr lang="fr-FR" dirty="0">
                <a:latin typeface="Calibri" panose="020F0502020204030204" pitchFamily="34" charset="0"/>
                <a:cs typeface="Calibri" panose="020F0502020204030204" pitchFamily="34" charset="0"/>
              </a:rPr>
              <a:t> with the EU GREEN scope? (</a:t>
            </a:r>
            <a:r>
              <a:rPr lang="fr-FR" dirty="0" err="1">
                <a:latin typeface="Calibri" panose="020F0502020204030204" pitchFamily="34" charset="0"/>
                <a:cs typeface="Calibri" panose="020F0502020204030204" pitchFamily="34" charset="0"/>
              </a:rPr>
              <a:t>think</a:t>
            </a:r>
            <a:r>
              <a:rPr lang="fr-FR" dirty="0">
                <a:latin typeface="Calibri" panose="020F0502020204030204" pitchFamily="34" charset="0"/>
                <a:cs typeface="Calibri" panose="020F0502020204030204" pitchFamily="34" charset="0"/>
              </a:rPr>
              <a:t> clusters, </a:t>
            </a:r>
            <a:r>
              <a:rPr lang="fr-FR" dirty="0" err="1">
                <a:latin typeface="Calibri" panose="020F0502020204030204" pitchFamily="34" charset="0"/>
                <a:cs typeface="Calibri" panose="020F0502020204030204" pitchFamily="34" charset="0"/>
              </a:rPr>
              <a:t>SDGs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other</a:t>
            </a:r>
            <a:r>
              <a:rPr lang="fr-FR" dirty="0">
                <a:latin typeface="Calibri" panose="020F0502020204030204" pitchFamily="34" charset="0"/>
                <a:cs typeface="Calibri" panose="020F0502020204030204" pitchFamily="34" charset="0"/>
              </a:rPr>
              <a:t> Work Packages)</a:t>
            </a:r>
          </a:p>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Have I been </a:t>
            </a:r>
            <a:r>
              <a:rPr lang="fr-FR" dirty="0" err="1">
                <a:latin typeface="Calibri" panose="020F0502020204030204" pitchFamily="34" charset="0"/>
                <a:cs typeface="Calibri" panose="020F0502020204030204" pitchFamily="34" charset="0"/>
              </a:rPr>
              <a:t>careful</a:t>
            </a:r>
            <a:r>
              <a:rPr lang="fr-FR" dirty="0">
                <a:latin typeface="Calibri" panose="020F0502020204030204" pitchFamily="34" charset="0"/>
                <a:cs typeface="Calibri" panose="020F0502020204030204" pitchFamily="34" charset="0"/>
              </a:rPr>
              <a:t> in </a:t>
            </a:r>
            <a:r>
              <a:rPr lang="fr-FR" dirty="0" err="1">
                <a:latin typeface="Calibri" panose="020F0502020204030204" pitchFamily="34" charset="0"/>
                <a:cs typeface="Calibri" panose="020F0502020204030204" pitchFamily="34" charset="0"/>
              </a:rPr>
              <a:t>designing</a:t>
            </a:r>
            <a:r>
              <a:rPr lang="fr-FR" dirty="0">
                <a:latin typeface="Calibri" panose="020F0502020204030204" pitchFamily="34" charset="0"/>
                <a:cs typeface="Calibri" panose="020F0502020204030204" pitchFamily="34" charset="0"/>
              </a:rPr>
              <a:t> an application </a:t>
            </a:r>
            <a:r>
              <a:rPr lang="fr-FR" dirty="0" err="1">
                <a:latin typeface="Calibri" panose="020F0502020204030204" pitchFamily="34" charset="0"/>
                <a:cs typeface="Calibri" panose="020F0502020204030204" pitchFamily="34" charset="0"/>
              </a:rPr>
              <a:t>that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is</a:t>
            </a:r>
            <a:r>
              <a:rPr lang="fr-FR" dirty="0">
                <a:latin typeface="Calibri" panose="020F0502020204030204" pitchFamily="34" charset="0"/>
                <a:cs typeface="Calibri" panose="020F0502020204030204" pitchFamily="34" charset="0"/>
              </a:rPr>
              <a:t> not research </a:t>
            </a:r>
            <a:r>
              <a:rPr lang="fr-FR" dirty="0" err="1">
                <a:latin typeface="Calibri" panose="020F0502020204030204" pitchFamily="34" charset="0"/>
                <a:cs typeface="Calibri" panose="020F0502020204030204" pitchFamily="34" charset="0"/>
              </a:rPr>
              <a:t>oriented</a:t>
            </a:r>
            <a:r>
              <a:rPr lang="fr-FR" dirty="0">
                <a:latin typeface="Calibri" panose="020F0502020204030204" pitchFamily="34" charset="0"/>
                <a:cs typeface="Calibri" panose="020F0502020204030204" pitchFamily="34" charset="0"/>
              </a:rPr>
              <a:t> but </a:t>
            </a:r>
            <a:r>
              <a:rPr lang="fr-FR" dirty="0" err="1">
                <a:latin typeface="Calibri" panose="020F0502020204030204" pitchFamily="34" charset="0"/>
                <a:cs typeface="Calibri" panose="020F0502020204030204" pitchFamily="34" charset="0"/>
              </a:rPr>
              <a:t>which</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helps</a:t>
            </a:r>
            <a:r>
              <a:rPr lang="fr-FR" dirty="0">
                <a:latin typeface="Calibri" panose="020F0502020204030204" pitchFamily="34" charset="0"/>
                <a:cs typeface="Calibri" panose="020F0502020204030204" pitchFamily="34" charset="0"/>
              </a:rPr>
              <a:t> structure collaboration in research? </a:t>
            </a:r>
          </a:p>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Is </a:t>
            </a:r>
            <a:r>
              <a:rPr lang="fr-FR" dirty="0" err="1">
                <a:latin typeface="Calibri" panose="020F0502020204030204" pitchFamily="34" charset="0"/>
                <a:cs typeface="Calibri" panose="020F0502020204030204" pitchFamily="34" charset="0"/>
              </a:rPr>
              <a:t>my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project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realistic</a:t>
            </a:r>
            <a:r>
              <a:rPr lang="fr-FR" dirty="0">
                <a:latin typeface="Calibri" panose="020F0502020204030204" pitchFamily="34" charset="0"/>
                <a:cs typeface="Calibri" panose="020F0502020204030204" pitchFamily="34" charset="0"/>
              </a:rPr>
              <a:t> &amp; </a:t>
            </a:r>
            <a:r>
              <a:rPr lang="fr-FR" dirty="0" err="1">
                <a:latin typeface="Calibri" panose="020F0502020204030204" pitchFamily="34" charset="0"/>
                <a:cs typeface="Calibri" panose="020F0502020204030204" pitchFamily="34" charset="0"/>
              </a:rPr>
              <a:t>feasible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before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December</a:t>
            </a:r>
            <a:r>
              <a:rPr lang="fr-FR" dirty="0">
                <a:latin typeface="Calibri" panose="020F0502020204030204" pitchFamily="34" charset="0"/>
                <a:cs typeface="Calibri" panose="020F0502020204030204" pitchFamily="34" charset="0"/>
              </a:rPr>
              <a:t> 2026 ? </a:t>
            </a:r>
          </a:p>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clearly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explained</a:t>
            </a:r>
            <a:r>
              <a:rPr lang="fr-FR" dirty="0">
                <a:latin typeface="Calibri" panose="020F0502020204030204" pitchFamily="34" charset="0"/>
                <a:cs typeface="Calibri" panose="020F0502020204030204" pitchFamily="34" charset="0"/>
              </a:rPr>
              <a:t> the </a:t>
            </a:r>
            <a:r>
              <a:rPr lang="fr-FR" dirty="0" err="1">
                <a:latin typeface="Calibri" panose="020F0502020204030204" pitchFamily="34" charset="0"/>
                <a:cs typeface="Calibri" panose="020F0502020204030204" pitchFamily="34" charset="0"/>
              </a:rPr>
              <a:t>role</a:t>
            </a:r>
            <a:r>
              <a:rPr lang="fr-FR" dirty="0">
                <a:latin typeface="Calibri" panose="020F0502020204030204" pitchFamily="34" charset="0"/>
                <a:cs typeface="Calibri" panose="020F0502020204030204" pitchFamily="34" charset="0"/>
              </a:rPr>
              <a:t> of each participant ?</a:t>
            </a:r>
          </a:p>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clearly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explained</a:t>
            </a:r>
            <a:r>
              <a:rPr lang="fr-FR" dirty="0">
                <a:latin typeface="Calibri" panose="020F0502020204030204" pitchFamily="34" charset="0"/>
                <a:cs typeface="Calibri" panose="020F0502020204030204" pitchFamily="34" charset="0"/>
              </a:rPr>
              <a:t> the </a:t>
            </a:r>
            <a:r>
              <a:rPr lang="fr-FR" b="1" dirty="0" err="1">
                <a:latin typeface="Calibri" panose="020F0502020204030204" pitchFamily="34" charset="0"/>
                <a:cs typeface="Calibri" panose="020F0502020204030204" pitchFamily="34" charset="0"/>
              </a:rPr>
              <a:t>added</a:t>
            </a:r>
            <a:r>
              <a:rPr lang="fr-FR" b="1" dirty="0">
                <a:latin typeface="Calibri" panose="020F0502020204030204" pitchFamily="34" charset="0"/>
                <a:cs typeface="Calibri" panose="020F0502020204030204" pitchFamily="34" charset="0"/>
              </a:rPr>
              <a:t> value </a:t>
            </a:r>
            <a:r>
              <a:rPr lang="fr-FR" dirty="0">
                <a:latin typeface="Calibri" panose="020F0502020204030204" pitchFamily="34" charset="0"/>
                <a:cs typeface="Calibri" panose="020F0502020204030204" pitchFamily="34" charset="0"/>
              </a:rPr>
              <a:t>of the </a:t>
            </a:r>
            <a:r>
              <a:rPr lang="fr-FR" dirty="0" err="1">
                <a:latin typeface="Calibri" panose="020F0502020204030204" pitchFamily="34" charset="0"/>
                <a:cs typeface="Calibri" panose="020F0502020204030204" pitchFamily="34" charset="0"/>
              </a:rPr>
              <a:t>project</a:t>
            </a:r>
            <a:r>
              <a:rPr lang="fr-FR" dirty="0">
                <a:latin typeface="Calibri" panose="020F0502020204030204" pitchFamily="34" charset="0"/>
                <a:cs typeface="Calibri" panose="020F0502020204030204" pitchFamily="34" charset="0"/>
              </a:rPr>
              <a:t> and of the collaboration? </a:t>
            </a:r>
          </a:p>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clearly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identified</a:t>
            </a:r>
            <a:r>
              <a:rPr lang="fr-FR" dirty="0">
                <a:latin typeface="Calibri" panose="020F0502020204030204" pitchFamily="34" charset="0"/>
                <a:cs typeface="Calibri" panose="020F0502020204030204" pitchFamily="34" charset="0"/>
              </a:rPr>
              <a:t> a </a:t>
            </a:r>
            <a:r>
              <a:rPr lang="fr-FR" dirty="0" err="1">
                <a:latin typeface="Calibri" panose="020F0502020204030204" pitchFamily="34" charset="0"/>
                <a:cs typeface="Calibri" panose="020F0502020204030204" pitchFamily="34" charset="0"/>
              </a:rPr>
              <a:t>European</a:t>
            </a:r>
            <a:r>
              <a:rPr lang="fr-FR" dirty="0">
                <a:latin typeface="Calibri" panose="020F0502020204030204" pitchFamily="34" charset="0"/>
                <a:cs typeface="Calibri" panose="020F0502020204030204" pitchFamily="34" charset="0"/>
              </a:rPr>
              <a:t> call to </a:t>
            </a:r>
            <a:r>
              <a:rPr lang="fr-FR" dirty="0" err="1">
                <a:latin typeface="Calibri" panose="020F0502020204030204" pitchFamily="34" charset="0"/>
                <a:cs typeface="Calibri" panose="020F0502020204030204" pitchFamily="34" charset="0"/>
              </a:rPr>
              <a:t>apply</a:t>
            </a:r>
            <a:r>
              <a:rPr lang="fr-FR" dirty="0">
                <a:latin typeface="Calibri" panose="020F0502020204030204" pitchFamily="34" charset="0"/>
                <a:cs typeface="Calibri" panose="020F0502020204030204" pitchFamily="34" charset="0"/>
              </a:rPr>
              <a:t> to ? </a:t>
            </a:r>
          </a:p>
          <a:p>
            <a:pPr marL="285750" indent="-285750">
              <a:buFont typeface="Wingdings" panose="05000000000000000000" pitchFamily="2" charset="2"/>
              <a:buChar char="Ø"/>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payed</a:t>
            </a:r>
            <a:r>
              <a:rPr lang="fr-FR" dirty="0">
                <a:latin typeface="Calibri" panose="020F0502020204030204" pitchFamily="34" charset="0"/>
                <a:cs typeface="Calibri" panose="020F0502020204030204" pitchFamily="34" charset="0"/>
              </a:rPr>
              <a:t> attention to </a:t>
            </a:r>
            <a:r>
              <a:rPr lang="fr-FR" dirty="0" err="1">
                <a:latin typeface="Calibri" panose="020F0502020204030204" pitchFamily="34" charset="0"/>
                <a:cs typeface="Calibri" panose="020F0502020204030204" pitchFamily="34" charset="0"/>
              </a:rPr>
              <a:t>gender</a:t>
            </a:r>
            <a:r>
              <a:rPr lang="fr-FR" dirty="0">
                <a:latin typeface="Calibri" panose="020F0502020204030204" pitchFamily="34" charset="0"/>
                <a:cs typeface="Calibri" panose="020F0502020204030204" pitchFamily="34" charset="0"/>
              </a:rPr>
              <a:t> balance, have I </a:t>
            </a:r>
            <a:r>
              <a:rPr lang="fr-FR" dirty="0" err="1">
                <a:latin typeface="Calibri" panose="020F0502020204030204" pitchFamily="34" charset="0"/>
                <a:cs typeface="Calibri" panose="020F0502020204030204" pitchFamily="34" charset="0"/>
              </a:rPr>
              <a:t>included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young</a:t>
            </a:r>
            <a:r>
              <a:rPr lang="fr-FR" dirty="0">
                <a:latin typeface="Calibri" panose="020F0502020204030204" pitchFamily="34" charset="0"/>
                <a:cs typeface="Calibri" panose="020F0502020204030204" pitchFamily="34" charset="0"/>
              </a:rPr>
              <a:t> researchers? </a:t>
            </a:r>
          </a:p>
          <a:p>
            <a:endParaRPr lang="fr-FR"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B389CD45-D0D0-4F65-CF0F-2FDDE207994D}"/>
              </a:ext>
            </a:extLst>
          </p:cNvPr>
          <p:cNvSpPr>
            <a:spLocks noGrp="1"/>
          </p:cNvSpPr>
          <p:nvPr>
            <p:ph type="sldNum" idx="12"/>
          </p:nvPr>
        </p:nvSpPr>
        <p:spPr>
          <a:xfrm>
            <a:off x="7010400" y="4783889"/>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21</a:t>
            </a:fld>
            <a:endParaRPr lang="en-US"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86D3F-C5A2-4A15-6DEB-904A17492EE8}"/>
              </a:ext>
            </a:extLst>
          </p:cNvPr>
          <p:cNvSpPr>
            <a:spLocks noGrp="1"/>
          </p:cNvSpPr>
          <p:nvPr>
            <p:ph type="ctrTitle"/>
          </p:nvPr>
        </p:nvSpPr>
        <p:spPr>
          <a:xfrm>
            <a:off x="685800" y="1597819"/>
            <a:ext cx="8203758" cy="1102519"/>
          </a:xfrm>
        </p:spPr>
        <p:txBody>
          <a:bodyPr>
            <a:noAutofit/>
          </a:bodyPr>
          <a:lstStyle/>
          <a:p>
            <a:r>
              <a:rPr lang="fr-FR" sz="3200" b="1" dirty="0" err="1">
                <a:solidFill>
                  <a:srgbClr val="00B050"/>
                </a:solidFill>
              </a:rPr>
              <a:t>Pillar</a:t>
            </a:r>
            <a:r>
              <a:rPr lang="fr-FR" sz="3200" b="1" dirty="0">
                <a:solidFill>
                  <a:srgbClr val="00B050"/>
                </a:solidFill>
              </a:rPr>
              <a:t> 2 </a:t>
            </a:r>
            <a:br>
              <a:rPr lang="fr-FR" sz="3200" b="1" dirty="0">
                <a:solidFill>
                  <a:srgbClr val="00B050"/>
                </a:solidFill>
              </a:rPr>
            </a:br>
            <a:r>
              <a:rPr lang="fr-FR" sz="3200" b="1" dirty="0">
                <a:solidFill>
                  <a:srgbClr val="00B050"/>
                </a:solidFill>
              </a:rPr>
              <a:t>Researcher mobility program </a:t>
            </a:r>
          </a:p>
        </p:txBody>
      </p:sp>
      <p:sp>
        <p:nvSpPr>
          <p:cNvPr id="3" name="Sous-titre 2">
            <a:extLst>
              <a:ext uri="{FF2B5EF4-FFF2-40B4-BE49-F238E27FC236}">
                <a16:creationId xmlns:a16="http://schemas.microsoft.com/office/drawing/2014/main" id="{8A4E98CD-69AC-3EB0-5391-A76248A70562}"/>
              </a:ext>
            </a:extLst>
          </p:cNvPr>
          <p:cNvSpPr>
            <a:spLocks noGrp="1"/>
          </p:cNvSpPr>
          <p:nvPr>
            <p:ph type="subTitle" idx="1"/>
          </p:nvPr>
        </p:nvSpPr>
        <p:spPr/>
        <p:txBody>
          <a:bodyPr/>
          <a:lstStyle/>
          <a:p>
            <a:r>
              <a:rPr lang="fr-FR" dirty="0"/>
              <a:t>Objective : structure </a:t>
            </a:r>
            <a:r>
              <a:rPr lang="fr-FR" dirty="0" err="1"/>
              <a:t>bilateral</a:t>
            </a:r>
            <a:r>
              <a:rPr lang="fr-FR" dirty="0"/>
              <a:t> collaboration </a:t>
            </a:r>
            <a:r>
              <a:rPr lang="fr-FR" dirty="0" err="1"/>
              <a:t>between</a:t>
            </a:r>
            <a:r>
              <a:rPr lang="fr-FR" dirty="0"/>
              <a:t> the EU GREEN </a:t>
            </a:r>
            <a:r>
              <a:rPr lang="fr-FR" dirty="0" err="1"/>
              <a:t>partners</a:t>
            </a:r>
            <a:r>
              <a:rPr lang="fr-FR" dirty="0"/>
              <a:t> in research</a:t>
            </a:r>
          </a:p>
        </p:txBody>
      </p:sp>
      <p:sp>
        <p:nvSpPr>
          <p:cNvPr id="4" name="Espace réservé du numéro de diapositive 3">
            <a:extLst>
              <a:ext uri="{FF2B5EF4-FFF2-40B4-BE49-F238E27FC236}">
                <a16:creationId xmlns:a16="http://schemas.microsoft.com/office/drawing/2014/main" id="{6FD0669E-1442-7BCF-C568-2DD0377F0EC8}"/>
              </a:ext>
            </a:extLst>
          </p:cNvPr>
          <p:cNvSpPr>
            <a:spLocks noGrp="1"/>
          </p:cNvSpPr>
          <p:nvPr>
            <p:ph type="sldNum" idx="12"/>
          </p:nvPr>
        </p:nvSpPr>
        <p:spPr>
          <a:xfrm>
            <a:off x="7010400" y="4783888"/>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22</a:t>
            </a:fld>
            <a:endParaRPr lang="en-US" dirty="0">
              <a:solidFill>
                <a:schemeClr val="tx1"/>
              </a:solidFill>
            </a:endParaRPr>
          </a:p>
        </p:txBody>
      </p:sp>
      <p:sp>
        <p:nvSpPr>
          <p:cNvPr id="6" name="Google Shape;101;p2">
            <a:extLst>
              <a:ext uri="{FF2B5EF4-FFF2-40B4-BE49-F238E27FC236}">
                <a16:creationId xmlns:a16="http://schemas.microsoft.com/office/drawing/2014/main" id="{18D21A45-52AE-29E1-6A71-F4125F9A42B1}"/>
              </a:ext>
            </a:extLst>
          </p:cNvPr>
          <p:cNvSpPr txBox="1">
            <a:spLocks/>
          </p:cNvSpPr>
          <p:nvPr/>
        </p:nvSpPr>
        <p:spPr>
          <a:xfrm>
            <a:off x="1167938" y="751912"/>
            <a:ext cx="7635240" cy="8625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SzPts val="4400"/>
              <a:buFont typeface="Calibri"/>
              <a:buNone/>
            </a:pPr>
            <a:r>
              <a:rPr lang="fr-FR" sz="3600" dirty="0">
                <a:solidFill>
                  <a:srgbClr val="002060"/>
                </a:solidFill>
                <a:latin typeface="Poppins Black" panose="00000A00000000000000" pitchFamily="2" charset="0"/>
                <a:cs typeface="Poppins Black" panose="00000A00000000000000" pitchFamily="2" charset="0"/>
              </a:rPr>
              <a:t>4. </a:t>
            </a:r>
            <a:r>
              <a:rPr lang="fr-FR" sz="3600" dirty="0" err="1">
                <a:solidFill>
                  <a:srgbClr val="002060"/>
                </a:solidFill>
                <a:latin typeface="Poppins Black" panose="00000A00000000000000" pitchFamily="2" charset="0"/>
                <a:cs typeface="Poppins Black" panose="00000A00000000000000" pitchFamily="2" charset="0"/>
              </a:rPr>
              <a:t>Let’s</a:t>
            </a:r>
            <a:r>
              <a:rPr lang="fr-FR" sz="3600" dirty="0">
                <a:solidFill>
                  <a:srgbClr val="002060"/>
                </a:solidFill>
                <a:latin typeface="Poppins Black" panose="00000A00000000000000" pitchFamily="2" charset="0"/>
                <a:cs typeface="Poppins Black" panose="00000A00000000000000" pitchFamily="2" charset="0"/>
              </a:rPr>
              <a:t> get </a:t>
            </a:r>
            <a:r>
              <a:rPr lang="fr-FR" sz="3600" dirty="0" err="1">
                <a:solidFill>
                  <a:srgbClr val="002060"/>
                </a:solidFill>
                <a:latin typeface="Poppins Black" panose="00000A00000000000000" pitchFamily="2" charset="0"/>
                <a:cs typeface="Poppins Black" panose="00000A00000000000000" pitchFamily="2" charset="0"/>
              </a:rPr>
              <a:t>into</a:t>
            </a:r>
            <a:r>
              <a:rPr lang="fr-FR" sz="3600" dirty="0">
                <a:solidFill>
                  <a:srgbClr val="002060"/>
                </a:solidFill>
                <a:latin typeface="Poppins Black" panose="00000A00000000000000" pitchFamily="2" charset="0"/>
                <a:cs typeface="Poppins Black" panose="00000A00000000000000" pitchFamily="2" charset="0"/>
              </a:rPr>
              <a:t> </a:t>
            </a:r>
            <a:r>
              <a:rPr lang="fr-FR" sz="3600" dirty="0" err="1">
                <a:solidFill>
                  <a:srgbClr val="002060"/>
                </a:solidFill>
                <a:latin typeface="Poppins Black" panose="00000A00000000000000" pitchFamily="2" charset="0"/>
                <a:cs typeface="Poppins Black" panose="00000A00000000000000" pitchFamily="2" charset="0"/>
              </a:rPr>
              <a:t>details</a:t>
            </a:r>
            <a:r>
              <a:rPr lang="fr-FR" sz="3600" dirty="0">
                <a:solidFill>
                  <a:srgbClr val="002060"/>
                </a:solidFill>
                <a:latin typeface="Poppins Black" panose="00000A00000000000000" pitchFamily="2" charset="0"/>
                <a:cs typeface="Poppins Black" panose="00000A00000000000000" pitchFamily="2" charset="0"/>
              </a:rPr>
              <a:t> :</a:t>
            </a:r>
          </a:p>
        </p:txBody>
      </p:sp>
    </p:spTree>
    <p:extLst>
      <p:ext uri="{BB962C8B-B14F-4D97-AF65-F5344CB8AC3E}">
        <p14:creationId xmlns:p14="http://schemas.microsoft.com/office/powerpoint/2010/main" val="904155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B36AE0F-036D-DE63-8BE1-D97D2CFD64BD}"/>
              </a:ext>
            </a:extLst>
          </p:cNvPr>
          <p:cNvSpPr/>
          <p:nvPr/>
        </p:nvSpPr>
        <p:spPr>
          <a:xfrm>
            <a:off x="6114010" y="170889"/>
            <a:ext cx="2057401" cy="5232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79FC1CC0-8D1A-AD80-AC33-6E972C385087}"/>
              </a:ext>
            </a:extLst>
          </p:cNvPr>
          <p:cNvSpPr txBox="1"/>
          <p:nvPr/>
        </p:nvSpPr>
        <p:spPr>
          <a:xfrm>
            <a:off x="1124296" y="1636055"/>
            <a:ext cx="6762403" cy="2462213"/>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rPr>
              <a:t>L</a:t>
            </a:r>
            <a:r>
              <a:rPr lang="en-GB" sz="1400" dirty="0">
                <a:solidFill>
                  <a:srgbClr val="000000"/>
                </a:solidFill>
                <a:effectLst/>
                <a:latin typeface="Calibri" panose="020F0502020204030204" pitchFamily="34" charset="0"/>
                <a:ea typeface="Calibri" panose="020F0502020204030204" pitchFamily="34" charset="0"/>
              </a:rPr>
              <a:t>aunch or reinforce research cooperation between EU GREEN institutions on </a:t>
            </a:r>
          </a:p>
          <a:p>
            <a:pPr marL="285750" lvl="1" indent="-285750">
              <a:buFont typeface="Arial" panose="020B0604020202020204" pitchFamily="34" charset="0"/>
              <a:buChar char="•"/>
            </a:pPr>
            <a:r>
              <a:rPr lang="en-GB" dirty="0">
                <a:solidFill>
                  <a:srgbClr val="000000"/>
                </a:solidFill>
                <a:effectLst/>
                <a:latin typeface="Calibri" panose="020F0502020204030204" pitchFamily="34" charset="0"/>
                <a:ea typeface="Calibri" panose="020F0502020204030204" pitchFamily="34" charset="0"/>
              </a:rPr>
              <a:t>an individual (researchers), </a:t>
            </a:r>
          </a:p>
          <a:p>
            <a:pPr marL="285750" lvl="1" indent="-285750">
              <a:buFont typeface="Arial" panose="020B0604020202020204" pitchFamily="34" charset="0"/>
              <a:buChar char="•"/>
            </a:pPr>
            <a:r>
              <a:rPr lang="en-GB" dirty="0">
                <a:solidFill>
                  <a:srgbClr val="000000"/>
                </a:solidFill>
                <a:effectLst/>
                <a:latin typeface="Calibri" panose="020F0502020204030204" pitchFamily="34" charset="0"/>
                <a:ea typeface="Calibri" panose="020F0502020204030204" pitchFamily="34" charset="0"/>
              </a:rPr>
              <a:t>intermediate (teams/medium scale projects)</a:t>
            </a:r>
          </a:p>
          <a:p>
            <a:pPr marL="285750" lvl="1" indent="-285750">
              <a:buFont typeface="Arial" panose="020B0604020202020204" pitchFamily="34" charset="0"/>
              <a:buChar char="•"/>
            </a:pPr>
            <a:r>
              <a:rPr lang="en-GB" dirty="0">
                <a:solidFill>
                  <a:srgbClr val="000000"/>
                </a:solidFill>
                <a:effectLst/>
                <a:latin typeface="Calibri" panose="020F0502020204030204" pitchFamily="34" charset="0"/>
                <a:ea typeface="Calibri" panose="020F0502020204030204" pitchFamily="34" charset="0"/>
              </a:rPr>
              <a:t>or institutional level (research centres/large scale projects, PHD schools etc.)</a:t>
            </a:r>
          </a:p>
          <a:p>
            <a:endParaRPr lang="en-GB" dirty="0">
              <a:latin typeface="Calibri" panose="020F0502020204030204" pitchFamily="34" charset="0"/>
              <a:ea typeface="Calibri" panose="020F0502020204030204" pitchFamily="34" charset="0"/>
            </a:endParaRPr>
          </a:p>
          <a:p>
            <a:r>
              <a:rPr lang="en-GB" sz="1400" dirty="0">
                <a:solidFill>
                  <a:srgbClr val="000000"/>
                </a:solidFill>
                <a:effectLst/>
                <a:latin typeface="Calibri" panose="020F0502020204030204" pitchFamily="34" charset="0"/>
                <a:ea typeface="Calibri" panose="020F0502020204030204" pitchFamily="34" charset="0"/>
              </a:rPr>
              <a:t>Max per mobility will be </a:t>
            </a:r>
            <a:r>
              <a:rPr lang="en-GB" sz="1400" dirty="0">
                <a:effectLst/>
                <a:latin typeface="Calibri" panose="020F0502020204030204" pitchFamily="34" charset="0"/>
                <a:ea typeface="Calibri" panose="020F0502020204030204" pitchFamily="34" charset="0"/>
              </a:rPr>
              <a:t>granted</a:t>
            </a:r>
            <a:r>
              <a:rPr lang="en-GB" sz="1400" dirty="0">
                <a:solidFill>
                  <a:srgbClr val="000000"/>
                </a:solidFill>
                <a:effectLst/>
                <a:latin typeface="Calibri" panose="020F0502020204030204" pitchFamily="34" charset="0"/>
                <a:ea typeface="Calibri" panose="020F0502020204030204" pitchFamily="34" charset="0"/>
              </a:rPr>
              <a:t> to cover:</a:t>
            </a:r>
          </a:p>
          <a:p>
            <a:pPr marL="285750" indent="-285750">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rPr>
              <a:t>travel costs </a:t>
            </a:r>
          </a:p>
          <a:p>
            <a:pPr marL="285750" indent="-285750">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rPr>
              <a:t>accommodation </a:t>
            </a:r>
          </a:p>
          <a:p>
            <a:pPr marL="285750" indent="-285750">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rPr>
              <a:t>Food</a:t>
            </a:r>
          </a:p>
          <a:p>
            <a:pPr marL="285750" indent="-285750">
              <a:buFont typeface="Arial" panose="020B0604020202020204" pitchFamily="34" charset="0"/>
              <a:buChar char="•"/>
            </a:pPr>
            <a:endParaRPr lang="en-GB" sz="1400" dirty="0">
              <a:solidFill>
                <a:srgbClr val="000000"/>
              </a:solidFill>
              <a:effectLst/>
              <a:latin typeface="Calibri" panose="020F0502020204030204" pitchFamily="34" charset="0"/>
              <a:ea typeface="Calibri" panose="020F0502020204030204" pitchFamily="34" charset="0"/>
            </a:endParaRPr>
          </a:p>
          <a:p>
            <a:r>
              <a:rPr lang="en-GB" dirty="0">
                <a:latin typeface="Calibri" panose="020F0502020204030204" pitchFamily="34" charset="0"/>
              </a:rPr>
              <a:t>Internal rules of each university still apply </a:t>
            </a:r>
            <a:endParaRPr lang="fr-FR" dirty="0"/>
          </a:p>
        </p:txBody>
      </p:sp>
      <p:sp>
        <p:nvSpPr>
          <p:cNvPr id="6" name="ZoneTexte 5">
            <a:extLst>
              <a:ext uri="{FF2B5EF4-FFF2-40B4-BE49-F238E27FC236}">
                <a16:creationId xmlns:a16="http://schemas.microsoft.com/office/drawing/2014/main" id="{DC5D6F44-C68D-A288-58C0-F0D6E23F7465}"/>
              </a:ext>
            </a:extLst>
          </p:cNvPr>
          <p:cNvSpPr txBox="1"/>
          <p:nvPr/>
        </p:nvSpPr>
        <p:spPr>
          <a:xfrm>
            <a:off x="384462" y="1045232"/>
            <a:ext cx="8375073" cy="461665"/>
          </a:xfrm>
          <a:prstGeom prst="rect">
            <a:avLst/>
          </a:prstGeom>
          <a:noFill/>
        </p:spPr>
        <p:txBody>
          <a:bodyPr wrap="square" rtlCol="0">
            <a:spAutoFit/>
          </a:bodyPr>
          <a:lstStyle/>
          <a:p>
            <a:r>
              <a:rPr lang="fr-FR" sz="2400" dirty="0">
                <a:solidFill>
                  <a:srgbClr val="002060"/>
                </a:solidFill>
                <a:latin typeface="Poppins Black" panose="00000A00000000000000" pitchFamily="2" charset="0"/>
                <a:cs typeface="Poppins Black" panose="00000A00000000000000" pitchFamily="2" charset="0"/>
              </a:rPr>
              <a:t>Goal of the action 2.2 Researcher mobility program </a:t>
            </a:r>
          </a:p>
        </p:txBody>
      </p:sp>
      <p:sp>
        <p:nvSpPr>
          <p:cNvPr id="2" name="Espace réservé du numéro de diapositive 1">
            <a:extLst>
              <a:ext uri="{FF2B5EF4-FFF2-40B4-BE49-F238E27FC236}">
                <a16:creationId xmlns:a16="http://schemas.microsoft.com/office/drawing/2014/main" id="{256CAA35-CDF0-F29C-BABD-B017DD9E0FF1}"/>
              </a:ext>
            </a:extLst>
          </p:cNvPr>
          <p:cNvSpPr>
            <a:spLocks noGrp="1"/>
          </p:cNvSpPr>
          <p:nvPr>
            <p:ph type="sldNum" idx="12"/>
          </p:nvPr>
        </p:nvSpPr>
        <p:spPr>
          <a:xfrm>
            <a:off x="7010400" y="4800514"/>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23</a:t>
            </a:fld>
            <a:endParaRPr lang="en-US" dirty="0">
              <a:solidFill>
                <a:schemeClr val="tx1"/>
              </a:solidFill>
            </a:endParaRPr>
          </a:p>
        </p:txBody>
      </p:sp>
      <p:sp>
        <p:nvSpPr>
          <p:cNvPr id="7" name="ZoneTexte 6">
            <a:extLst>
              <a:ext uri="{FF2B5EF4-FFF2-40B4-BE49-F238E27FC236}">
                <a16:creationId xmlns:a16="http://schemas.microsoft.com/office/drawing/2014/main" id="{B4423EE5-AC68-ED5E-8910-3A7C7671340A}"/>
              </a:ext>
            </a:extLst>
          </p:cNvPr>
          <p:cNvSpPr txBox="1"/>
          <p:nvPr/>
        </p:nvSpPr>
        <p:spPr>
          <a:xfrm>
            <a:off x="6226232" y="189097"/>
            <a:ext cx="2186248" cy="523220"/>
          </a:xfrm>
          <a:prstGeom prst="rect">
            <a:avLst/>
          </a:prstGeom>
          <a:noFill/>
        </p:spPr>
        <p:txBody>
          <a:bodyPr wrap="square">
            <a:spAutoFit/>
          </a:bodyPr>
          <a:lstStyle/>
          <a:p>
            <a:r>
              <a:rPr lang="en-GB" sz="1400" b="1" dirty="0">
                <a:solidFill>
                  <a:srgbClr val="000000"/>
                </a:solidFill>
                <a:effectLst/>
                <a:latin typeface="Calibri" panose="020F0502020204030204" pitchFamily="34" charset="0"/>
                <a:ea typeface="Calibri" panose="020F0502020204030204" pitchFamily="34" charset="0"/>
              </a:rPr>
              <a:t>€2,000 per person (per person, per mobility)</a:t>
            </a:r>
            <a:endParaRPr lang="fr-FR" dirty="0"/>
          </a:p>
        </p:txBody>
      </p:sp>
    </p:spTree>
    <p:extLst>
      <p:ext uri="{BB962C8B-B14F-4D97-AF65-F5344CB8AC3E}">
        <p14:creationId xmlns:p14="http://schemas.microsoft.com/office/powerpoint/2010/main" val="167896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B382A7-825C-C3C4-4711-BE8BD20ED547}"/>
              </a:ext>
            </a:extLst>
          </p:cNvPr>
          <p:cNvSpPr txBox="1"/>
          <p:nvPr/>
        </p:nvSpPr>
        <p:spPr>
          <a:xfrm>
            <a:off x="1562793" y="1748213"/>
            <a:ext cx="6816437" cy="1815882"/>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Find an expertise </a:t>
            </a:r>
            <a:r>
              <a:rPr lang="fr-FR" dirty="0" err="1">
                <a:latin typeface="Calibri" panose="020F0502020204030204" pitchFamily="34" charset="0"/>
                <a:cs typeface="Calibri" panose="020F0502020204030204" pitchFamily="34" charset="0"/>
              </a:rPr>
              <a:t>that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doesn’t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exist</a:t>
            </a:r>
            <a:r>
              <a:rPr lang="fr-FR" dirty="0">
                <a:latin typeface="Calibri" panose="020F0502020204030204" pitchFamily="34" charset="0"/>
                <a:cs typeface="Calibri" panose="020F0502020204030204" pitchFamily="34" charset="0"/>
              </a:rPr>
              <a:t> in your </a:t>
            </a:r>
            <a:r>
              <a:rPr lang="fr-FR" dirty="0" err="1">
                <a:latin typeface="Calibri" panose="020F0502020204030204" pitchFamily="34" charset="0"/>
                <a:cs typeface="Calibri" panose="020F0502020204030204" pitchFamily="34" charset="0"/>
              </a:rPr>
              <a:t>university</a:t>
            </a: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Share </a:t>
            </a:r>
            <a:r>
              <a:rPr lang="fr-FR" dirty="0" err="1">
                <a:latin typeface="Calibri" panose="020F0502020204030204" pitchFamily="34" charset="0"/>
                <a:cs typeface="Calibri" panose="020F0502020204030204" pitchFamily="34" charset="0"/>
              </a:rPr>
              <a:t>knowledge</a:t>
            </a: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err="1">
                <a:latin typeface="Calibri" panose="020F0502020204030204" pitchFamily="34" charset="0"/>
                <a:cs typeface="Calibri" panose="020F0502020204030204" pitchFamily="34" charset="0"/>
              </a:rPr>
              <a:t>Identify</a:t>
            </a:r>
            <a:r>
              <a:rPr lang="fr-FR" dirty="0">
                <a:latin typeface="Calibri" panose="020F0502020204030204" pitchFamily="34" charset="0"/>
                <a:cs typeface="Calibri" panose="020F0502020204030204" pitchFamily="34" charset="0"/>
              </a:rPr>
              <a:t> synergies</a:t>
            </a:r>
          </a:p>
          <a:p>
            <a:pPr marL="285750" indent="-285750">
              <a:buFont typeface="Arial" panose="020B0604020202020204" pitchFamily="34" charset="0"/>
              <a:buChar char="•"/>
            </a:pPr>
            <a:r>
              <a:rPr lang="fr-FR" dirty="0" err="1">
                <a:latin typeface="Calibri" panose="020F0502020204030204" pitchFamily="34" charset="0"/>
                <a:cs typeface="Calibri" panose="020F0502020204030204" pitchFamily="34" charset="0"/>
              </a:rPr>
              <a:t>Identify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potential</a:t>
            </a:r>
            <a:r>
              <a:rPr lang="fr-FR" dirty="0">
                <a:latin typeface="Calibri" panose="020F0502020204030204" pitchFamily="34" charset="0"/>
                <a:cs typeface="Calibri" panose="020F0502020204030204" pitchFamily="34" charset="0"/>
              </a:rPr>
              <a:t> calls to </a:t>
            </a:r>
            <a:r>
              <a:rPr lang="fr-FR" dirty="0" err="1">
                <a:latin typeface="Calibri" panose="020F0502020204030204" pitchFamily="34" charset="0"/>
                <a:cs typeface="Calibri" panose="020F0502020204030204" pitchFamily="34" charset="0"/>
              </a:rPr>
              <a:t>apply</a:t>
            </a:r>
            <a:r>
              <a:rPr lang="fr-FR" dirty="0">
                <a:latin typeface="Calibri" panose="020F0502020204030204" pitchFamily="34" charset="0"/>
                <a:cs typeface="Calibri" panose="020F0502020204030204" pitchFamily="34" charset="0"/>
              </a:rPr>
              <a:t> to </a:t>
            </a: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Plan the </a:t>
            </a:r>
            <a:r>
              <a:rPr lang="fr-FR" dirty="0" err="1">
                <a:latin typeface="Calibri" panose="020F0502020204030204" pitchFamily="34" charset="0"/>
                <a:cs typeface="Calibri" panose="020F0502020204030204" pitchFamily="34" charset="0"/>
              </a:rPr>
              <a:t>cosupervision</a:t>
            </a:r>
            <a:r>
              <a:rPr lang="fr-FR" dirty="0">
                <a:latin typeface="Calibri" panose="020F0502020204030204" pitchFamily="34" charset="0"/>
                <a:cs typeface="Calibri" panose="020F0502020204030204" pitchFamily="34" charset="0"/>
              </a:rPr>
              <a:t> of a </a:t>
            </a:r>
            <a:r>
              <a:rPr lang="fr-FR" dirty="0" err="1">
                <a:latin typeface="Calibri" panose="020F0502020204030204" pitchFamily="34" charset="0"/>
                <a:cs typeface="Calibri" panose="020F0502020204030204" pitchFamily="34" charset="0"/>
              </a:rPr>
              <a:t>student</a:t>
            </a:r>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err="1">
                <a:latin typeface="Calibri" panose="020F0502020204030204" pitchFamily="34" charset="0"/>
                <a:cs typeface="Calibri" panose="020F0502020204030204" pitchFamily="34" charset="0"/>
              </a:rPr>
              <a:t>Visit</a:t>
            </a:r>
            <a:r>
              <a:rPr lang="fr-FR" dirty="0">
                <a:latin typeface="Calibri" panose="020F0502020204030204" pitchFamily="34" charset="0"/>
                <a:cs typeface="Calibri" panose="020F0502020204030204" pitchFamily="34" charset="0"/>
              </a:rPr>
              <a:t> research </a:t>
            </a:r>
            <a:r>
              <a:rPr lang="fr-FR" dirty="0" err="1">
                <a:latin typeface="Calibri" panose="020F0502020204030204" pitchFamily="34" charset="0"/>
                <a:cs typeface="Calibri" panose="020F0502020204030204" pitchFamily="34" charset="0"/>
              </a:rPr>
              <a:t>facilities</a:t>
            </a:r>
            <a:r>
              <a:rPr lang="fr-FR"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Plan the </a:t>
            </a:r>
            <a:r>
              <a:rPr lang="fr-FR" dirty="0" err="1">
                <a:latin typeface="Calibri" panose="020F0502020204030204" pitchFamily="34" charset="0"/>
                <a:cs typeface="Calibri" panose="020F0502020204030204" pitchFamily="34" charset="0"/>
              </a:rPr>
              <a:t>organization</a:t>
            </a:r>
            <a:r>
              <a:rPr lang="fr-FR" dirty="0">
                <a:latin typeface="Calibri" panose="020F0502020204030204" pitchFamily="34" charset="0"/>
                <a:cs typeface="Calibri" panose="020F0502020204030204" pitchFamily="34" charset="0"/>
              </a:rPr>
              <a:t> of collaborative </a:t>
            </a:r>
            <a:r>
              <a:rPr lang="fr-FR" dirty="0" err="1">
                <a:latin typeface="Calibri" panose="020F0502020204030204" pitchFamily="34" charset="0"/>
                <a:cs typeface="Calibri" panose="020F0502020204030204" pitchFamily="34" charset="0"/>
              </a:rPr>
              <a:t>events</a:t>
            </a:r>
            <a:r>
              <a:rPr lang="fr-FR" dirty="0">
                <a:latin typeface="Calibri" panose="020F0502020204030204" pitchFamily="34" charset="0"/>
                <a:cs typeface="Calibri" panose="020F0502020204030204" pitchFamily="34" charset="0"/>
              </a:rPr>
              <a:t> &amp; </a:t>
            </a:r>
            <a:r>
              <a:rPr lang="fr-FR" dirty="0" err="1">
                <a:latin typeface="Calibri" panose="020F0502020204030204" pitchFamily="34" charset="0"/>
                <a:cs typeface="Calibri" panose="020F0502020204030204" pitchFamily="34" charset="0"/>
              </a:rPr>
              <a:t>activities</a:t>
            </a:r>
            <a:r>
              <a:rPr lang="fr-FR"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dirty="0"/>
              <a:t>… </a:t>
            </a:r>
          </a:p>
        </p:txBody>
      </p:sp>
      <p:sp>
        <p:nvSpPr>
          <p:cNvPr id="3" name="ZoneTexte 2">
            <a:extLst>
              <a:ext uri="{FF2B5EF4-FFF2-40B4-BE49-F238E27FC236}">
                <a16:creationId xmlns:a16="http://schemas.microsoft.com/office/drawing/2014/main" id="{A2E77815-628E-710D-D6A7-AA10A237BFE6}"/>
              </a:ext>
            </a:extLst>
          </p:cNvPr>
          <p:cNvSpPr txBox="1"/>
          <p:nvPr/>
        </p:nvSpPr>
        <p:spPr>
          <a:xfrm>
            <a:off x="1999211" y="881150"/>
            <a:ext cx="5145578" cy="461665"/>
          </a:xfrm>
          <a:prstGeom prst="rect">
            <a:avLst/>
          </a:prstGeom>
          <a:noFill/>
        </p:spPr>
        <p:txBody>
          <a:bodyPr wrap="square" rtlCol="0">
            <a:spAutoFit/>
          </a:bodyPr>
          <a:lstStyle/>
          <a:p>
            <a:r>
              <a:rPr lang="fr-FR" sz="2400" dirty="0" err="1">
                <a:solidFill>
                  <a:srgbClr val="002060"/>
                </a:solidFill>
                <a:latin typeface="Poppins Black" panose="00000A00000000000000" pitchFamily="2" charset="0"/>
                <a:cs typeface="Poppins Black" panose="00000A00000000000000" pitchFamily="2" charset="0"/>
              </a:rPr>
              <a:t>Potential</a:t>
            </a:r>
            <a:r>
              <a:rPr lang="fr-FR" sz="2400" dirty="0">
                <a:solidFill>
                  <a:srgbClr val="002060"/>
                </a:solidFill>
                <a:latin typeface="Poppins Black" panose="00000A00000000000000" pitchFamily="2" charset="0"/>
                <a:cs typeface="Poppins Black" panose="00000A00000000000000" pitchFamily="2" charset="0"/>
              </a:rPr>
              <a:t> topics for a mobility</a:t>
            </a:r>
          </a:p>
        </p:txBody>
      </p:sp>
      <p:sp>
        <p:nvSpPr>
          <p:cNvPr id="4" name="Espace réservé du numéro de diapositive 3">
            <a:extLst>
              <a:ext uri="{FF2B5EF4-FFF2-40B4-BE49-F238E27FC236}">
                <a16:creationId xmlns:a16="http://schemas.microsoft.com/office/drawing/2014/main" id="{75B5C8DF-3ECA-7AD2-4415-0A1F90BD11AA}"/>
              </a:ext>
            </a:extLst>
          </p:cNvPr>
          <p:cNvSpPr>
            <a:spLocks noGrp="1"/>
          </p:cNvSpPr>
          <p:nvPr>
            <p:ph type="sldNum" idx="12"/>
          </p:nvPr>
        </p:nvSpPr>
        <p:spPr>
          <a:xfrm>
            <a:off x="6952211" y="4792202"/>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117838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9EE7C30-E547-8DBA-B220-C72C0C75951B}"/>
              </a:ext>
            </a:extLst>
          </p:cNvPr>
          <p:cNvGraphicFramePr>
            <a:graphicFrameLocks noGrp="1"/>
          </p:cNvGraphicFramePr>
          <p:nvPr>
            <p:extLst>
              <p:ext uri="{D42A27DB-BD31-4B8C-83A1-F6EECF244321}">
                <p14:modId xmlns:p14="http://schemas.microsoft.com/office/powerpoint/2010/main" val="2931579988"/>
              </p:ext>
            </p:extLst>
          </p:nvPr>
        </p:nvGraphicFramePr>
        <p:xfrm>
          <a:off x="1716940" y="955336"/>
          <a:ext cx="5710120" cy="3213766"/>
        </p:xfrm>
        <a:graphic>
          <a:graphicData uri="http://schemas.openxmlformats.org/drawingml/2006/table">
            <a:tbl>
              <a:tblPr>
                <a:tableStyleId>{BC89EF96-8CEA-46FF-86C4-4CE0E7609802}</a:tableStyleId>
              </a:tblPr>
              <a:tblGrid>
                <a:gridCol w="4615962">
                  <a:extLst>
                    <a:ext uri="{9D8B030D-6E8A-4147-A177-3AD203B41FA5}">
                      <a16:colId xmlns:a16="http://schemas.microsoft.com/office/drawing/2014/main" val="3933466533"/>
                    </a:ext>
                  </a:extLst>
                </a:gridCol>
                <a:gridCol w="1094158">
                  <a:extLst>
                    <a:ext uri="{9D8B030D-6E8A-4147-A177-3AD203B41FA5}">
                      <a16:colId xmlns:a16="http://schemas.microsoft.com/office/drawing/2014/main" val="405221316"/>
                    </a:ext>
                  </a:extLst>
                </a:gridCol>
              </a:tblGrid>
              <a:tr h="181240">
                <a:tc>
                  <a:txBody>
                    <a:bodyPr/>
                    <a:lstStyle/>
                    <a:p>
                      <a:pPr algn="l" fontAlgn="b"/>
                      <a:r>
                        <a:rPr lang="fr-FR" sz="1200" b="1" u="none" strike="noStrike" dirty="0">
                          <a:effectLst/>
                          <a:latin typeface="Calibri" panose="020F0502020204030204" pitchFamily="34" charset="0"/>
                          <a:cs typeface="Calibri" panose="020F0502020204030204" pitchFamily="34" charset="0"/>
                        </a:rPr>
                        <a:t>Common </a:t>
                      </a:r>
                      <a:r>
                        <a:rPr lang="fr-FR" sz="1200" b="1" u="none" strike="noStrike" dirty="0" err="1">
                          <a:effectLst/>
                          <a:latin typeface="Calibri" panose="020F0502020204030204" pitchFamily="34" charset="0"/>
                          <a:cs typeface="Calibri" panose="020F0502020204030204" pitchFamily="34" charset="0"/>
                        </a:rPr>
                        <a:t>criteria</a:t>
                      </a:r>
                      <a:endParaRPr lang="fr-FR" sz="1200" b="1"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b">
                    <a:solidFill>
                      <a:schemeClr val="accent5">
                        <a:lumMod val="40000"/>
                        <a:lumOff val="60000"/>
                      </a:schemeClr>
                    </a:solidFill>
                  </a:tcPr>
                </a:tc>
                <a:tc>
                  <a:txBody>
                    <a:bodyPr/>
                    <a:lstStyle/>
                    <a:p>
                      <a:pPr algn="ctr" fontAlgn="ctr"/>
                      <a:r>
                        <a:rPr lang="fr-FR" sz="1200" b="1" u="none" strike="noStrike" dirty="0">
                          <a:effectLst/>
                          <a:latin typeface="Calibri" panose="020F0502020204030204" pitchFamily="34" charset="0"/>
                          <a:cs typeface="Calibri" panose="020F0502020204030204" pitchFamily="34" charset="0"/>
                        </a:rPr>
                        <a:t>/25</a:t>
                      </a:r>
                      <a:endParaRPr lang="fr-FR" sz="1200" b="1"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solidFill>
                      <a:schemeClr val="accent5">
                        <a:lumMod val="40000"/>
                        <a:lumOff val="60000"/>
                      </a:schemeClr>
                    </a:solidFill>
                  </a:tcPr>
                </a:tc>
                <a:extLst>
                  <a:ext uri="{0D108BD9-81ED-4DB2-BD59-A6C34878D82A}">
                    <a16:rowId xmlns:a16="http://schemas.microsoft.com/office/drawing/2014/main" val="2997207928"/>
                  </a:ext>
                </a:extLst>
              </a:tr>
              <a:tr h="460890">
                <a:tc>
                  <a:txBody>
                    <a:bodyPr/>
                    <a:lstStyle/>
                    <a:p>
                      <a:pPr algn="l" fontAlgn="b"/>
                      <a:r>
                        <a:rPr lang="en-US" sz="1200" u="none" strike="noStrike">
                          <a:effectLst/>
                          <a:latin typeface="Calibri" panose="020F0502020204030204" pitchFamily="34" charset="0"/>
                          <a:cs typeface="Calibri" panose="020F0502020204030204" pitchFamily="34" charset="0"/>
                        </a:rPr>
                        <a:t>Relevance of the project for EU GREEN mission and vision and convincing argumentation of the EU GREEN added value of the intended collaboration</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6250" marR="6250" marT="6250" marB="0" anchor="b"/>
                </a:tc>
                <a:tc>
                  <a:txBody>
                    <a:bodyPr/>
                    <a:lstStyle/>
                    <a:p>
                      <a:pPr algn="ctr" fontAlgn="ctr"/>
                      <a:r>
                        <a:rPr lang="fr-FR" sz="1200" u="none" strike="noStrike">
                          <a:effectLst/>
                          <a:latin typeface="Calibri" panose="020F0502020204030204" pitchFamily="34" charset="0"/>
                          <a:cs typeface="Calibri" panose="020F0502020204030204" pitchFamily="34" charset="0"/>
                        </a:rPr>
                        <a:t>/10</a:t>
                      </a:r>
                      <a:endParaRPr lang="fr-FR" sz="1200" b="0" i="0" u="none" strike="noStrike">
                        <a:solidFill>
                          <a:srgbClr val="000000"/>
                        </a:solidFill>
                        <a:effectLst/>
                        <a:latin typeface="Calibri" panose="020F0502020204030204" pitchFamily="34" charset="0"/>
                        <a:cs typeface="Calibri" panose="020F0502020204030204" pitchFamily="34" charset="0"/>
                      </a:endParaRPr>
                    </a:p>
                  </a:txBody>
                  <a:tcPr marL="6250" marR="6250" marT="6250" marB="0" anchor="ctr"/>
                </a:tc>
                <a:extLst>
                  <a:ext uri="{0D108BD9-81ED-4DB2-BD59-A6C34878D82A}">
                    <a16:rowId xmlns:a16="http://schemas.microsoft.com/office/drawing/2014/main" val="1936722449"/>
                  </a:ext>
                </a:extLst>
              </a:tr>
              <a:tr h="362479">
                <a:tc>
                  <a:txBody>
                    <a:bodyPr/>
                    <a:lstStyle/>
                    <a:p>
                      <a:pPr algn="l" fontAlgn="ctr"/>
                      <a:r>
                        <a:rPr lang="en-US" sz="1200" u="none" strike="noStrike" dirty="0">
                          <a:effectLst/>
                          <a:latin typeface="Calibri" panose="020F0502020204030204" pitchFamily="34" charset="0"/>
                          <a:cs typeface="Calibri" panose="020F0502020204030204" pitchFamily="34" charset="0"/>
                        </a:rPr>
                        <a:t>Relation to cluster topics and number of clusters involved in the project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tc>
                  <a:txBody>
                    <a:bodyPr/>
                    <a:lstStyle/>
                    <a:p>
                      <a:pPr algn="ctr" fontAlgn="ctr"/>
                      <a:r>
                        <a:rPr lang="fr-FR" sz="1200" u="none" strike="noStrike">
                          <a:effectLst/>
                          <a:latin typeface="Calibri" panose="020F0502020204030204" pitchFamily="34" charset="0"/>
                          <a:cs typeface="Calibri" panose="020F0502020204030204" pitchFamily="34" charset="0"/>
                        </a:rPr>
                        <a:t>/10</a:t>
                      </a:r>
                      <a:endParaRPr lang="fr-FR" sz="1200" b="0" i="0" u="none" strike="noStrike">
                        <a:solidFill>
                          <a:srgbClr val="000000"/>
                        </a:solidFill>
                        <a:effectLst/>
                        <a:latin typeface="Calibri" panose="020F0502020204030204" pitchFamily="34" charset="0"/>
                        <a:cs typeface="Calibri" panose="020F0502020204030204" pitchFamily="34" charset="0"/>
                      </a:endParaRPr>
                    </a:p>
                  </a:txBody>
                  <a:tcPr marL="6250" marR="6250" marT="6250" marB="0" anchor="ctr"/>
                </a:tc>
                <a:extLst>
                  <a:ext uri="{0D108BD9-81ED-4DB2-BD59-A6C34878D82A}">
                    <a16:rowId xmlns:a16="http://schemas.microsoft.com/office/drawing/2014/main" val="3829546721"/>
                  </a:ext>
                </a:extLst>
              </a:tr>
              <a:tr h="291030">
                <a:tc>
                  <a:txBody>
                    <a:bodyPr/>
                    <a:lstStyle/>
                    <a:p>
                      <a:pPr algn="l" fontAlgn="ctr"/>
                      <a:r>
                        <a:rPr lang="fr-FR" sz="1200" u="none" strike="noStrike" dirty="0">
                          <a:effectLst/>
                          <a:latin typeface="Calibri" panose="020F0502020204030204" pitchFamily="34" charset="0"/>
                          <a:cs typeface="Calibri" panose="020F0502020204030204" pitchFamily="34" charset="0"/>
                        </a:rPr>
                        <a:t>Relation to </a:t>
                      </a:r>
                      <a:r>
                        <a:rPr lang="fr-FR" sz="1200" u="none" strike="noStrike" dirty="0" err="1">
                          <a:effectLst/>
                          <a:latin typeface="Calibri" panose="020F0502020204030204" pitchFamily="34" charset="0"/>
                          <a:cs typeface="Calibri" panose="020F0502020204030204" pitchFamily="34" charset="0"/>
                        </a:rPr>
                        <a:t>other</a:t>
                      </a:r>
                      <a:r>
                        <a:rPr lang="fr-FR" sz="1200" u="none" strike="noStrike" dirty="0">
                          <a:effectLst/>
                          <a:latin typeface="Calibri" panose="020F0502020204030204" pitchFamily="34" charset="0"/>
                          <a:cs typeface="Calibri" panose="020F0502020204030204" pitchFamily="34" charset="0"/>
                        </a:rPr>
                        <a:t> </a:t>
                      </a:r>
                      <a:r>
                        <a:rPr lang="fr-FR" sz="1200" u="none" strike="noStrike" dirty="0" err="1">
                          <a:effectLst/>
                          <a:latin typeface="Calibri" panose="020F0502020204030204" pitchFamily="34" charset="0"/>
                          <a:cs typeface="Calibri" panose="020F0502020204030204" pitchFamily="34" charset="0"/>
                        </a:rPr>
                        <a:t>WPs</a:t>
                      </a:r>
                      <a:r>
                        <a:rPr lang="fr-FR" sz="1200" u="none" strike="noStrike" dirty="0">
                          <a:effectLst/>
                          <a:latin typeface="Calibri" panose="020F0502020204030204" pitchFamily="34" charset="0"/>
                          <a:cs typeface="Calibri" panose="020F0502020204030204" pitchFamily="34" charset="0"/>
                        </a:rPr>
                        <a:t>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tc>
                  <a:txBody>
                    <a:bodyPr/>
                    <a:lstStyle/>
                    <a:p>
                      <a:pPr algn="ctr" fontAlgn="ctr"/>
                      <a:r>
                        <a:rPr lang="fr-FR" sz="1200" u="none" strike="noStrike">
                          <a:effectLst/>
                          <a:latin typeface="Calibri" panose="020F0502020204030204" pitchFamily="34" charset="0"/>
                          <a:cs typeface="Calibri" panose="020F0502020204030204" pitchFamily="34" charset="0"/>
                        </a:rPr>
                        <a:t>/5</a:t>
                      </a:r>
                      <a:endParaRPr lang="fr-FR" sz="1200" b="0" i="0" u="none" strike="noStrike">
                        <a:solidFill>
                          <a:srgbClr val="000000"/>
                        </a:solidFill>
                        <a:effectLst/>
                        <a:latin typeface="Calibri" panose="020F0502020204030204" pitchFamily="34" charset="0"/>
                        <a:cs typeface="Calibri" panose="020F0502020204030204" pitchFamily="34" charset="0"/>
                      </a:endParaRPr>
                    </a:p>
                  </a:txBody>
                  <a:tcPr marL="6250" marR="6250" marT="6250" marB="0" anchor="ctr"/>
                </a:tc>
                <a:extLst>
                  <a:ext uri="{0D108BD9-81ED-4DB2-BD59-A6C34878D82A}">
                    <a16:rowId xmlns:a16="http://schemas.microsoft.com/office/drawing/2014/main" val="2313138703"/>
                  </a:ext>
                </a:extLst>
              </a:tr>
              <a:tr h="181240">
                <a:tc>
                  <a:txBody>
                    <a:bodyPr/>
                    <a:lstStyle/>
                    <a:p>
                      <a:pPr algn="l" fontAlgn="ctr"/>
                      <a:r>
                        <a:rPr lang="en-US" sz="1200" b="1" u="none" strike="noStrike" dirty="0">
                          <a:effectLst/>
                          <a:latin typeface="Calibri" panose="020F0502020204030204" pitchFamily="34" charset="0"/>
                          <a:cs typeface="Calibri" panose="020F0502020204030204" pitchFamily="34" charset="0"/>
                        </a:rPr>
                        <a:t>Specific criteria for action 2</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solidFill>
                      <a:schemeClr val="accent5">
                        <a:lumMod val="40000"/>
                        <a:lumOff val="60000"/>
                      </a:schemeClr>
                    </a:solidFill>
                  </a:tcPr>
                </a:tc>
                <a:tc>
                  <a:txBody>
                    <a:bodyPr/>
                    <a:lstStyle/>
                    <a:p>
                      <a:pPr algn="ctr" fontAlgn="ctr"/>
                      <a:r>
                        <a:rPr lang="fr-FR" sz="1200" b="1" u="none" strike="noStrike" dirty="0">
                          <a:effectLst/>
                          <a:latin typeface="Calibri" panose="020F0502020204030204" pitchFamily="34" charset="0"/>
                          <a:cs typeface="Calibri" panose="020F0502020204030204" pitchFamily="34" charset="0"/>
                        </a:rPr>
                        <a:t>/15</a:t>
                      </a:r>
                      <a:endParaRPr lang="fr-FR" sz="1200" b="1"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solidFill>
                      <a:schemeClr val="accent5">
                        <a:lumMod val="40000"/>
                        <a:lumOff val="60000"/>
                      </a:schemeClr>
                    </a:solidFill>
                  </a:tcPr>
                </a:tc>
                <a:extLst>
                  <a:ext uri="{0D108BD9-81ED-4DB2-BD59-A6C34878D82A}">
                    <a16:rowId xmlns:a16="http://schemas.microsoft.com/office/drawing/2014/main" val="724639932"/>
                  </a:ext>
                </a:extLst>
              </a:tr>
              <a:tr h="362479">
                <a:tc>
                  <a:txBody>
                    <a:bodyPr/>
                    <a:lstStyle/>
                    <a:p>
                      <a:pPr algn="l" fontAlgn="ctr"/>
                      <a:r>
                        <a:rPr lang="en-US" sz="1200" u="none" strike="noStrike" dirty="0">
                          <a:effectLst/>
                          <a:latin typeface="Calibri" panose="020F0502020204030204" pitchFamily="34" charset="0"/>
                          <a:cs typeface="Calibri" panose="020F0502020204030204" pitchFamily="34" charset="0"/>
                        </a:rPr>
                        <a:t>A detailed programme of the activities to be developed during the visit.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tc>
                  <a:txBody>
                    <a:bodyPr/>
                    <a:lstStyle/>
                    <a:p>
                      <a:pPr algn="ctr" fontAlgn="ctr"/>
                      <a:r>
                        <a:rPr lang="fr-FR" sz="1200" u="none" strike="noStrike" dirty="0">
                          <a:effectLst/>
                          <a:latin typeface="Calibri" panose="020F0502020204030204" pitchFamily="34" charset="0"/>
                          <a:cs typeface="Calibri" panose="020F0502020204030204" pitchFamily="34" charset="0"/>
                        </a:rPr>
                        <a:t>/5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extLst>
                  <a:ext uri="{0D108BD9-81ED-4DB2-BD59-A6C34878D82A}">
                    <a16:rowId xmlns:a16="http://schemas.microsoft.com/office/drawing/2014/main" val="1617275501"/>
                  </a:ext>
                </a:extLst>
              </a:tr>
              <a:tr h="724958">
                <a:tc>
                  <a:txBody>
                    <a:bodyPr/>
                    <a:lstStyle/>
                    <a:p>
                      <a:pPr algn="l" fontAlgn="ctr"/>
                      <a:r>
                        <a:rPr lang="en-US" sz="1200" u="none" strike="noStrike" dirty="0">
                          <a:effectLst/>
                          <a:latin typeface="Calibri" panose="020F0502020204030204" pitchFamily="34" charset="0"/>
                          <a:cs typeface="Calibri" panose="020F0502020204030204" pitchFamily="34" charset="0"/>
                        </a:rPr>
                        <a:t>The expected outcomes of the mobility visit and next collaboration steps planned after the visit (i.e. visits regarding application to competitive funding)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tc>
                  <a:txBody>
                    <a:bodyPr/>
                    <a:lstStyle/>
                    <a:p>
                      <a:pPr algn="ctr" fontAlgn="ctr"/>
                      <a:r>
                        <a:rPr lang="fr-FR" sz="1200" u="none" strike="noStrike" dirty="0">
                          <a:effectLst/>
                          <a:latin typeface="Calibri" panose="020F0502020204030204" pitchFamily="34" charset="0"/>
                          <a:cs typeface="Calibri" panose="020F0502020204030204" pitchFamily="34" charset="0"/>
                        </a:rPr>
                        <a:t>/6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extLst>
                  <a:ext uri="{0D108BD9-81ED-4DB2-BD59-A6C34878D82A}">
                    <a16:rowId xmlns:a16="http://schemas.microsoft.com/office/drawing/2014/main" val="1908411130"/>
                  </a:ext>
                </a:extLst>
              </a:tr>
              <a:tr h="350540">
                <a:tc>
                  <a:txBody>
                    <a:bodyPr/>
                    <a:lstStyle/>
                    <a:p>
                      <a:pPr algn="l" fontAlgn="ctr"/>
                      <a:r>
                        <a:rPr lang="en-US" sz="1200" u="none" strike="noStrike" dirty="0">
                          <a:effectLst/>
                          <a:latin typeface="Calibri" panose="020F0502020204030204" pitchFamily="34" charset="0"/>
                          <a:cs typeface="Calibri" panose="020F0502020204030204" pitchFamily="34" charset="0"/>
                        </a:rPr>
                        <a:t>Participation of early career researchers (PhD and Postdoc)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tc>
                  <a:txBody>
                    <a:bodyPr/>
                    <a:lstStyle/>
                    <a:p>
                      <a:pPr algn="ctr" fontAlgn="ctr"/>
                      <a:r>
                        <a:rPr lang="fr-FR" sz="1200" u="none" strike="noStrike" dirty="0">
                          <a:effectLst/>
                          <a:latin typeface="Calibri" panose="020F0502020204030204" pitchFamily="34" charset="0"/>
                          <a:cs typeface="Calibri" panose="020F0502020204030204" pitchFamily="34" charset="0"/>
                        </a:rPr>
                        <a:t>/4 </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tc>
                <a:extLst>
                  <a:ext uri="{0D108BD9-81ED-4DB2-BD59-A6C34878D82A}">
                    <a16:rowId xmlns:a16="http://schemas.microsoft.com/office/drawing/2014/main" val="3091810868"/>
                  </a:ext>
                </a:extLst>
              </a:tr>
              <a:tr h="181240">
                <a:tc>
                  <a:txBody>
                    <a:bodyPr/>
                    <a:lstStyle/>
                    <a:p>
                      <a:pPr algn="l" fontAlgn="ctr"/>
                      <a:r>
                        <a:rPr lang="fr-FR" sz="1200" b="1" u="none" strike="noStrike" dirty="0">
                          <a:effectLst/>
                          <a:latin typeface="Calibri" panose="020F0502020204030204" pitchFamily="34" charset="0"/>
                          <a:cs typeface="Calibri" panose="020F0502020204030204" pitchFamily="34" charset="0"/>
                        </a:rPr>
                        <a:t>Total </a:t>
                      </a:r>
                      <a:endParaRPr lang="fr-FR" sz="1200" b="1"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solidFill>
                      <a:schemeClr val="accent5">
                        <a:lumMod val="40000"/>
                        <a:lumOff val="60000"/>
                      </a:schemeClr>
                    </a:solidFill>
                  </a:tcPr>
                </a:tc>
                <a:tc>
                  <a:txBody>
                    <a:bodyPr/>
                    <a:lstStyle/>
                    <a:p>
                      <a:pPr algn="ctr" fontAlgn="ctr"/>
                      <a:r>
                        <a:rPr lang="fr-FR" sz="1200" b="1" u="none" strike="noStrike">
                          <a:effectLst/>
                          <a:latin typeface="Calibri" panose="020F0502020204030204" pitchFamily="34" charset="0"/>
                          <a:cs typeface="Calibri" panose="020F0502020204030204" pitchFamily="34" charset="0"/>
                        </a:rPr>
                        <a:t>/40 </a:t>
                      </a:r>
                      <a:endParaRPr lang="fr-FR" sz="1200" b="1" i="0" u="none" strike="noStrike" dirty="0">
                        <a:solidFill>
                          <a:srgbClr val="000000"/>
                        </a:solidFill>
                        <a:effectLst/>
                        <a:latin typeface="Calibri" panose="020F0502020204030204" pitchFamily="34" charset="0"/>
                        <a:cs typeface="Calibri" panose="020F0502020204030204" pitchFamily="34" charset="0"/>
                      </a:endParaRPr>
                    </a:p>
                  </a:txBody>
                  <a:tcPr marL="6250" marR="6250" marT="6250" marB="0" anchor="ctr">
                    <a:solidFill>
                      <a:schemeClr val="accent5">
                        <a:lumMod val="40000"/>
                        <a:lumOff val="60000"/>
                      </a:schemeClr>
                    </a:solidFill>
                  </a:tcPr>
                </a:tc>
                <a:extLst>
                  <a:ext uri="{0D108BD9-81ED-4DB2-BD59-A6C34878D82A}">
                    <a16:rowId xmlns:a16="http://schemas.microsoft.com/office/drawing/2014/main" val="2086640223"/>
                  </a:ext>
                </a:extLst>
              </a:tr>
            </a:tbl>
          </a:graphicData>
        </a:graphic>
      </p:graphicFrame>
      <p:sp>
        <p:nvSpPr>
          <p:cNvPr id="3" name="Titre 1">
            <a:extLst>
              <a:ext uri="{FF2B5EF4-FFF2-40B4-BE49-F238E27FC236}">
                <a16:creationId xmlns:a16="http://schemas.microsoft.com/office/drawing/2014/main" id="{CA191760-D576-243C-BC26-4EF4867851DD}"/>
              </a:ext>
            </a:extLst>
          </p:cNvPr>
          <p:cNvSpPr txBox="1">
            <a:spLocks/>
          </p:cNvSpPr>
          <p:nvPr/>
        </p:nvSpPr>
        <p:spPr>
          <a:xfrm>
            <a:off x="2347546" y="134622"/>
            <a:ext cx="5275385" cy="60025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dirty="0">
                <a:solidFill>
                  <a:srgbClr val="002060"/>
                </a:solidFill>
                <a:latin typeface="Poppins Black" panose="00000A00000000000000" pitchFamily="2" charset="0"/>
                <a:cs typeface="Poppins Black" panose="00000A00000000000000" pitchFamily="2" charset="0"/>
              </a:rPr>
              <a:t>Evaluation </a:t>
            </a:r>
            <a:r>
              <a:rPr lang="fr-FR" dirty="0" err="1">
                <a:solidFill>
                  <a:srgbClr val="002060"/>
                </a:solidFill>
                <a:latin typeface="Poppins Black" panose="00000A00000000000000" pitchFamily="2" charset="0"/>
                <a:cs typeface="Poppins Black" panose="00000A00000000000000" pitchFamily="2" charset="0"/>
              </a:rPr>
              <a:t>criteria</a:t>
            </a:r>
            <a:r>
              <a:rPr lang="fr-FR" dirty="0">
                <a:solidFill>
                  <a:srgbClr val="002060"/>
                </a:solidFill>
                <a:latin typeface="Poppins Black" panose="00000A00000000000000" pitchFamily="2" charset="0"/>
                <a:cs typeface="Poppins Black" panose="00000A00000000000000" pitchFamily="2" charset="0"/>
              </a:rPr>
              <a:t> </a:t>
            </a:r>
          </a:p>
        </p:txBody>
      </p:sp>
      <p:sp>
        <p:nvSpPr>
          <p:cNvPr id="4" name="Espace réservé du numéro de diapositive 3">
            <a:extLst>
              <a:ext uri="{FF2B5EF4-FFF2-40B4-BE49-F238E27FC236}">
                <a16:creationId xmlns:a16="http://schemas.microsoft.com/office/drawing/2014/main" id="{B07D216E-939D-7E55-88DA-C19A20401AAC}"/>
              </a:ext>
            </a:extLst>
          </p:cNvPr>
          <p:cNvSpPr>
            <a:spLocks noGrp="1"/>
          </p:cNvSpPr>
          <p:nvPr>
            <p:ph type="sldNum" idx="12"/>
          </p:nvPr>
        </p:nvSpPr>
        <p:spPr>
          <a:xfrm>
            <a:off x="7010400" y="4849334"/>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45676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43AAB27-C8B4-5F21-676A-3F5D8802FD8A}"/>
              </a:ext>
            </a:extLst>
          </p:cNvPr>
          <p:cNvSpPr>
            <a:spLocks noGrp="1"/>
          </p:cNvSpPr>
          <p:nvPr>
            <p:ph type="sldNum" idx="12"/>
          </p:nvPr>
        </p:nvSpPr>
        <p:spPr>
          <a:xfrm>
            <a:off x="7010400" y="4808827"/>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26</a:t>
            </a:fld>
            <a:endParaRPr lang="en-US" dirty="0">
              <a:solidFill>
                <a:schemeClr val="tx1"/>
              </a:solidFill>
            </a:endParaRPr>
          </a:p>
        </p:txBody>
      </p:sp>
      <p:sp>
        <p:nvSpPr>
          <p:cNvPr id="4" name="ZoneTexte 3">
            <a:extLst>
              <a:ext uri="{FF2B5EF4-FFF2-40B4-BE49-F238E27FC236}">
                <a16:creationId xmlns:a16="http://schemas.microsoft.com/office/drawing/2014/main" id="{863AC6E2-76FE-6C2E-01C9-3375129A1FD1}"/>
              </a:ext>
            </a:extLst>
          </p:cNvPr>
          <p:cNvSpPr txBox="1"/>
          <p:nvPr/>
        </p:nvSpPr>
        <p:spPr>
          <a:xfrm>
            <a:off x="2956559" y="1700974"/>
            <a:ext cx="3893127" cy="646331"/>
          </a:xfrm>
          <a:prstGeom prst="rect">
            <a:avLst/>
          </a:prstGeom>
          <a:noFill/>
        </p:spPr>
        <p:txBody>
          <a:bodyPr wrap="square" rtlCol="0">
            <a:spAutoFit/>
          </a:bodyPr>
          <a:lstStyle/>
          <a:p>
            <a:r>
              <a:rPr lang="fr-FR" sz="3600" dirty="0">
                <a:solidFill>
                  <a:srgbClr val="002060"/>
                </a:solidFill>
                <a:latin typeface="Poppins Black" panose="00000A00000000000000" pitchFamily="2" charset="0"/>
                <a:cs typeface="Poppins Black" panose="00000A00000000000000" pitchFamily="2" charset="0"/>
              </a:rPr>
              <a:t>5. Questions ?</a:t>
            </a:r>
          </a:p>
        </p:txBody>
      </p:sp>
    </p:spTree>
    <p:extLst>
      <p:ext uri="{BB962C8B-B14F-4D97-AF65-F5344CB8AC3E}">
        <p14:creationId xmlns:p14="http://schemas.microsoft.com/office/powerpoint/2010/main" val="181032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43AAB27-C8B4-5F21-676A-3F5D8802FD8A}"/>
              </a:ext>
            </a:extLst>
          </p:cNvPr>
          <p:cNvSpPr>
            <a:spLocks noGrp="1"/>
          </p:cNvSpPr>
          <p:nvPr>
            <p:ph type="sldNum" idx="12"/>
          </p:nvPr>
        </p:nvSpPr>
        <p:spPr>
          <a:xfrm>
            <a:off x="7010400" y="4808827"/>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27</a:t>
            </a:fld>
            <a:endParaRPr lang="en-US" dirty="0">
              <a:solidFill>
                <a:schemeClr val="tx1"/>
              </a:solidFill>
            </a:endParaRPr>
          </a:p>
        </p:txBody>
      </p:sp>
      <p:sp>
        <p:nvSpPr>
          <p:cNvPr id="119" name="Google Shape;119;p5"/>
          <p:cNvSpPr txBox="1">
            <a:spLocks/>
          </p:cNvSpPr>
          <p:nvPr/>
        </p:nvSpPr>
        <p:spPr>
          <a:xfrm>
            <a:off x="390698" y="626570"/>
            <a:ext cx="8229600"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SzPts val="2800"/>
              <a:buFont typeface="Calibri"/>
              <a:buNone/>
            </a:pPr>
            <a:r>
              <a:rPr lang="en-US" sz="2800" dirty="0">
                <a:solidFill>
                  <a:srgbClr val="002060"/>
                </a:solidFill>
                <a:latin typeface="Poppins Black" panose="00000A00000000000000" pitchFamily="2" charset="0"/>
                <a:cs typeface="Poppins Black" panose="00000A00000000000000" pitchFamily="2" charset="0"/>
              </a:rPr>
              <a:t>Information box                    </a:t>
            </a:r>
            <a:endParaRPr lang="en-US" dirty="0">
              <a:solidFill>
                <a:srgbClr val="002060"/>
              </a:solidFill>
              <a:latin typeface="Poppins Black" panose="00000A00000000000000" pitchFamily="2" charset="0"/>
              <a:cs typeface="Poppins Black" panose="00000A00000000000000" pitchFamily="2" charset="0"/>
            </a:endParaRPr>
          </a:p>
        </p:txBody>
      </p:sp>
      <p:sp>
        <p:nvSpPr>
          <p:cNvPr id="2" name="ZoneTexte 1">
            <a:extLst>
              <a:ext uri="{FF2B5EF4-FFF2-40B4-BE49-F238E27FC236}">
                <a16:creationId xmlns:a16="http://schemas.microsoft.com/office/drawing/2014/main" id="{029F268C-53B4-CD73-5626-ACEADDBF9E85}"/>
              </a:ext>
            </a:extLst>
          </p:cNvPr>
          <p:cNvSpPr txBox="1"/>
          <p:nvPr/>
        </p:nvSpPr>
        <p:spPr>
          <a:xfrm>
            <a:off x="174014" y="1820643"/>
            <a:ext cx="5575567" cy="830997"/>
          </a:xfrm>
          <a:prstGeom prst="rect">
            <a:avLst/>
          </a:prstGeom>
          <a:noFill/>
        </p:spPr>
        <p:txBody>
          <a:bodyPr wrap="square" rtlCol="0">
            <a:spAutoFit/>
          </a:bodyPr>
          <a:lstStyle/>
          <a:p>
            <a:pPr marL="285750" indent="-285750">
              <a:buFont typeface="Wingdings" panose="05000000000000000000" pitchFamily="2" charset="2"/>
              <a:buChar char="§"/>
            </a:pPr>
            <a:r>
              <a:rPr lang="fr-FR" sz="1600" dirty="0">
                <a:latin typeface="Calibri" panose="020F0502020204030204" pitchFamily="34" charset="0"/>
                <a:cs typeface="Calibri" panose="020F0502020204030204" pitchFamily="34" charset="0"/>
                <a:hlinkClick r:id="rId2"/>
              </a:rPr>
              <a:t>Find all information </a:t>
            </a:r>
            <a:r>
              <a:rPr lang="fr-FR" sz="1600" dirty="0" err="1">
                <a:latin typeface="Calibri" panose="020F0502020204030204" pitchFamily="34" charset="0"/>
                <a:cs typeface="Calibri" panose="020F0502020204030204" pitchFamily="34" charset="0"/>
                <a:hlinkClick r:id="rId2"/>
              </a:rPr>
              <a:t>here</a:t>
            </a:r>
            <a:r>
              <a:rPr lang="fr-FR" sz="1600" dirty="0">
                <a:latin typeface="Calibri" panose="020F0502020204030204" pitchFamily="34" charset="0"/>
                <a:cs typeface="Calibri" panose="020F0502020204030204" pitchFamily="34" charset="0"/>
                <a:hlinkClick r:id="rId2"/>
              </a:rPr>
              <a:t> </a:t>
            </a:r>
            <a:r>
              <a:rPr lang="fr-FR" sz="1600" dirty="0">
                <a:latin typeface="Calibri" panose="020F0502020204030204" pitchFamily="34" charset="0"/>
                <a:cs typeface="Calibri" panose="020F0502020204030204" pitchFamily="34" charset="0"/>
              </a:rPr>
              <a:t>(scroll down for the Q&amp;A)</a:t>
            </a:r>
          </a:p>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hlinkClick r:id="rId3"/>
              </a:rPr>
              <a:t>Subscribe</a:t>
            </a:r>
            <a:r>
              <a:rPr lang="fr-FR" sz="1600" dirty="0">
                <a:latin typeface="Calibri" panose="020F0502020204030204" pitchFamily="34" charset="0"/>
                <a:cs typeface="Calibri" panose="020F0502020204030204" pitchFamily="34" charset="0"/>
                <a:hlinkClick r:id="rId3"/>
              </a:rPr>
              <a:t> to the </a:t>
            </a:r>
            <a:r>
              <a:rPr lang="fr-FR" sz="1600" dirty="0" err="1">
                <a:latin typeface="Calibri" panose="020F0502020204030204" pitchFamily="34" charset="0"/>
                <a:cs typeface="Calibri" panose="020F0502020204030204" pitchFamily="34" charset="0"/>
                <a:hlinkClick r:id="rId3"/>
              </a:rPr>
              <a:t>monthly</a:t>
            </a:r>
            <a:r>
              <a:rPr lang="fr-FR" sz="1600" dirty="0">
                <a:latin typeface="Calibri" panose="020F0502020204030204" pitchFamily="34" charset="0"/>
                <a:cs typeface="Calibri" panose="020F0502020204030204" pitchFamily="34" charset="0"/>
                <a:hlinkClick r:id="rId3"/>
              </a:rPr>
              <a:t> newsletter </a:t>
            </a:r>
            <a:endParaRPr lang="fr-FR"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rPr>
              <a:t>Curious</a:t>
            </a:r>
            <a:r>
              <a:rPr lang="fr-FR" sz="1600" dirty="0">
                <a:latin typeface="Calibri" panose="020F0502020204030204" pitchFamily="34" charset="0"/>
                <a:cs typeface="Calibri" panose="020F0502020204030204" pitchFamily="34" charset="0"/>
              </a:rPr>
              <a:t> about the 2023 call? </a:t>
            </a:r>
            <a:r>
              <a:rPr lang="fr-FR" sz="1600" dirty="0">
                <a:latin typeface="Calibri" panose="020F0502020204030204" pitchFamily="34" charset="0"/>
                <a:cs typeface="Calibri" panose="020F0502020204030204" pitchFamily="34" charset="0"/>
                <a:hlinkClick r:id="rId4"/>
              </a:rPr>
              <a:t>check the </a:t>
            </a:r>
            <a:r>
              <a:rPr lang="fr-FR" sz="1600" dirty="0" err="1">
                <a:latin typeface="Calibri" panose="020F0502020204030204" pitchFamily="34" charset="0"/>
                <a:cs typeface="Calibri" panose="020F0502020204030204" pitchFamily="34" charset="0"/>
                <a:hlinkClick r:id="rId4"/>
              </a:rPr>
              <a:t>laureates</a:t>
            </a:r>
            <a:r>
              <a:rPr lang="fr-FR" sz="1600" dirty="0">
                <a:latin typeface="Calibri" panose="020F0502020204030204" pitchFamily="34" charset="0"/>
                <a:cs typeface="Calibri" panose="020F0502020204030204" pitchFamily="34" charset="0"/>
                <a:hlinkClick r:id="rId4"/>
              </a:rPr>
              <a:t> </a:t>
            </a:r>
            <a:r>
              <a:rPr lang="fr-FR" sz="1600" dirty="0" err="1">
                <a:latin typeface="Calibri" panose="020F0502020204030204" pitchFamily="34" charset="0"/>
                <a:cs typeface="Calibri" panose="020F0502020204030204" pitchFamily="34" charset="0"/>
                <a:hlinkClick r:id="rId4"/>
              </a:rPr>
              <a:t>here</a:t>
            </a:r>
            <a:endParaRPr lang="fr-FR" sz="1600"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233DB7E2-57B3-02D4-D192-EC692E4A0E5D}"/>
              </a:ext>
            </a:extLst>
          </p:cNvPr>
          <p:cNvSpPr txBox="1"/>
          <p:nvPr/>
        </p:nvSpPr>
        <p:spPr>
          <a:xfrm>
            <a:off x="2759825" y="3300737"/>
            <a:ext cx="5852160" cy="830997"/>
          </a:xfrm>
          <a:prstGeom prst="rect">
            <a:avLst/>
          </a:prstGeom>
          <a:noFill/>
        </p:spPr>
        <p:txBody>
          <a:bodyPr wrap="square">
            <a:spAutoFit/>
          </a:bodyPr>
          <a:lstStyle/>
          <a:p>
            <a:pPr marL="285750" indent="-285750">
              <a:buFont typeface="Wingdings" panose="05000000000000000000" pitchFamily="2" charset="2"/>
              <a:buChar char="§"/>
            </a:pPr>
            <a:r>
              <a:rPr lang="fr-FR" sz="1600" dirty="0">
                <a:latin typeface="Calibri" panose="020F0502020204030204" pitchFamily="34" charset="0"/>
                <a:cs typeface="Calibri" panose="020F0502020204030204" pitchFamily="34" charset="0"/>
              </a:rPr>
              <a:t>Contact : </a:t>
            </a:r>
            <a:r>
              <a:rPr lang="fr-FR" sz="1600" dirty="0">
                <a:latin typeface="Calibri" panose="020F0502020204030204" pitchFamily="34" charset="0"/>
                <a:cs typeface="Calibri" panose="020F0502020204030204" pitchFamily="34" charset="0"/>
                <a:hlinkClick r:id="rId5"/>
              </a:rPr>
              <a:t>eugreenwp3@univ-angers.fr</a:t>
            </a:r>
            <a:r>
              <a:rPr lang="fr-FR" sz="1600" dirty="0">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rPr>
              <a:t>Still</a:t>
            </a:r>
            <a:r>
              <a:rPr lang="fr-FR" sz="1600" dirty="0">
                <a:latin typeface="Calibri" panose="020F0502020204030204" pitchFamily="34" charset="0"/>
                <a:cs typeface="Calibri" panose="020F0502020204030204" pitchFamily="34" charset="0"/>
              </a:rPr>
              <a:t> have questions? The </a:t>
            </a:r>
            <a:r>
              <a:rPr lang="fr-FR" sz="1600" dirty="0" err="1">
                <a:latin typeface="Calibri" panose="020F0502020204030204" pitchFamily="34" charset="0"/>
                <a:cs typeface="Calibri" panose="020F0502020204030204" pitchFamily="34" charset="0"/>
              </a:rPr>
              <a:t>next</a:t>
            </a:r>
            <a:r>
              <a:rPr lang="fr-FR" sz="1600" dirty="0">
                <a:latin typeface="Calibri" panose="020F0502020204030204" pitchFamily="34" charset="0"/>
                <a:cs typeface="Calibri" panose="020F0502020204030204" pitchFamily="34" charset="0"/>
              </a:rPr>
              <a:t> information session </a:t>
            </a:r>
            <a:r>
              <a:rPr lang="fr-FR" sz="1600" dirty="0" err="1">
                <a:latin typeface="Calibri" panose="020F0502020204030204" pitchFamily="34" charset="0"/>
                <a:cs typeface="Calibri" panose="020F0502020204030204" pitchFamily="34" charset="0"/>
              </a:rPr>
              <a:t>is</a:t>
            </a:r>
            <a:r>
              <a:rPr lang="fr-FR" sz="1600" dirty="0">
                <a:latin typeface="Calibri" panose="020F0502020204030204" pitchFamily="34" charset="0"/>
                <a:cs typeface="Calibri" panose="020F0502020204030204" pitchFamily="34" charset="0"/>
              </a:rPr>
              <a:t> on </a:t>
            </a:r>
            <a:r>
              <a:rPr lang="fr-FR" sz="1600" dirty="0" err="1">
                <a:latin typeface="Calibri" panose="020F0502020204030204" pitchFamily="34" charset="0"/>
                <a:cs typeface="Calibri" panose="020F0502020204030204" pitchFamily="34" charset="0"/>
              </a:rPr>
              <a:t>October</a:t>
            </a:r>
            <a:r>
              <a:rPr lang="fr-FR" sz="1600" dirty="0">
                <a:latin typeface="Calibri" panose="020F0502020204030204" pitchFamily="34" charset="0"/>
                <a:cs typeface="Calibri" panose="020F0502020204030204" pitchFamily="34" charset="0"/>
              </a:rPr>
              <a:t> 10th at 10 </a:t>
            </a:r>
            <a:r>
              <a:rPr lang="fr-FR" sz="1600" dirty="0" err="1">
                <a:latin typeface="Calibri" panose="020F0502020204030204" pitchFamily="34" charset="0"/>
                <a:cs typeface="Calibri" panose="020F0502020204030204" pitchFamily="34" charset="0"/>
              </a:rPr>
              <a:t>am</a:t>
            </a:r>
            <a:r>
              <a:rPr lang="fr-FR" sz="1600" dirty="0">
                <a:latin typeface="Calibri" panose="020F0502020204030204" pitchFamily="34" charset="0"/>
                <a:cs typeface="Calibri" panose="020F0502020204030204" pitchFamily="34" charset="0"/>
              </a:rPr>
              <a:t> CET. </a:t>
            </a:r>
            <a:r>
              <a:rPr lang="fr-FR" sz="1600" dirty="0">
                <a:latin typeface="Calibri" panose="020F0502020204030204" pitchFamily="34" charset="0"/>
                <a:cs typeface="Calibri" panose="020F0502020204030204" pitchFamily="34" charset="0"/>
                <a:hlinkClick r:id="rId6"/>
              </a:rPr>
              <a:t>Link to </a:t>
            </a:r>
            <a:r>
              <a:rPr lang="fr-FR" sz="1600" dirty="0" err="1">
                <a:latin typeface="Calibri" panose="020F0502020204030204" pitchFamily="34" charset="0"/>
                <a:cs typeface="Calibri" panose="020F0502020204030204" pitchFamily="34" charset="0"/>
                <a:hlinkClick r:id="rId6"/>
              </a:rPr>
              <a:t>join</a:t>
            </a:r>
            <a:r>
              <a:rPr lang="fr-FR" sz="1600" dirty="0">
                <a:latin typeface="Calibri" panose="020F0502020204030204" pitchFamily="34" charset="0"/>
                <a:cs typeface="Calibri" panose="020F0502020204030204" pitchFamily="34" charset="0"/>
                <a:hlinkClick r:id="rId6"/>
              </a:rPr>
              <a:t> </a:t>
            </a: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6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descr="DIAPOSITIVA.jpg"/>
          <p:cNvPicPr preferRelativeResize="0"/>
          <p:nvPr/>
        </p:nvPicPr>
        <p:blipFill rotWithShape="1">
          <a:blip r:embed="rId3">
            <a:alphaModFix/>
          </a:blip>
          <a:srcRect/>
          <a:stretch/>
        </p:blipFill>
        <p:spPr>
          <a:xfrm>
            <a:off x="0" y="0"/>
            <a:ext cx="9144000" cy="5134332"/>
          </a:xfrm>
          <a:prstGeom prst="rect">
            <a:avLst/>
          </a:prstGeom>
          <a:noFill/>
          <a:ln>
            <a:noFill/>
          </a:ln>
        </p:spPr>
      </p:pic>
      <p:sp>
        <p:nvSpPr>
          <p:cNvPr id="137" name="Google Shape;137;p8"/>
          <p:cNvSpPr txBox="1">
            <a:spLocks noGrp="1"/>
          </p:cNvSpPr>
          <p:nvPr>
            <p:ph type="title"/>
          </p:nvPr>
        </p:nvSpPr>
        <p:spPr>
          <a:xfrm>
            <a:off x="1475240" y="2347817"/>
            <a:ext cx="6853420" cy="8977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Poppins"/>
              <a:buNone/>
            </a:pPr>
            <a:br>
              <a:rPr lang="en-US" sz="3200" b="1">
                <a:solidFill>
                  <a:schemeClr val="lt1"/>
                </a:solidFill>
                <a:latin typeface="Poppins"/>
                <a:ea typeface="Poppins"/>
                <a:cs typeface="Poppins"/>
                <a:sym typeface="Poppins"/>
              </a:rPr>
            </a:br>
            <a:endParaRPr sz="3200" b="1">
              <a:solidFill>
                <a:schemeClr val="lt1"/>
              </a:solidFill>
              <a:latin typeface="Poppins"/>
              <a:ea typeface="Poppins"/>
              <a:cs typeface="Poppins"/>
              <a:sym typeface="Poppins"/>
            </a:endParaRPr>
          </a:p>
        </p:txBody>
      </p:sp>
      <p:sp>
        <p:nvSpPr>
          <p:cNvPr id="140" name="Google Shape;140;p8"/>
          <p:cNvSpPr txBox="1"/>
          <p:nvPr/>
        </p:nvSpPr>
        <p:spPr>
          <a:xfrm>
            <a:off x="4516518" y="4489368"/>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bg2"/>
                </a:solidFill>
                <a:latin typeface="Calibri"/>
                <a:ea typeface="Calibri"/>
                <a:cs typeface="Calibri"/>
                <a:sym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bg2"/>
                </a:solidFill>
                <a:latin typeface="Calibri"/>
                <a:ea typeface="Calibri"/>
                <a:cs typeface="Calibri"/>
                <a:sym typeface="Calibri"/>
              </a:rPr>
              <a:t>.</a:t>
            </a:r>
            <a:endParaRPr sz="800" b="0" i="0" u="none" strike="noStrike" cap="none" dirty="0">
              <a:solidFill>
                <a:schemeClr val="bg2"/>
              </a:solidFill>
              <a:latin typeface="Calibri"/>
              <a:ea typeface="Calibri"/>
              <a:cs typeface="Calibri"/>
              <a:sym typeface="Calibri"/>
            </a:endParaRPr>
          </a:p>
        </p:txBody>
      </p:sp>
      <p:pic>
        <p:nvPicPr>
          <p:cNvPr id="2" name="Imagen 1" descr="Texto&#10;&#10;Descripción generada automáticamente">
            <a:extLst>
              <a:ext uri="{FF2B5EF4-FFF2-40B4-BE49-F238E27FC236}">
                <a16:creationId xmlns:a16="http://schemas.microsoft.com/office/drawing/2014/main" id="{D5FC747B-1493-1F97-9F37-EC9E7E1B69F7}"/>
              </a:ext>
            </a:extLst>
          </p:cNvPr>
          <p:cNvPicPr>
            <a:picLocks noChangeAspect="1"/>
          </p:cNvPicPr>
          <p:nvPr/>
        </p:nvPicPr>
        <p:blipFill>
          <a:blip r:embed="rId4"/>
          <a:stretch>
            <a:fillRect/>
          </a:stretch>
        </p:blipFill>
        <p:spPr>
          <a:xfrm>
            <a:off x="1732574" y="4560258"/>
            <a:ext cx="2458449" cy="515770"/>
          </a:xfrm>
          <a:prstGeom prst="rect">
            <a:avLst/>
          </a:prstGeom>
        </p:spPr>
      </p:pic>
      <p:sp>
        <p:nvSpPr>
          <p:cNvPr id="3" name="Espace réservé du numéro de diapositive 2">
            <a:extLst>
              <a:ext uri="{FF2B5EF4-FFF2-40B4-BE49-F238E27FC236}">
                <a16:creationId xmlns:a16="http://schemas.microsoft.com/office/drawing/2014/main" id="{0A2349E8-3F24-BB64-A4A4-D18EDE8EBABE}"/>
              </a:ext>
            </a:extLst>
          </p:cNvPr>
          <p:cNvSpPr>
            <a:spLocks noGrp="1"/>
          </p:cNvSpPr>
          <p:nvPr>
            <p:ph type="sldNum" idx="12"/>
          </p:nvPr>
        </p:nvSpPr>
        <p:spPr>
          <a:xfrm>
            <a:off x="8587004" y="4811038"/>
            <a:ext cx="457200" cy="219725"/>
          </a:xfrm>
        </p:spPr>
        <p:txBody>
          <a:bodyPr/>
          <a:lstStyle/>
          <a:p>
            <a:pPr marL="0" lvl="0" indent="0" algn="r" rtl="0">
              <a:spcBef>
                <a:spcPts val="0"/>
              </a:spcBef>
              <a:spcAft>
                <a:spcPts val="0"/>
              </a:spcAft>
              <a:buNone/>
            </a:pPr>
            <a:fld id="{00000000-1234-1234-1234-123412341234}" type="slidenum">
              <a:rPr lang="en-US" smtClean="0">
                <a:solidFill>
                  <a:schemeClr val="tx1"/>
                </a:solidFill>
              </a:rPr>
              <a:t>28</a:t>
            </a:fld>
            <a:endParaRPr lang="en-US" dirty="0">
              <a:solidFill>
                <a:schemeClr val="tx1"/>
              </a:solidFill>
            </a:endParaRPr>
          </a:p>
        </p:txBody>
      </p:sp>
      <p:sp>
        <p:nvSpPr>
          <p:cNvPr id="7" name="ZoneTexte 6">
            <a:extLst>
              <a:ext uri="{FF2B5EF4-FFF2-40B4-BE49-F238E27FC236}">
                <a16:creationId xmlns:a16="http://schemas.microsoft.com/office/drawing/2014/main" id="{994251F3-70F2-A9DB-CE9C-234E9D606917}"/>
              </a:ext>
            </a:extLst>
          </p:cNvPr>
          <p:cNvSpPr txBox="1"/>
          <p:nvPr/>
        </p:nvSpPr>
        <p:spPr>
          <a:xfrm>
            <a:off x="2419004" y="2069869"/>
            <a:ext cx="4946072" cy="646331"/>
          </a:xfrm>
          <a:prstGeom prst="rect">
            <a:avLst/>
          </a:prstGeom>
          <a:noFill/>
        </p:spPr>
        <p:txBody>
          <a:bodyPr wrap="square" rtlCol="0">
            <a:spAutoFit/>
          </a:bodyPr>
          <a:lstStyle/>
          <a:p>
            <a:pPr algn="ctr"/>
            <a:r>
              <a:rPr lang="fr-FR" sz="3600" b="1" dirty="0" err="1">
                <a:solidFill>
                  <a:srgbClr val="002060"/>
                </a:solidFill>
                <a:latin typeface="Poppins Black" panose="00000A00000000000000" pitchFamily="2" charset="0"/>
                <a:cs typeface="Poppins Black" panose="00000A00000000000000" pitchFamily="2" charset="0"/>
              </a:rPr>
              <a:t>Thank</a:t>
            </a:r>
            <a:r>
              <a:rPr lang="fr-FR" sz="3600" b="1" dirty="0">
                <a:solidFill>
                  <a:srgbClr val="002060"/>
                </a:solidFill>
                <a:latin typeface="Poppins Black" panose="00000A00000000000000" pitchFamily="2" charset="0"/>
                <a:cs typeface="Poppins Black" panose="00000A00000000000000" pitchFamily="2" charset="0"/>
              </a:rPr>
              <a:t> </a:t>
            </a:r>
            <a:r>
              <a:rPr lang="fr-FR" sz="3600" b="1" dirty="0" err="1">
                <a:solidFill>
                  <a:srgbClr val="002060"/>
                </a:solidFill>
                <a:latin typeface="Poppins Black" panose="00000A00000000000000" pitchFamily="2" charset="0"/>
                <a:cs typeface="Poppins Black" panose="00000A00000000000000" pitchFamily="2" charset="0"/>
              </a:rPr>
              <a:t>you</a:t>
            </a:r>
            <a:r>
              <a:rPr lang="fr-FR" sz="3600" b="1" dirty="0">
                <a:solidFill>
                  <a:srgbClr val="002060"/>
                </a:solidFill>
                <a:latin typeface="Poppins Black" panose="00000A00000000000000" pitchFamily="2" charset="0"/>
                <a:cs typeface="Poppins Black" panose="00000A00000000000000" pitchFamily="2"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dirty="0">
                <a:solidFill>
                  <a:srgbClr val="002060"/>
                </a:solidFill>
                <a:latin typeface="Poppins Black" panose="00000A00000000000000" pitchFamily="2" charset="0"/>
                <a:cs typeface="Poppins Black" panose="00000A00000000000000" pitchFamily="2" charset="0"/>
              </a:rPr>
              <a:t>1. Basics</a:t>
            </a:r>
            <a:endParaRPr dirty="0">
              <a:solidFill>
                <a:srgbClr val="002060"/>
              </a:solidFill>
              <a:latin typeface="Poppins Black" panose="00000A00000000000000" pitchFamily="2" charset="0"/>
              <a:cs typeface="Poppins Black" panose="00000A00000000000000" pitchFamily="2" charset="0"/>
            </a:endParaRPr>
          </a:p>
        </p:txBody>
      </p:sp>
      <p:sp>
        <p:nvSpPr>
          <p:cNvPr id="102" name="Google Shape;102;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114300" indent="0" algn="l">
              <a:buNone/>
            </a:pPr>
            <a:r>
              <a:rPr lang="en-US" sz="1600" b="0" i="0" dirty="0">
                <a:solidFill>
                  <a:schemeClr val="tx1"/>
                </a:solidFill>
                <a:effectLst/>
                <a:highlight>
                  <a:srgbClr val="FFFFFF"/>
                </a:highlight>
                <a:latin typeface="Calibri" panose="020F0502020204030204" pitchFamily="34" charset="0"/>
                <a:cs typeface="Calibri" panose="020F0502020204030204" pitchFamily="34" charset="0"/>
              </a:rPr>
              <a:t>EU GREEN has established a yearly joint procedure for proposals to stimulate research collaboration among our 9 universities. Researchers from EU GREEN partner universities can submit proposals for seed funding. This procedure, implemented by the Work Package Research (WP3), is intended to leverage cooperation between researchers and create new or consolidate existing scientific relationships. Its vision is to build robust scientific communities among the EU GREEN universities. </a:t>
            </a:r>
          </a:p>
          <a:p>
            <a:pPr marL="114300" indent="0" algn="l">
              <a:buNone/>
            </a:pPr>
            <a:endParaRPr lang="en-US" sz="1600" dirty="0">
              <a:solidFill>
                <a:schemeClr val="tx1"/>
              </a:solidFill>
              <a:highlight>
                <a:srgbClr val="FFFFFF"/>
              </a:highlight>
              <a:latin typeface="Calibri" panose="020F0502020204030204" pitchFamily="34" charset="0"/>
              <a:cs typeface="Calibri" panose="020F0502020204030204" pitchFamily="34" charset="0"/>
            </a:endParaRPr>
          </a:p>
          <a:p>
            <a:pPr marL="114300" indent="0" algn="l">
              <a:buNone/>
            </a:pPr>
            <a:r>
              <a:rPr lang="en-US" sz="1600" b="0" i="0" dirty="0">
                <a:solidFill>
                  <a:schemeClr val="tx1"/>
                </a:solidFill>
                <a:effectLst/>
                <a:highlight>
                  <a:srgbClr val="FFFFFF"/>
                </a:highlight>
                <a:latin typeface="Calibri" panose="020F0502020204030204" pitchFamily="34" charset="0"/>
                <a:cs typeface="Calibri" panose="020F0502020204030204" pitchFamily="34" charset="0"/>
              </a:rPr>
              <a:t>There are 3 pillars for the 2024 call:</a:t>
            </a:r>
          </a:p>
          <a:p>
            <a:pPr algn="l">
              <a:buFont typeface="+mj-lt"/>
              <a:buAutoNum type="arabicPeriod"/>
            </a:pPr>
            <a:r>
              <a:rPr lang="en-US" sz="1600" b="0" i="0" dirty="0">
                <a:solidFill>
                  <a:schemeClr val="tx1"/>
                </a:solidFill>
                <a:effectLst/>
                <a:highlight>
                  <a:srgbClr val="FFFFFF"/>
                </a:highlight>
                <a:latin typeface="Calibri" panose="020F0502020204030204" pitchFamily="34" charset="0"/>
                <a:cs typeface="Calibri" panose="020F0502020204030204" pitchFamily="34" charset="0"/>
              </a:rPr>
              <a:t>Incentive for collaborative research activities, up to 20,000€</a:t>
            </a:r>
          </a:p>
          <a:p>
            <a:pPr algn="l">
              <a:buFont typeface="+mj-lt"/>
              <a:buAutoNum type="arabicPeriod"/>
            </a:pPr>
            <a:r>
              <a:rPr lang="en-US" sz="1600" b="0" i="0" dirty="0">
                <a:solidFill>
                  <a:schemeClr val="tx1"/>
                </a:solidFill>
                <a:effectLst/>
                <a:highlight>
                  <a:srgbClr val="FFFFFF"/>
                </a:highlight>
                <a:latin typeface="Calibri" panose="020F0502020204030204" pitchFamily="34" charset="0"/>
                <a:cs typeface="Calibri" panose="020F0502020204030204" pitchFamily="34" charset="0"/>
              </a:rPr>
              <a:t>Researcher mobility program, up to 2000€ per mobility per person</a:t>
            </a:r>
          </a:p>
          <a:p>
            <a:pPr algn="l">
              <a:buFont typeface="+mj-lt"/>
              <a:buAutoNum type="arabicPeriod"/>
            </a:pPr>
            <a:r>
              <a:rPr lang="en-US" sz="1600" b="0" i="0" dirty="0">
                <a:solidFill>
                  <a:schemeClr val="tx1"/>
                </a:solidFill>
                <a:effectLst/>
                <a:highlight>
                  <a:srgbClr val="FFFFFF"/>
                </a:highlight>
                <a:latin typeface="Calibri" panose="020F0502020204030204" pitchFamily="34" charset="0"/>
                <a:cs typeface="Calibri" panose="020F0502020204030204" pitchFamily="34" charset="0"/>
              </a:rPr>
              <a:t>EU GREEN Scientific conferences, up to 10,000€</a:t>
            </a:r>
          </a:p>
          <a:p>
            <a:pPr marL="0" lvl="0" indent="0" algn="l" rtl="0">
              <a:spcBef>
                <a:spcPts val="0"/>
              </a:spcBef>
              <a:spcAft>
                <a:spcPts val="0"/>
              </a:spcAft>
              <a:buClr>
                <a:schemeClr val="dk1"/>
              </a:buClr>
              <a:buSzPts val="3200"/>
              <a:buNone/>
            </a:pPr>
            <a:endParaRPr dirty="0"/>
          </a:p>
        </p:txBody>
      </p:sp>
      <p:sp>
        <p:nvSpPr>
          <p:cNvPr id="2" name="Espace réservé du numéro de diapositive 1">
            <a:extLst>
              <a:ext uri="{FF2B5EF4-FFF2-40B4-BE49-F238E27FC236}">
                <a16:creationId xmlns:a16="http://schemas.microsoft.com/office/drawing/2014/main" id="{1E675826-7FF4-6ADF-1B1D-0C830EA07555}"/>
              </a:ext>
            </a:extLst>
          </p:cNvPr>
          <p:cNvSpPr>
            <a:spLocks noGrp="1"/>
          </p:cNvSpPr>
          <p:nvPr>
            <p:ph type="sldNum" idx="12"/>
          </p:nvPr>
        </p:nvSpPr>
        <p:spPr>
          <a:xfrm>
            <a:off x="7010400" y="4800599"/>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3</a:t>
            </a:fld>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3BF94BB-7510-BDB3-812A-AB24361FEB0D}"/>
              </a:ext>
            </a:extLst>
          </p:cNvPr>
          <p:cNvGraphicFramePr>
            <a:graphicFrameLocks noGrp="1"/>
          </p:cNvGraphicFramePr>
          <p:nvPr>
            <p:extLst>
              <p:ext uri="{D42A27DB-BD31-4B8C-83A1-F6EECF244321}">
                <p14:modId xmlns:p14="http://schemas.microsoft.com/office/powerpoint/2010/main" val="4220868197"/>
              </p:ext>
            </p:extLst>
          </p:nvPr>
        </p:nvGraphicFramePr>
        <p:xfrm>
          <a:off x="1217566" y="1731383"/>
          <a:ext cx="6865952" cy="1898784"/>
        </p:xfrm>
        <a:graphic>
          <a:graphicData uri="http://schemas.openxmlformats.org/drawingml/2006/table">
            <a:tbl>
              <a:tblPr>
                <a:tableStyleId>{BDBED569-4797-4DF1-A0F4-6AAB3CD982D8}</a:tableStyleId>
              </a:tblPr>
              <a:tblGrid>
                <a:gridCol w="3243116">
                  <a:extLst>
                    <a:ext uri="{9D8B030D-6E8A-4147-A177-3AD203B41FA5}">
                      <a16:colId xmlns:a16="http://schemas.microsoft.com/office/drawing/2014/main" val="3991036702"/>
                    </a:ext>
                  </a:extLst>
                </a:gridCol>
                <a:gridCol w="3622836">
                  <a:extLst>
                    <a:ext uri="{9D8B030D-6E8A-4147-A177-3AD203B41FA5}">
                      <a16:colId xmlns:a16="http://schemas.microsoft.com/office/drawing/2014/main" val="3871153779"/>
                    </a:ext>
                  </a:extLst>
                </a:gridCol>
              </a:tblGrid>
              <a:tr h="223956">
                <a:tc>
                  <a:txBody>
                    <a:bodyPr/>
                    <a:lstStyle/>
                    <a:p>
                      <a:pPr fontAlgn="t"/>
                      <a:r>
                        <a:rPr lang="fr-FR" sz="1600" dirty="0">
                          <a:solidFill>
                            <a:schemeClr val="tx1"/>
                          </a:solidFill>
                          <a:effectLst/>
                          <a:latin typeface="Calibri" panose="020F0502020204030204" pitchFamily="34" charset="0"/>
                          <a:cs typeface="Calibri" panose="020F0502020204030204" pitchFamily="34" charset="0"/>
                        </a:rPr>
                        <a:t>Application open</a:t>
                      </a:r>
                    </a:p>
                  </a:txBody>
                  <a:tcPr marL="47975" marR="47975" marT="23988" marB="23988"/>
                </a:tc>
                <a:tc>
                  <a:txBody>
                    <a:bodyPr/>
                    <a:lstStyle/>
                    <a:p>
                      <a:pPr fontAlgn="t"/>
                      <a:r>
                        <a:rPr lang="fr-FR" sz="1600" dirty="0">
                          <a:solidFill>
                            <a:schemeClr val="tx1"/>
                          </a:solidFill>
                          <a:effectLst/>
                          <a:latin typeface="Calibri" panose="020F0502020204030204" pitchFamily="34" charset="0"/>
                          <a:cs typeface="Calibri" panose="020F0502020204030204" pitchFamily="34" charset="0"/>
                        </a:rPr>
                        <a:t>2</a:t>
                      </a:r>
                      <a:r>
                        <a:rPr lang="fr-FR" sz="1600" baseline="30000" dirty="0">
                          <a:solidFill>
                            <a:schemeClr val="tx1"/>
                          </a:solidFill>
                          <a:effectLst/>
                          <a:latin typeface="Calibri" panose="020F0502020204030204" pitchFamily="34" charset="0"/>
                          <a:cs typeface="Calibri" panose="020F0502020204030204" pitchFamily="34" charset="0"/>
                        </a:rPr>
                        <a:t>nd </a:t>
                      </a:r>
                      <a:r>
                        <a:rPr lang="fr-FR" sz="1600" dirty="0">
                          <a:solidFill>
                            <a:schemeClr val="tx1"/>
                          </a:solidFill>
                          <a:effectLst/>
                          <a:latin typeface="Calibri" panose="020F0502020204030204" pitchFamily="34" charset="0"/>
                          <a:cs typeface="Calibri" panose="020F0502020204030204" pitchFamily="34" charset="0"/>
                        </a:rPr>
                        <a:t>of </a:t>
                      </a:r>
                      <a:r>
                        <a:rPr lang="fr-FR" sz="1600" dirty="0" err="1">
                          <a:solidFill>
                            <a:schemeClr val="tx1"/>
                          </a:solidFill>
                          <a:effectLst/>
                          <a:latin typeface="Calibri" panose="020F0502020204030204" pitchFamily="34" charset="0"/>
                          <a:cs typeface="Calibri" panose="020F0502020204030204" pitchFamily="34" charset="0"/>
                        </a:rPr>
                        <a:t>September</a:t>
                      </a:r>
                      <a:r>
                        <a:rPr lang="fr-FR" sz="1600" dirty="0">
                          <a:solidFill>
                            <a:schemeClr val="tx1"/>
                          </a:solidFill>
                          <a:effectLst/>
                          <a:latin typeface="Calibri" panose="020F0502020204030204" pitchFamily="34" charset="0"/>
                          <a:cs typeface="Calibri" panose="020F0502020204030204" pitchFamily="34" charset="0"/>
                        </a:rPr>
                        <a:t> 2024</a:t>
                      </a:r>
                    </a:p>
                  </a:txBody>
                  <a:tcPr marL="47975" marR="47975" marT="23988" marB="23988"/>
                </a:tc>
                <a:extLst>
                  <a:ext uri="{0D108BD9-81ED-4DB2-BD59-A6C34878D82A}">
                    <a16:rowId xmlns:a16="http://schemas.microsoft.com/office/drawing/2014/main" val="1910973082"/>
                  </a:ext>
                </a:extLst>
              </a:tr>
              <a:tr h="356489">
                <a:tc>
                  <a:txBody>
                    <a:bodyPr/>
                    <a:lstStyle/>
                    <a:p>
                      <a:pPr fontAlgn="t"/>
                      <a:r>
                        <a:rPr lang="fr-FR" sz="1600" dirty="0">
                          <a:solidFill>
                            <a:schemeClr val="tx1"/>
                          </a:solidFill>
                          <a:effectLst/>
                          <a:latin typeface="Calibri" panose="020F0502020204030204" pitchFamily="34" charset="0"/>
                          <a:cs typeface="Calibri" panose="020F0502020204030204" pitchFamily="34" charset="0"/>
                        </a:rPr>
                        <a:t>1</a:t>
                      </a:r>
                      <a:r>
                        <a:rPr lang="fr-FR" sz="1600" baseline="30000" dirty="0">
                          <a:solidFill>
                            <a:schemeClr val="tx1"/>
                          </a:solidFill>
                          <a:effectLst/>
                          <a:latin typeface="Calibri" panose="020F0502020204030204" pitchFamily="34" charset="0"/>
                          <a:cs typeface="Calibri" panose="020F0502020204030204" pitchFamily="34" charset="0"/>
                        </a:rPr>
                        <a:t>st</a:t>
                      </a:r>
                      <a:r>
                        <a:rPr lang="fr-FR" sz="1600" dirty="0">
                          <a:solidFill>
                            <a:schemeClr val="tx1"/>
                          </a:solidFill>
                          <a:effectLst/>
                          <a:latin typeface="Calibri" panose="020F0502020204030204" pitchFamily="34" charset="0"/>
                          <a:cs typeface="Calibri" panose="020F0502020204030204" pitchFamily="34" charset="0"/>
                        </a:rPr>
                        <a:t> online information session</a:t>
                      </a:r>
                    </a:p>
                  </a:txBody>
                  <a:tcPr marL="47975" marR="47975" marT="23988" marB="23988"/>
                </a:tc>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3rd of September 2024 from 10 am to 11 am CET</a:t>
                      </a:r>
                    </a:p>
                    <a:p>
                      <a:pPr fontAlgn="t"/>
                      <a:r>
                        <a:rPr lang="en-US" sz="1600" u="sng"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Click here to join </a:t>
                      </a:r>
                      <a:endParaRPr lang="en-US" sz="1600" dirty="0">
                        <a:solidFill>
                          <a:schemeClr val="tx1"/>
                        </a:solidFill>
                        <a:effectLst/>
                        <a:latin typeface="Calibri" panose="020F0502020204030204" pitchFamily="34" charset="0"/>
                        <a:cs typeface="Calibri" panose="020F0502020204030204" pitchFamily="34" charset="0"/>
                      </a:endParaRPr>
                    </a:p>
                  </a:txBody>
                  <a:tcPr marL="47975" marR="47975" marT="23988" marB="23988"/>
                </a:tc>
                <a:extLst>
                  <a:ext uri="{0D108BD9-81ED-4DB2-BD59-A6C34878D82A}">
                    <a16:rowId xmlns:a16="http://schemas.microsoft.com/office/drawing/2014/main" val="3372698138"/>
                  </a:ext>
                </a:extLst>
              </a:tr>
              <a:tr h="380726">
                <a:tc>
                  <a:txBody>
                    <a:bodyPr/>
                    <a:lstStyle/>
                    <a:p>
                      <a:pPr fontAlgn="t"/>
                      <a:r>
                        <a:rPr lang="fr-FR" sz="1600" dirty="0">
                          <a:solidFill>
                            <a:schemeClr val="tx1"/>
                          </a:solidFill>
                          <a:effectLst/>
                          <a:latin typeface="Calibri" panose="020F0502020204030204" pitchFamily="34" charset="0"/>
                          <a:cs typeface="Calibri" panose="020F0502020204030204" pitchFamily="34" charset="0"/>
                        </a:rPr>
                        <a:t>2</a:t>
                      </a:r>
                      <a:r>
                        <a:rPr lang="fr-FR" sz="1600" baseline="30000" dirty="0">
                          <a:solidFill>
                            <a:schemeClr val="tx1"/>
                          </a:solidFill>
                          <a:effectLst/>
                          <a:latin typeface="Calibri" panose="020F0502020204030204" pitchFamily="34" charset="0"/>
                          <a:cs typeface="Calibri" panose="020F0502020204030204" pitchFamily="34" charset="0"/>
                        </a:rPr>
                        <a:t>nd</a:t>
                      </a:r>
                      <a:r>
                        <a:rPr lang="fr-FR" sz="1600" dirty="0">
                          <a:solidFill>
                            <a:schemeClr val="tx1"/>
                          </a:solidFill>
                          <a:effectLst/>
                          <a:latin typeface="Calibri" panose="020F0502020204030204" pitchFamily="34" charset="0"/>
                          <a:cs typeface="Calibri" panose="020F0502020204030204" pitchFamily="34" charset="0"/>
                        </a:rPr>
                        <a:t> online information session</a:t>
                      </a:r>
                    </a:p>
                  </a:txBody>
                  <a:tcPr marL="47975" marR="47975" marT="23988" marB="23988"/>
                </a:tc>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10</a:t>
                      </a:r>
                      <a:r>
                        <a:rPr lang="en-US" sz="1600" baseline="30000" dirty="0">
                          <a:solidFill>
                            <a:schemeClr val="tx1"/>
                          </a:solidFill>
                          <a:effectLst/>
                          <a:latin typeface="Calibri" panose="020F0502020204030204" pitchFamily="34" charset="0"/>
                          <a:cs typeface="Calibri" panose="020F0502020204030204" pitchFamily="34" charset="0"/>
                        </a:rPr>
                        <a:t>th</a:t>
                      </a:r>
                      <a:r>
                        <a:rPr lang="en-US" sz="1600" dirty="0">
                          <a:solidFill>
                            <a:schemeClr val="tx1"/>
                          </a:solidFill>
                          <a:effectLst/>
                          <a:latin typeface="Calibri" panose="020F0502020204030204" pitchFamily="34" charset="0"/>
                          <a:cs typeface="Calibri" panose="020F0502020204030204" pitchFamily="34" charset="0"/>
                        </a:rPr>
                        <a:t> of October 2024 from 10 am to 11 am CET </a:t>
                      </a:r>
                      <a:r>
                        <a:rPr lang="en-US" sz="1600" dirty="0">
                          <a:solidFill>
                            <a:schemeClr val="tx1"/>
                          </a:solidFill>
                          <a:effectLst/>
                          <a:latin typeface="Calibri" panose="020F0502020204030204" pitchFamily="34" charset="0"/>
                          <a:cs typeface="Calibri" panose="020F0502020204030204" pitchFamily="34" charset="0"/>
                          <a:hlinkClick r:id="rId4"/>
                        </a:rPr>
                        <a:t>Click here to join </a:t>
                      </a:r>
                      <a:endParaRPr lang="en-US" sz="1600" dirty="0">
                        <a:solidFill>
                          <a:schemeClr val="tx1"/>
                        </a:solidFill>
                        <a:effectLst/>
                        <a:latin typeface="Calibri" panose="020F0502020204030204" pitchFamily="34" charset="0"/>
                        <a:cs typeface="Calibri" panose="020F0502020204030204" pitchFamily="34" charset="0"/>
                      </a:endParaRPr>
                    </a:p>
                  </a:txBody>
                  <a:tcPr marL="47975" marR="47975" marT="23988" marB="23988"/>
                </a:tc>
                <a:extLst>
                  <a:ext uri="{0D108BD9-81ED-4DB2-BD59-A6C34878D82A}">
                    <a16:rowId xmlns:a16="http://schemas.microsoft.com/office/drawing/2014/main" val="804941250"/>
                  </a:ext>
                </a:extLst>
              </a:tr>
              <a:tr h="207670">
                <a:tc>
                  <a:txBody>
                    <a:bodyPr/>
                    <a:lstStyle/>
                    <a:p>
                      <a:pPr fontAlgn="t"/>
                      <a:r>
                        <a:rPr lang="fr-FR" sz="1600">
                          <a:solidFill>
                            <a:schemeClr val="tx1"/>
                          </a:solidFill>
                          <a:effectLst/>
                          <a:latin typeface="Calibri" panose="020F0502020204030204" pitchFamily="34" charset="0"/>
                          <a:cs typeface="Calibri" panose="020F0502020204030204" pitchFamily="34" charset="0"/>
                        </a:rPr>
                        <a:t>Application close</a:t>
                      </a:r>
                    </a:p>
                  </a:txBody>
                  <a:tcPr marL="47975" marR="47975" marT="23988" marB="23988"/>
                </a:tc>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2</a:t>
                      </a:r>
                      <a:r>
                        <a:rPr lang="en-US" sz="1600" baseline="30000" dirty="0">
                          <a:solidFill>
                            <a:schemeClr val="tx1"/>
                          </a:solidFill>
                          <a:effectLst/>
                          <a:latin typeface="Calibri" panose="020F0502020204030204" pitchFamily="34" charset="0"/>
                          <a:cs typeface="Calibri" panose="020F0502020204030204" pitchFamily="34" charset="0"/>
                        </a:rPr>
                        <a:t>nd</a:t>
                      </a:r>
                      <a:r>
                        <a:rPr lang="en-US" sz="1600" dirty="0">
                          <a:solidFill>
                            <a:schemeClr val="tx1"/>
                          </a:solidFill>
                          <a:effectLst/>
                          <a:latin typeface="Calibri" panose="020F0502020204030204" pitchFamily="34" charset="0"/>
                          <a:cs typeface="Calibri" panose="020F0502020204030204" pitchFamily="34" charset="0"/>
                        </a:rPr>
                        <a:t> of November 2024, 10 PM CET</a:t>
                      </a:r>
                    </a:p>
                  </a:txBody>
                  <a:tcPr marL="47975" marR="47975" marT="23988" marB="23988"/>
                </a:tc>
                <a:extLst>
                  <a:ext uri="{0D108BD9-81ED-4DB2-BD59-A6C34878D82A}">
                    <a16:rowId xmlns:a16="http://schemas.microsoft.com/office/drawing/2014/main" val="1964317696"/>
                  </a:ext>
                </a:extLst>
              </a:tr>
            </a:tbl>
          </a:graphicData>
        </a:graphic>
      </p:graphicFrame>
      <p:sp>
        <p:nvSpPr>
          <p:cNvPr id="3" name="Titre 1">
            <a:extLst>
              <a:ext uri="{FF2B5EF4-FFF2-40B4-BE49-F238E27FC236}">
                <a16:creationId xmlns:a16="http://schemas.microsoft.com/office/drawing/2014/main" id="{B3CEFD4E-37B4-FF22-0FCC-02BA83D23660}"/>
              </a:ext>
            </a:extLst>
          </p:cNvPr>
          <p:cNvSpPr txBox="1">
            <a:spLocks/>
          </p:cNvSpPr>
          <p:nvPr/>
        </p:nvSpPr>
        <p:spPr>
          <a:xfrm>
            <a:off x="1366615" y="363222"/>
            <a:ext cx="6567854" cy="9995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dirty="0">
                <a:solidFill>
                  <a:srgbClr val="002060"/>
                </a:solidFill>
                <a:latin typeface="Poppins Black" panose="00000A00000000000000" pitchFamily="2" charset="0"/>
                <a:cs typeface="Poppins Black" panose="00000A00000000000000" pitchFamily="2" charset="0"/>
              </a:rPr>
              <a:t>2. </a:t>
            </a:r>
            <a:r>
              <a:rPr lang="fr-FR" dirty="0" err="1">
                <a:solidFill>
                  <a:srgbClr val="002060"/>
                </a:solidFill>
                <a:latin typeface="Poppins Black" panose="00000A00000000000000" pitchFamily="2" charset="0"/>
                <a:cs typeface="Poppins Black" panose="00000A00000000000000" pitchFamily="2" charset="0"/>
              </a:rPr>
              <a:t>Calendar</a:t>
            </a:r>
            <a:r>
              <a:rPr lang="fr-FR" dirty="0">
                <a:solidFill>
                  <a:srgbClr val="002060"/>
                </a:solidFill>
                <a:latin typeface="Poppins Black" panose="00000A00000000000000" pitchFamily="2" charset="0"/>
                <a:cs typeface="Poppins Black" panose="00000A00000000000000" pitchFamily="2" charset="0"/>
              </a:rPr>
              <a:t> </a:t>
            </a:r>
          </a:p>
          <a:p>
            <a:r>
              <a:rPr lang="fr-FR" sz="2400" i="1" dirty="0">
                <a:solidFill>
                  <a:srgbClr val="002060"/>
                </a:solidFill>
                <a:latin typeface="Poppins Black" panose="00000A00000000000000" pitchFamily="2" charset="0"/>
                <a:cs typeface="Poppins Black" panose="00000A00000000000000" pitchFamily="2" charset="0"/>
              </a:rPr>
              <a:t>(</a:t>
            </a:r>
            <a:r>
              <a:rPr lang="fr-FR" sz="2400" i="1" dirty="0" err="1">
                <a:solidFill>
                  <a:srgbClr val="002060"/>
                </a:solidFill>
                <a:latin typeface="Poppins Black" panose="00000A00000000000000" pitchFamily="2" charset="0"/>
                <a:cs typeface="Poppins Black" panose="00000A00000000000000" pitchFamily="2" charset="0"/>
              </a:rPr>
              <a:t>common</a:t>
            </a:r>
            <a:r>
              <a:rPr lang="fr-FR" sz="2400" i="1" dirty="0">
                <a:solidFill>
                  <a:srgbClr val="002060"/>
                </a:solidFill>
                <a:latin typeface="Poppins Black" panose="00000A00000000000000" pitchFamily="2" charset="0"/>
                <a:cs typeface="Poppins Black" panose="00000A00000000000000" pitchFamily="2" charset="0"/>
              </a:rPr>
              <a:t> for the 3 </a:t>
            </a:r>
            <a:r>
              <a:rPr lang="fr-FR" sz="2400" i="1" dirty="0" err="1">
                <a:solidFill>
                  <a:srgbClr val="002060"/>
                </a:solidFill>
                <a:latin typeface="Poppins Black" panose="00000A00000000000000" pitchFamily="2" charset="0"/>
                <a:cs typeface="Poppins Black" panose="00000A00000000000000" pitchFamily="2" charset="0"/>
              </a:rPr>
              <a:t>pillars</a:t>
            </a:r>
            <a:r>
              <a:rPr lang="fr-FR" sz="2400" i="1" dirty="0">
                <a:solidFill>
                  <a:srgbClr val="002060"/>
                </a:solidFill>
                <a:latin typeface="Poppins Black" panose="00000A00000000000000" pitchFamily="2" charset="0"/>
                <a:cs typeface="Poppins Black" panose="00000A00000000000000" pitchFamily="2" charset="0"/>
              </a:rPr>
              <a:t>)</a:t>
            </a:r>
          </a:p>
        </p:txBody>
      </p:sp>
      <p:sp>
        <p:nvSpPr>
          <p:cNvPr id="4" name="Espace réservé du numéro de diapositive 3">
            <a:extLst>
              <a:ext uri="{FF2B5EF4-FFF2-40B4-BE49-F238E27FC236}">
                <a16:creationId xmlns:a16="http://schemas.microsoft.com/office/drawing/2014/main" id="{2A574FC4-1637-87BA-ACCF-FD09E13BC5BD}"/>
              </a:ext>
            </a:extLst>
          </p:cNvPr>
          <p:cNvSpPr>
            <a:spLocks noGrp="1"/>
          </p:cNvSpPr>
          <p:nvPr>
            <p:ph type="sldNum" idx="12"/>
          </p:nvPr>
        </p:nvSpPr>
        <p:spPr>
          <a:xfrm>
            <a:off x="6972383" y="4780278"/>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4</a:t>
            </a:fld>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947DF37-84B0-8E73-06CB-B95A7CFE9EF0}"/>
              </a:ext>
            </a:extLst>
          </p:cNvPr>
          <p:cNvGraphicFramePr>
            <a:graphicFrameLocks noGrp="1"/>
          </p:cNvGraphicFramePr>
          <p:nvPr>
            <p:extLst>
              <p:ext uri="{D42A27DB-BD31-4B8C-83A1-F6EECF244321}">
                <p14:modId xmlns:p14="http://schemas.microsoft.com/office/powerpoint/2010/main" val="3737524075"/>
              </p:ext>
            </p:extLst>
          </p:nvPr>
        </p:nvGraphicFramePr>
        <p:xfrm>
          <a:off x="1139024" y="681051"/>
          <a:ext cx="6865952" cy="3749592"/>
        </p:xfrm>
        <a:graphic>
          <a:graphicData uri="http://schemas.openxmlformats.org/drawingml/2006/table">
            <a:tbl>
              <a:tblPr>
                <a:tableStyleId>{BC89EF96-8CEA-46FF-86C4-4CE0E7609802}</a:tableStyleId>
              </a:tblPr>
              <a:tblGrid>
                <a:gridCol w="4466933">
                  <a:extLst>
                    <a:ext uri="{9D8B030D-6E8A-4147-A177-3AD203B41FA5}">
                      <a16:colId xmlns:a16="http://schemas.microsoft.com/office/drawing/2014/main" val="505595496"/>
                    </a:ext>
                  </a:extLst>
                </a:gridCol>
                <a:gridCol w="2399019">
                  <a:extLst>
                    <a:ext uri="{9D8B030D-6E8A-4147-A177-3AD203B41FA5}">
                      <a16:colId xmlns:a16="http://schemas.microsoft.com/office/drawing/2014/main" val="2947545331"/>
                    </a:ext>
                  </a:extLst>
                </a:gridCol>
              </a:tblGrid>
              <a:tr h="489713">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Clusters will provide an opinion on how the projects submitted fit into the cluster’s activities and scope to show the relevance and the work done together by the applicants and the cluster. WP3 team will send  the relevant applications  to the clusters.</a:t>
                      </a:r>
                    </a:p>
                  </a:txBody>
                  <a:tcPr marL="47975" marR="47975" marT="23988" marB="23988"/>
                </a:tc>
                <a:tc>
                  <a:txBody>
                    <a:bodyPr/>
                    <a:lstStyle/>
                    <a:p>
                      <a:pPr fontAlgn="t"/>
                      <a:r>
                        <a:rPr lang="en-US" sz="1600">
                          <a:solidFill>
                            <a:schemeClr val="tx1"/>
                          </a:solidFill>
                          <a:effectLst/>
                          <a:latin typeface="Calibri" panose="020F0502020204030204" pitchFamily="34" charset="0"/>
                          <a:cs typeface="Calibri" panose="020F0502020204030204" pitchFamily="34" charset="0"/>
                        </a:rPr>
                        <a:t>Week 45/46</a:t>
                      </a:r>
                    </a:p>
                    <a:p>
                      <a:pPr fontAlgn="t"/>
                      <a:r>
                        <a:rPr lang="en-US" sz="1600">
                          <a:solidFill>
                            <a:schemeClr val="tx1"/>
                          </a:solidFill>
                          <a:effectLst/>
                          <a:latin typeface="Calibri" panose="020F0502020204030204" pitchFamily="34" charset="0"/>
                          <a:cs typeface="Calibri" panose="020F0502020204030204" pitchFamily="34" charset="0"/>
                        </a:rPr>
                        <a:t>It’s up to the clusters to get organised to set up the meeting and the redaction of the opinion.</a:t>
                      </a:r>
                    </a:p>
                  </a:txBody>
                  <a:tcPr marL="47975" marR="47975" marT="23988" marB="23988"/>
                </a:tc>
                <a:extLst>
                  <a:ext uri="{0D108BD9-81ED-4DB2-BD59-A6C34878D82A}">
                    <a16:rowId xmlns:a16="http://schemas.microsoft.com/office/drawing/2014/main" val="2943526931"/>
                  </a:ext>
                </a:extLst>
              </a:tr>
              <a:tr h="146392">
                <a:tc>
                  <a:txBody>
                    <a:bodyPr/>
                    <a:lstStyle/>
                    <a:p>
                      <a:pPr fontAlgn="t"/>
                      <a:r>
                        <a:rPr lang="en-US" sz="1600">
                          <a:solidFill>
                            <a:schemeClr val="tx1"/>
                          </a:solidFill>
                          <a:effectLst/>
                          <a:latin typeface="Calibri" panose="020F0502020204030204" pitchFamily="34" charset="0"/>
                          <a:cs typeface="Calibri" panose="020F0502020204030204" pitchFamily="34" charset="0"/>
                        </a:rPr>
                        <a:t>Deadline to send the cluster opinions to </a:t>
                      </a:r>
                      <a:r>
                        <a:rPr lang="en-US" sz="1600" u="sng">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eugreenwp3@univ-angers.fr</a:t>
                      </a:r>
                      <a:r>
                        <a:rPr lang="en-US" sz="1600">
                          <a:solidFill>
                            <a:schemeClr val="tx1"/>
                          </a:solidFill>
                          <a:effectLst/>
                          <a:latin typeface="Calibri" panose="020F0502020204030204" pitchFamily="34" charset="0"/>
                          <a:cs typeface="Calibri" panose="020F0502020204030204" pitchFamily="34" charset="0"/>
                        </a:rPr>
                        <a:t> </a:t>
                      </a:r>
                    </a:p>
                  </a:txBody>
                  <a:tcPr marL="47975" marR="47975" marT="23988" marB="23988"/>
                </a:tc>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November 15</a:t>
                      </a:r>
                      <a:r>
                        <a:rPr lang="en-US" sz="1600" baseline="30000" dirty="0">
                          <a:solidFill>
                            <a:schemeClr val="tx1"/>
                          </a:solidFill>
                          <a:effectLst/>
                          <a:latin typeface="Calibri" panose="020F0502020204030204" pitchFamily="34" charset="0"/>
                          <a:cs typeface="Calibri" panose="020F0502020204030204" pitchFamily="34" charset="0"/>
                        </a:rPr>
                        <a:t>th</a:t>
                      </a:r>
                      <a:r>
                        <a:rPr lang="en-US" sz="1600" dirty="0">
                          <a:solidFill>
                            <a:schemeClr val="tx1"/>
                          </a:solidFill>
                          <a:effectLst/>
                          <a:latin typeface="Calibri" panose="020F0502020204030204" pitchFamily="34" charset="0"/>
                          <a:cs typeface="Calibri" panose="020F0502020204030204" pitchFamily="34" charset="0"/>
                        </a:rPr>
                        <a:t> 2024, 10 PM CET</a:t>
                      </a:r>
                    </a:p>
                  </a:txBody>
                  <a:tcPr marL="47975" marR="47975" marT="23988" marB="23988"/>
                </a:tc>
                <a:extLst>
                  <a:ext uri="{0D108BD9-81ED-4DB2-BD59-A6C34878D82A}">
                    <a16:rowId xmlns:a16="http://schemas.microsoft.com/office/drawing/2014/main" val="3625818135"/>
                  </a:ext>
                </a:extLst>
              </a:tr>
              <a:tr h="238226">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Joint Research commission – Seed funding selection</a:t>
                      </a:r>
                    </a:p>
                  </a:txBody>
                  <a:tcPr marL="47975" marR="47975" marT="23988" marB="23988"/>
                </a:tc>
                <a:tc>
                  <a:txBody>
                    <a:bodyPr/>
                    <a:lstStyle/>
                    <a:p>
                      <a:pPr fontAlgn="t"/>
                      <a:r>
                        <a:rPr lang="en-US" sz="1600">
                          <a:solidFill>
                            <a:schemeClr val="tx1"/>
                          </a:solidFill>
                          <a:effectLst/>
                          <a:latin typeface="Calibri" panose="020F0502020204030204" pitchFamily="34" charset="0"/>
                          <a:cs typeface="Calibri" panose="020F0502020204030204" pitchFamily="34" charset="0"/>
                        </a:rPr>
                        <a:t>05</a:t>
                      </a:r>
                      <a:r>
                        <a:rPr lang="en-US" sz="1600" baseline="30000">
                          <a:solidFill>
                            <a:schemeClr val="tx1"/>
                          </a:solidFill>
                          <a:effectLst/>
                          <a:latin typeface="Calibri" panose="020F0502020204030204" pitchFamily="34" charset="0"/>
                          <a:cs typeface="Calibri" panose="020F0502020204030204" pitchFamily="34" charset="0"/>
                        </a:rPr>
                        <a:t>th</a:t>
                      </a:r>
                      <a:r>
                        <a:rPr lang="en-US" sz="1600">
                          <a:solidFill>
                            <a:schemeClr val="tx1"/>
                          </a:solidFill>
                          <a:effectLst/>
                          <a:latin typeface="Calibri" panose="020F0502020204030204" pitchFamily="34" charset="0"/>
                          <a:cs typeface="Calibri" panose="020F0502020204030204" pitchFamily="34" charset="0"/>
                        </a:rPr>
                        <a:t> of December 2024 from 2 pm to 4 pm CET</a:t>
                      </a:r>
                    </a:p>
                  </a:txBody>
                  <a:tcPr marL="47975" marR="47975" marT="23988" marB="23988"/>
                </a:tc>
                <a:extLst>
                  <a:ext uri="{0D108BD9-81ED-4DB2-BD59-A6C34878D82A}">
                    <a16:rowId xmlns:a16="http://schemas.microsoft.com/office/drawing/2014/main" val="1702144308"/>
                  </a:ext>
                </a:extLst>
              </a:tr>
              <a:tr h="230588">
                <a:tc>
                  <a:txBody>
                    <a:bodyPr/>
                    <a:lstStyle/>
                    <a:p>
                      <a:pPr fontAlgn="t"/>
                      <a:r>
                        <a:rPr lang="fr-FR" sz="1600" dirty="0">
                          <a:solidFill>
                            <a:schemeClr val="tx1"/>
                          </a:solidFill>
                          <a:effectLst/>
                          <a:latin typeface="Calibri" panose="020F0502020204030204" pitchFamily="34" charset="0"/>
                          <a:cs typeface="Calibri" panose="020F0502020204030204" pitchFamily="34" charset="0"/>
                        </a:rPr>
                        <a:t>Notification to </a:t>
                      </a:r>
                      <a:r>
                        <a:rPr lang="fr-FR" sz="1600" dirty="0" err="1">
                          <a:solidFill>
                            <a:schemeClr val="tx1"/>
                          </a:solidFill>
                          <a:effectLst/>
                          <a:latin typeface="Calibri" panose="020F0502020204030204" pitchFamily="34" charset="0"/>
                          <a:cs typeface="Calibri" panose="020F0502020204030204" pitchFamily="34" charset="0"/>
                        </a:rPr>
                        <a:t>applicants</a:t>
                      </a:r>
                      <a:endParaRPr lang="fr-FR" sz="1600" dirty="0">
                        <a:solidFill>
                          <a:schemeClr val="tx1"/>
                        </a:solidFill>
                        <a:effectLst/>
                        <a:latin typeface="Calibri" panose="020F0502020204030204" pitchFamily="34" charset="0"/>
                        <a:cs typeface="Calibri" panose="020F0502020204030204" pitchFamily="34" charset="0"/>
                      </a:endParaRPr>
                    </a:p>
                  </a:txBody>
                  <a:tcPr marL="47975" marR="47975" marT="23988" marB="23988"/>
                </a:tc>
                <a:tc>
                  <a:txBody>
                    <a:bodyPr/>
                    <a:lstStyle/>
                    <a:p>
                      <a:pPr fontAlgn="t"/>
                      <a:r>
                        <a:rPr lang="en-US" sz="1600" dirty="0">
                          <a:solidFill>
                            <a:schemeClr val="tx1"/>
                          </a:solidFill>
                          <a:effectLst/>
                          <a:latin typeface="Calibri" panose="020F0502020204030204" pitchFamily="34" charset="0"/>
                          <a:cs typeface="Calibri" panose="020F0502020204030204" pitchFamily="34" charset="0"/>
                        </a:rPr>
                        <a:t>Before the 30</a:t>
                      </a:r>
                      <a:r>
                        <a:rPr lang="en-US" sz="1600" baseline="30000" dirty="0">
                          <a:solidFill>
                            <a:schemeClr val="tx1"/>
                          </a:solidFill>
                          <a:effectLst/>
                          <a:latin typeface="Calibri" panose="020F0502020204030204" pitchFamily="34" charset="0"/>
                          <a:cs typeface="Calibri" panose="020F0502020204030204" pitchFamily="34" charset="0"/>
                        </a:rPr>
                        <a:t>th</a:t>
                      </a:r>
                      <a:r>
                        <a:rPr lang="en-US" sz="1600" dirty="0">
                          <a:solidFill>
                            <a:schemeClr val="tx1"/>
                          </a:solidFill>
                          <a:effectLst/>
                          <a:latin typeface="Calibri" panose="020F0502020204030204" pitchFamily="34" charset="0"/>
                          <a:cs typeface="Calibri" panose="020F0502020204030204" pitchFamily="34" charset="0"/>
                        </a:rPr>
                        <a:t> of December 2024</a:t>
                      </a:r>
                    </a:p>
                  </a:txBody>
                  <a:tcPr marL="47975" marR="47975" marT="23988" marB="23988"/>
                </a:tc>
                <a:extLst>
                  <a:ext uri="{0D108BD9-81ED-4DB2-BD59-A6C34878D82A}">
                    <a16:rowId xmlns:a16="http://schemas.microsoft.com/office/drawing/2014/main" val="3759087234"/>
                  </a:ext>
                </a:extLst>
              </a:tr>
              <a:tr h="223956">
                <a:tc>
                  <a:txBody>
                    <a:bodyPr/>
                    <a:lstStyle/>
                    <a:p>
                      <a:pPr fontAlgn="t"/>
                      <a:r>
                        <a:rPr lang="en-US" sz="1600">
                          <a:solidFill>
                            <a:schemeClr val="tx1"/>
                          </a:solidFill>
                          <a:effectLst/>
                          <a:latin typeface="Calibri" panose="020F0502020204030204" pitchFamily="34" charset="0"/>
                          <a:cs typeface="Calibri" panose="020F0502020204030204" pitchFamily="34" charset="0"/>
                        </a:rPr>
                        <a:t>Latest date for projects to start</a:t>
                      </a:r>
                    </a:p>
                  </a:txBody>
                  <a:tcPr marL="47975" marR="47975" marT="23988" marB="23988"/>
                </a:tc>
                <a:tc>
                  <a:txBody>
                    <a:bodyPr/>
                    <a:lstStyle/>
                    <a:p>
                      <a:pPr fontAlgn="t"/>
                      <a:r>
                        <a:rPr lang="fr-FR" sz="1600">
                          <a:solidFill>
                            <a:schemeClr val="tx1"/>
                          </a:solidFill>
                          <a:effectLst/>
                          <a:latin typeface="Calibri" panose="020F0502020204030204" pitchFamily="34" charset="0"/>
                          <a:cs typeface="Calibri" panose="020F0502020204030204" pitchFamily="34" charset="0"/>
                        </a:rPr>
                        <a:t>1</a:t>
                      </a:r>
                      <a:r>
                        <a:rPr lang="fr-FR" sz="1600" baseline="30000">
                          <a:solidFill>
                            <a:schemeClr val="tx1"/>
                          </a:solidFill>
                          <a:effectLst/>
                          <a:latin typeface="Calibri" panose="020F0502020204030204" pitchFamily="34" charset="0"/>
                          <a:cs typeface="Calibri" panose="020F0502020204030204" pitchFamily="34" charset="0"/>
                        </a:rPr>
                        <a:t>st</a:t>
                      </a:r>
                      <a:r>
                        <a:rPr lang="fr-FR" sz="1600">
                          <a:solidFill>
                            <a:schemeClr val="tx1"/>
                          </a:solidFill>
                          <a:effectLst/>
                          <a:latin typeface="Calibri" panose="020F0502020204030204" pitchFamily="34" charset="0"/>
                          <a:cs typeface="Calibri" panose="020F0502020204030204" pitchFamily="34" charset="0"/>
                        </a:rPr>
                        <a:t> of January 2025</a:t>
                      </a:r>
                    </a:p>
                  </a:txBody>
                  <a:tcPr marL="47975" marR="47975" marT="23988" marB="23988"/>
                </a:tc>
                <a:extLst>
                  <a:ext uri="{0D108BD9-81ED-4DB2-BD59-A6C34878D82A}">
                    <a16:rowId xmlns:a16="http://schemas.microsoft.com/office/drawing/2014/main" val="2303000593"/>
                  </a:ext>
                </a:extLst>
              </a:tr>
              <a:tr h="223956">
                <a:tc>
                  <a:txBody>
                    <a:bodyPr/>
                    <a:lstStyle/>
                    <a:p>
                      <a:pPr fontAlgn="t"/>
                      <a:r>
                        <a:rPr lang="en-US" sz="1600">
                          <a:solidFill>
                            <a:schemeClr val="tx1"/>
                          </a:solidFill>
                          <a:effectLst/>
                          <a:latin typeface="Calibri" panose="020F0502020204030204" pitchFamily="34" charset="0"/>
                          <a:cs typeface="Calibri" panose="020F0502020204030204" pitchFamily="34" charset="0"/>
                        </a:rPr>
                        <a:t>Latest date for project to end</a:t>
                      </a:r>
                    </a:p>
                  </a:txBody>
                  <a:tcPr marL="47975" marR="47975" marT="23988" marB="23988"/>
                </a:tc>
                <a:tc>
                  <a:txBody>
                    <a:bodyPr/>
                    <a:lstStyle/>
                    <a:p>
                      <a:pPr fontAlgn="t"/>
                      <a:r>
                        <a:rPr lang="fr-FR" sz="1600">
                          <a:solidFill>
                            <a:schemeClr val="tx1"/>
                          </a:solidFill>
                          <a:effectLst/>
                          <a:latin typeface="Calibri" panose="020F0502020204030204" pitchFamily="34" charset="0"/>
                          <a:cs typeface="Calibri" panose="020F0502020204030204" pitchFamily="34" charset="0"/>
                        </a:rPr>
                        <a:t>31st of December 2026</a:t>
                      </a:r>
                    </a:p>
                  </a:txBody>
                  <a:tcPr marL="47975" marR="47975" marT="23988" marB="23988"/>
                </a:tc>
                <a:extLst>
                  <a:ext uri="{0D108BD9-81ED-4DB2-BD59-A6C34878D82A}">
                    <a16:rowId xmlns:a16="http://schemas.microsoft.com/office/drawing/2014/main" val="3947353641"/>
                  </a:ext>
                </a:extLst>
              </a:tr>
              <a:tr h="223956">
                <a:tc>
                  <a:txBody>
                    <a:bodyPr/>
                    <a:lstStyle/>
                    <a:p>
                      <a:pPr fontAlgn="t"/>
                      <a:r>
                        <a:rPr lang="fr-FR" sz="1600">
                          <a:solidFill>
                            <a:schemeClr val="tx1"/>
                          </a:solidFill>
                          <a:effectLst/>
                          <a:latin typeface="Calibri" panose="020F0502020204030204" pitchFamily="34" charset="0"/>
                          <a:cs typeface="Calibri" panose="020F0502020204030204" pitchFamily="34" charset="0"/>
                        </a:rPr>
                        <a:t>Final report due</a:t>
                      </a:r>
                    </a:p>
                  </a:txBody>
                  <a:tcPr marL="47975" marR="47975" marT="23988" marB="23988"/>
                </a:tc>
                <a:tc>
                  <a:txBody>
                    <a:bodyPr/>
                    <a:lstStyle/>
                    <a:p>
                      <a:pPr fontAlgn="t"/>
                      <a:r>
                        <a:rPr lang="fr-FR" sz="1600" dirty="0">
                          <a:solidFill>
                            <a:schemeClr val="tx1"/>
                          </a:solidFill>
                          <a:effectLst/>
                          <a:latin typeface="Calibri" panose="020F0502020204030204" pitchFamily="34" charset="0"/>
                          <a:cs typeface="Calibri" panose="020F0502020204030204" pitchFamily="34" charset="0"/>
                        </a:rPr>
                        <a:t>31</a:t>
                      </a:r>
                      <a:r>
                        <a:rPr lang="fr-FR" sz="1600" baseline="30000" dirty="0">
                          <a:solidFill>
                            <a:schemeClr val="tx1"/>
                          </a:solidFill>
                          <a:effectLst/>
                          <a:latin typeface="Calibri" panose="020F0502020204030204" pitchFamily="34" charset="0"/>
                          <a:cs typeface="Calibri" panose="020F0502020204030204" pitchFamily="34" charset="0"/>
                        </a:rPr>
                        <a:t>st</a:t>
                      </a:r>
                      <a:r>
                        <a:rPr lang="fr-FR" sz="1600" dirty="0">
                          <a:solidFill>
                            <a:schemeClr val="tx1"/>
                          </a:solidFill>
                          <a:effectLst/>
                          <a:latin typeface="Calibri" panose="020F0502020204030204" pitchFamily="34" charset="0"/>
                          <a:cs typeface="Calibri" panose="020F0502020204030204" pitchFamily="34" charset="0"/>
                        </a:rPr>
                        <a:t> of </a:t>
                      </a:r>
                      <a:r>
                        <a:rPr lang="fr-FR" sz="1600" dirty="0" err="1">
                          <a:solidFill>
                            <a:schemeClr val="tx1"/>
                          </a:solidFill>
                          <a:effectLst/>
                          <a:latin typeface="Calibri" panose="020F0502020204030204" pitchFamily="34" charset="0"/>
                          <a:cs typeface="Calibri" panose="020F0502020204030204" pitchFamily="34" charset="0"/>
                        </a:rPr>
                        <a:t>January</a:t>
                      </a:r>
                      <a:r>
                        <a:rPr lang="fr-FR" sz="1600" dirty="0">
                          <a:solidFill>
                            <a:schemeClr val="tx1"/>
                          </a:solidFill>
                          <a:effectLst/>
                          <a:latin typeface="Calibri" panose="020F0502020204030204" pitchFamily="34" charset="0"/>
                          <a:cs typeface="Calibri" panose="020F0502020204030204" pitchFamily="34" charset="0"/>
                        </a:rPr>
                        <a:t> 2027</a:t>
                      </a:r>
                    </a:p>
                  </a:txBody>
                  <a:tcPr marL="47975" marR="47975" marT="23988" marB="23988"/>
                </a:tc>
                <a:extLst>
                  <a:ext uri="{0D108BD9-81ED-4DB2-BD59-A6C34878D82A}">
                    <a16:rowId xmlns:a16="http://schemas.microsoft.com/office/drawing/2014/main" val="1961398653"/>
                  </a:ext>
                </a:extLst>
              </a:tr>
            </a:tbl>
          </a:graphicData>
        </a:graphic>
      </p:graphicFrame>
      <p:sp>
        <p:nvSpPr>
          <p:cNvPr id="3" name="Espace réservé du numéro de diapositive 2">
            <a:extLst>
              <a:ext uri="{FF2B5EF4-FFF2-40B4-BE49-F238E27FC236}">
                <a16:creationId xmlns:a16="http://schemas.microsoft.com/office/drawing/2014/main" id="{130A665F-ECB1-F292-1A77-1AC62EC76B18}"/>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5</a:t>
            </a:fld>
            <a:endParaRPr lang="en-US">
              <a:solidFill>
                <a:schemeClr val="tx1"/>
              </a:solidFill>
            </a:endParaRPr>
          </a:p>
        </p:txBody>
      </p:sp>
      <p:sp>
        <p:nvSpPr>
          <p:cNvPr id="4" name="Espace réservé du pied de page 3">
            <a:extLst>
              <a:ext uri="{FF2B5EF4-FFF2-40B4-BE49-F238E27FC236}">
                <a16:creationId xmlns:a16="http://schemas.microsoft.com/office/drawing/2014/main" id="{F4FC2213-44C5-CE87-453B-649E4A81DE21}"/>
              </a:ext>
            </a:extLst>
          </p:cNvPr>
          <p:cNvSpPr>
            <a:spLocks noGrp="1"/>
          </p:cNvSpPr>
          <p:nvPr>
            <p:ph type="ftr" idx="11"/>
          </p:nvPr>
        </p:nvSpPr>
        <p:spPr/>
        <p:txBody>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B29D193C-A534-78F5-6463-AF26357A8880}"/>
              </a:ext>
            </a:extLst>
          </p:cNvPr>
          <p:cNvGraphicFramePr>
            <a:graphicFrameLocks noGrp="1"/>
          </p:cNvGraphicFramePr>
          <p:nvPr>
            <p:extLst>
              <p:ext uri="{D42A27DB-BD31-4B8C-83A1-F6EECF244321}">
                <p14:modId xmlns:p14="http://schemas.microsoft.com/office/powerpoint/2010/main" val="2829464805"/>
              </p:ext>
            </p:extLst>
          </p:nvPr>
        </p:nvGraphicFramePr>
        <p:xfrm>
          <a:off x="1750310" y="861978"/>
          <a:ext cx="6233744" cy="3714744"/>
        </p:xfrm>
        <a:graphic>
          <a:graphicData uri="http://schemas.openxmlformats.org/drawingml/2006/table">
            <a:tbl>
              <a:tblPr bandRow="1">
                <a:tableStyleId>{8799B23B-EC83-4686-B30A-512413B5E67A}</a:tableStyleId>
              </a:tblPr>
              <a:tblGrid>
                <a:gridCol w="3860781">
                  <a:extLst>
                    <a:ext uri="{9D8B030D-6E8A-4147-A177-3AD203B41FA5}">
                      <a16:colId xmlns:a16="http://schemas.microsoft.com/office/drawing/2014/main" val="1339060524"/>
                    </a:ext>
                  </a:extLst>
                </a:gridCol>
                <a:gridCol w="2372963">
                  <a:extLst>
                    <a:ext uri="{9D8B030D-6E8A-4147-A177-3AD203B41FA5}">
                      <a16:colId xmlns:a16="http://schemas.microsoft.com/office/drawing/2014/main" val="2173195780"/>
                    </a:ext>
                  </a:extLst>
                </a:gridCol>
              </a:tblGrid>
              <a:tr h="332461">
                <a:tc>
                  <a:txBody>
                    <a:bodyPr/>
                    <a:lstStyle/>
                    <a:p>
                      <a:pPr algn="ctr"/>
                      <a:r>
                        <a:rPr lang="en-GB" sz="1200" b="1" dirty="0">
                          <a:effectLst/>
                          <a:latin typeface="Calibri" panose="020F0502020204030204" pitchFamily="34" charset="0"/>
                          <a:cs typeface="Calibri" panose="020F0502020204030204" pitchFamily="34" charset="0"/>
                        </a:rPr>
                        <a:t>CLUSTER</a:t>
                      </a:r>
                      <a:endParaRPr lang="fr-FR" sz="1200" b="1"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en-GB" sz="1200" b="1" dirty="0">
                          <a:effectLst/>
                          <a:latin typeface="Calibri" panose="020F0502020204030204" pitchFamily="34" charset="0"/>
                          <a:cs typeface="Calibri" panose="020F0502020204030204" pitchFamily="34" charset="0"/>
                        </a:rPr>
                        <a:t>CONTACT</a:t>
                      </a:r>
                      <a:endParaRPr lang="fr-FR" sz="1200" b="1"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1848254177"/>
                  </a:ext>
                </a:extLst>
              </a:tr>
              <a:tr h="621393">
                <a:tc>
                  <a:txBody>
                    <a:bodyPr/>
                    <a:lstStyle/>
                    <a:p>
                      <a:pPr algn="ctr"/>
                      <a:r>
                        <a:rPr lang="en-GB" sz="1200" dirty="0">
                          <a:effectLst/>
                          <a:latin typeface="Calibri" panose="020F0502020204030204" pitchFamily="34" charset="0"/>
                          <a:cs typeface="Calibri" panose="020F0502020204030204" pitchFamily="34" charset="0"/>
                        </a:rPr>
                        <a:t>Cluster 1 </a:t>
                      </a:r>
                    </a:p>
                    <a:p>
                      <a:pPr algn="ctr"/>
                      <a:r>
                        <a:rPr lang="en-GB" sz="1200" dirty="0">
                          <a:effectLst/>
                          <a:latin typeface="Calibri" panose="020F0502020204030204" pitchFamily="34" charset="0"/>
                          <a:cs typeface="Calibri" panose="020F0502020204030204" pitchFamily="34" charset="0"/>
                        </a:rPr>
                        <a:t>Emerging paradigms for health and wellbeing</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en-GB" sz="1200" dirty="0">
                          <a:effectLst/>
                          <a:latin typeface="Calibri" panose="020F0502020204030204" pitchFamily="34" charset="0"/>
                          <a:cs typeface="Calibri" panose="020F0502020204030204" pitchFamily="34" charset="0"/>
                        </a:rPr>
                        <a:t>Mariana Muresan (she/her) </a:t>
                      </a:r>
                      <a:r>
                        <a:rPr lang="en-GB" sz="1200" u="sng" dirty="0">
                          <a:effectLst/>
                          <a:latin typeface="Calibri" panose="020F0502020204030204" pitchFamily="34" charset="0"/>
                          <a:cs typeface="Calibri" panose="020F0502020204030204" pitchFamily="34" charset="0"/>
                          <a:hlinkClick r:id="rId2"/>
                        </a:rPr>
                        <a:t>mmuresan@uoradea.ro</a:t>
                      </a:r>
                      <a:r>
                        <a:rPr lang="en-GB"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cs typeface="Calibri" panose="020F0502020204030204" pitchFamily="34" charset="0"/>
                      </a:endParaRPr>
                    </a:p>
                    <a:p>
                      <a:pPr algn="ctr"/>
                      <a:r>
                        <a:rPr lang="en-GB" sz="1200" dirty="0" err="1">
                          <a:effectLst/>
                          <a:latin typeface="Calibri" panose="020F0502020204030204" pitchFamily="34" charset="0"/>
                          <a:cs typeface="Calibri" panose="020F0502020204030204" pitchFamily="34" charset="0"/>
                        </a:rPr>
                        <a:t>Tomina</a:t>
                      </a:r>
                      <a:r>
                        <a:rPr lang="en-GB" sz="1200" dirty="0">
                          <a:effectLst/>
                          <a:latin typeface="Calibri" panose="020F0502020204030204" pitchFamily="34" charset="0"/>
                          <a:cs typeface="Calibri" panose="020F0502020204030204" pitchFamily="34" charset="0"/>
                        </a:rPr>
                        <a:t> </a:t>
                      </a:r>
                      <a:r>
                        <a:rPr lang="en-GB" sz="1200" dirty="0" err="1">
                          <a:effectLst/>
                          <a:latin typeface="Calibri" panose="020F0502020204030204" pitchFamily="34" charset="0"/>
                          <a:cs typeface="Calibri" panose="020F0502020204030204" pitchFamily="34" charset="0"/>
                        </a:rPr>
                        <a:t>Saveanu</a:t>
                      </a:r>
                      <a:r>
                        <a:rPr lang="en-GB" sz="1200" dirty="0">
                          <a:effectLst/>
                          <a:latin typeface="Calibri" panose="020F0502020204030204" pitchFamily="34" charset="0"/>
                          <a:cs typeface="Calibri" panose="020F0502020204030204" pitchFamily="34" charset="0"/>
                        </a:rPr>
                        <a:t> (she/her) </a:t>
                      </a:r>
                      <a:r>
                        <a:rPr lang="en-GB" sz="1200" u="sng" dirty="0">
                          <a:effectLst/>
                          <a:latin typeface="Calibri" panose="020F0502020204030204" pitchFamily="34" charset="0"/>
                          <a:cs typeface="Calibri" panose="020F0502020204030204" pitchFamily="34" charset="0"/>
                          <a:hlinkClick r:id="rId3"/>
                        </a:rPr>
                        <a:t>tomina.saveanu@gmail.com</a:t>
                      </a:r>
                      <a:r>
                        <a:rPr lang="en-GB"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3343854190"/>
                  </a:ext>
                </a:extLst>
              </a:tr>
              <a:tr h="621393">
                <a:tc>
                  <a:txBody>
                    <a:bodyPr/>
                    <a:lstStyle/>
                    <a:p>
                      <a:pPr algn="ctr"/>
                      <a:r>
                        <a:rPr lang="en-GB" sz="1200" dirty="0">
                          <a:effectLst/>
                          <a:latin typeface="Calibri" panose="020F0502020204030204" pitchFamily="34" charset="0"/>
                          <a:cs typeface="Calibri" panose="020F0502020204030204" pitchFamily="34" charset="0"/>
                        </a:rPr>
                        <a:t>Cluster 2 </a:t>
                      </a:r>
                    </a:p>
                    <a:p>
                      <a:pPr algn="ctr"/>
                      <a:r>
                        <a:rPr lang="en-GB" sz="1200" dirty="0">
                          <a:effectLst/>
                          <a:latin typeface="Calibri" panose="020F0502020204030204" pitchFamily="34" charset="0"/>
                          <a:cs typeface="Calibri" panose="020F0502020204030204" pitchFamily="34" charset="0"/>
                        </a:rPr>
                        <a:t>Agriculture, food and environmental sustainability</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en-GB" sz="1200" dirty="0">
                          <a:effectLst/>
                          <a:latin typeface="Calibri" panose="020F0502020204030204" pitchFamily="34" charset="0"/>
                          <a:cs typeface="Calibri" panose="020F0502020204030204" pitchFamily="34" charset="0"/>
                        </a:rPr>
                        <a:t>Elena Maestri (she/her) </a:t>
                      </a:r>
                      <a:r>
                        <a:rPr lang="en-GB" sz="1200" u="sng" dirty="0">
                          <a:effectLst/>
                          <a:latin typeface="Calibri" panose="020F0502020204030204" pitchFamily="34" charset="0"/>
                          <a:cs typeface="Calibri" panose="020F0502020204030204" pitchFamily="34" charset="0"/>
                          <a:hlinkClick r:id="rId4"/>
                        </a:rPr>
                        <a:t>elena.maestri@unipr.it</a:t>
                      </a:r>
                      <a:r>
                        <a:rPr lang="en-GB"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cs typeface="Calibri" panose="020F0502020204030204" pitchFamily="34" charset="0"/>
                      </a:endParaRPr>
                    </a:p>
                    <a:p>
                      <a:pPr algn="ctr"/>
                      <a:r>
                        <a:rPr lang="en-GB" sz="1200" dirty="0">
                          <a:effectLst/>
                          <a:latin typeface="Calibri" panose="020F0502020204030204" pitchFamily="34" charset="0"/>
                          <a:cs typeface="Calibri" panose="020F0502020204030204" pitchFamily="34" charset="0"/>
                        </a:rPr>
                        <a:t>Federico </a:t>
                      </a:r>
                      <a:r>
                        <a:rPr lang="en-GB" sz="1200" dirty="0" err="1">
                          <a:effectLst/>
                          <a:latin typeface="Calibri" panose="020F0502020204030204" pitchFamily="34" charset="0"/>
                          <a:cs typeface="Calibri" panose="020F0502020204030204" pitchFamily="34" charset="0"/>
                        </a:rPr>
                        <a:t>Righi</a:t>
                      </a:r>
                      <a:r>
                        <a:rPr lang="en-GB" sz="1200" dirty="0">
                          <a:effectLst/>
                          <a:latin typeface="Calibri" panose="020F0502020204030204" pitchFamily="34" charset="0"/>
                          <a:cs typeface="Calibri" panose="020F0502020204030204" pitchFamily="34" charset="0"/>
                        </a:rPr>
                        <a:t> (he/him) </a:t>
                      </a:r>
                      <a:r>
                        <a:rPr lang="en-GB" sz="1200" u="sng" dirty="0">
                          <a:effectLst/>
                          <a:latin typeface="Calibri" panose="020F0502020204030204" pitchFamily="34" charset="0"/>
                          <a:cs typeface="Calibri" panose="020F0502020204030204" pitchFamily="34" charset="0"/>
                          <a:hlinkClick r:id="rId5"/>
                        </a:rPr>
                        <a:t>federico.righi@unipr.it</a:t>
                      </a:r>
                      <a:r>
                        <a:rPr lang="en-GB"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1284842968"/>
                  </a:ext>
                </a:extLst>
              </a:tr>
              <a:tr h="466045">
                <a:tc>
                  <a:txBody>
                    <a:bodyPr/>
                    <a:lstStyle/>
                    <a:p>
                      <a:pPr algn="ctr"/>
                      <a:r>
                        <a:rPr lang="en-GB" sz="1200" dirty="0">
                          <a:effectLst/>
                          <a:latin typeface="Calibri" panose="020F0502020204030204" pitchFamily="34" charset="0"/>
                          <a:cs typeface="Calibri" panose="020F0502020204030204" pitchFamily="34" charset="0"/>
                        </a:rPr>
                        <a:t>Cluster 3 </a:t>
                      </a:r>
                    </a:p>
                    <a:p>
                      <a:pPr algn="ctr"/>
                      <a:r>
                        <a:rPr lang="en-GB" sz="1200" dirty="0">
                          <a:effectLst/>
                          <a:latin typeface="Calibri" panose="020F0502020204030204" pitchFamily="34" charset="0"/>
                          <a:cs typeface="Calibri" panose="020F0502020204030204" pitchFamily="34" charset="0"/>
                        </a:rPr>
                        <a:t>Engineering and technology for sustainable development</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en-GB" sz="1200" dirty="0">
                          <a:effectLst/>
                          <a:latin typeface="Calibri" panose="020F0502020204030204" pitchFamily="34" charset="0"/>
                          <a:cs typeface="Calibri" panose="020F0502020204030204" pitchFamily="34" charset="0"/>
                        </a:rPr>
                        <a:t>Ulrich Krause (he/him </a:t>
                      </a:r>
                      <a:r>
                        <a:rPr lang="en-GB" sz="1200" u="sng" dirty="0">
                          <a:effectLst/>
                          <a:latin typeface="Calibri" panose="020F0502020204030204" pitchFamily="34" charset="0"/>
                          <a:cs typeface="Calibri" panose="020F0502020204030204" pitchFamily="34" charset="0"/>
                          <a:hlinkClick r:id="rId6"/>
                        </a:rPr>
                        <a:t>ulrich.krause@ovgu.de</a:t>
                      </a:r>
                      <a:r>
                        <a:rPr lang="en-GB"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2442677735"/>
                  </a:ext>
                </a:extLst>
              </a:tr>
              <a:tr h="466045">
                <a:tc>
                  <a:txBody>
                    <a:bodyPr/>
                    <a:lstStyle/>
                    <a:p>
                      <a:pPr algn="ctr"/>
                      <a:r>
                        <a:rPr lang="en-GB" sz="1200" dirty="0">
                          <a:effectLst/>
                          <a:latin typeface="Calibri" panose="020F0502020204030204" pitchFamily="34" charset="0"/>
                          <a:cs typeface="Calibri" panose="020F0502020204030204" pitchFamily="34" charset="0"/>
                        </a:rPr>
                        <a:t>Cluster 4 </a:t>
                      </a:r>
                    </a:p>
                    <a:p>
                      <a:pPr algn="ctr"/>
                      <a:r>
                        <a:rPr lang="en-GB" sz="1200" dirty="0">
                          <a:effectLst/>
                          <a:latin typeface="Calibri" panose="020F0502020204030204" pitchFamily="34" charset="0"/>
                          <a:cs typeface="Calibri" panose="020F0502020204030204" pitchFamily="34" charset="0"/>
                        </a:rPr>
                        <a:t>Sustainable tourism for cultural and natural heritage</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en-GB" sz="1200" dirty="0" err="1">
                          <a:effectLst/>
                          <a:latin typeface="Calibri" panose="020F0502020204030204" pitchFamily="34" charset="0"/>
                          <a:cs typeface="Calibri" panose="020F0502020204030204" pitchFamily="34" charset="0"/>
                        </a:rPr>
                        <a:t>Junwei</a:t>
                      </a:r>
                      <a:r>
                        <a:rPr lang="en-GB" sz="1200" dirty="0">
                          <a:effectLst/>
                          <a:latin typeface="Calibri" panose="020F0502020204030204" pitchFamily="34" charset="0"/>
                          <a:cs typeface="Calibri" panose="020F0502020204030204" pitchFamily="34" charset="0"/>
                        </a:rPr>
                        <a:t> Yu (he/him)</a:t>
                      </a:r>
                    </a:p>
                    <a:p>
                      <a:pPr algn="ctr"/>
                      <a:r>
                        <a:rPr lang="en-GB" sz="1200" u="sng" dirty="0">
                          <a:effectLst/>
                          <a:latin typeface="Calibri" panose="020F0502020204030204" pitchFamily="34" charset="0"/>
                          <a:cs typeface="Calibri" panose="020F0502020204030204" pitchFamily="34" charset="0"/>
                          <a:hlinkClick r:id="rId7"/>
                        </a:rPr>
                        <a:t>junwei.yu@univ-angers.fr</a:t>
                      </a:r>
                      <a:r>
                        <a:rPr lang="en-GB"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3777791141"/>
                  </a:ext>
                </a:extLst>
              </a:tr>
              <a:tr h="310696">
                <a:tc>
                  <a:txBody>
                    <a:bodyPr/>
                    <a:lstStyle/>
                    <a:p>
                      <a:pPr algn="ctr"/>
                      <a:r>
                        <a:rPr lang="en-GB" sz="1200" dirty="0">
                          <a:effectLst/>
                          <a:latin typeface="Calibri" panose="020F0502020204030204" pitchFamily="34" charset="0"/>
                          <a:cs typeface="Calibri" panose="020F0502020204030204" pitchFamily="34" charset="0"/>
                        </a:rPr>
                        <a:t>Cluster 5 </a:t>
                      </a:r>
                    </a:p>
                    <a:p>
                      <a:pPr algn="ctr"/>
                      <a:r>
                        <a:rPr lang="en-GB" sz="1200" dirty="0">
                          <a:effectLst/>
                          <a:latin typeface="Calibri" panose="020F0502020204030204" pitchFamily="34" charset="0"/>
                          <a:cs typeface="Calibri" panose="020F0502020204030204" pitchFamily="34" charset="0"/>
                        </a:rPr>
                        <a:t>Education sciences for sustainable development</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fr-FR" sz="1200" dirty="0" err="1">
                          <a:effectLst/>
                          <a:latin typeface="Calibri" panose="020F0502020204030204" pitchFamily="34" charset="0"/>
                          <a:cs typeface="Calibri" panose="020F0502020204030204" pitchFamily="34" charset="0"/>
                        </a:rPr>
                        <a:t>Assunçao</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Folque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she</a:t>
                      </a:r>
                      <a:r>
                        <a:rPr lang="fr-FR" sz="1200" dirty="0">
                          <a:effectLst/>
                          <a:latin typeface="Calibri" panose="020F0502020204030204" pitchFamily="34" charset="0"/>
                          <a:cs typeface="Calibri" panose="020F0502020204030204" pitchFamily="34" charset="0"/>
                        </a:rPr>
                        <a:t>/</a:t>
                      </a:r>
                      <a:r>
                        <a:rPr lang="fr-FR" sz="1200" dirty="0" err="1">
                          <a:effectLst/>
                          <a:latin typeface="Calibri" panose="020F0502020204030204" pitchFamily="34" charset="0"/>
                          <a:cs typeface="Calibri" panose="020F0502020204030204" pitchFamily="34" charset="0"/>
                        </a:rPr>
                        <a:t>her</a:t>
                      </a:r>
                      <a:r>
                        <a:rPr lang="fr-FR" sz="1200" dirty="0">
                          <a:effectLst/>
                          <a:latin typeface="Calibri" panose="020F0502020204030204" pitchFamily="34" charset="0"/>
                          <a:cs typeface="Calibri" panose="020F0502020204030204" pitchFamily="34" charset="0"/>
                        </a:rPr>
                        <a:t>) </a:t>
                      </a:r>
                      <a:r>
                        <a:rPr lang="fr-FR" sz="1200" u="sng" dirty="0">
                          <a:effectLst/>
                          <a:latin typeface="Calibri" panose="020F0502020204030204" pitchFamily="34" charset="0"/>
                          <a:cs typeface="Calibri" panose="020F0502020204030204" pitchFamily="34" charset="0"/>
                          <a:hlinkClick r:id="rId8"/>
                        </a:rPr>
                        <a:t>mafm@uevora.pt</a:t>
                      </a:r>
                      <a:r>
                        <a:rPr lang="fr-FR" sz="12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2022724700"/>
                  </a:ext>
                </a:extLst>
              </a:tr>
              <a:tr h="621393">
                <a:tc>
                  <a:txBody>
                    <a:bodyPr/>
                    <a:lstStyle/>
                    <a:p>
                      <a:pPr algn="ctr"/>
                      <a:r>
                        <a:rPr lang="en-GB" sz="1200" dirty="0">
                          <a:effectLst/>
                          <a:latin typeface="Calibri" panose="020F0502020204030204" pitchFamily="34" charset="0"/>
                          <a:cs typeface="Calibri" panose="020F0502020204030204" pitchFamily="34" charset="0"/>
                        </a:rPr>
                        <a:t>Cluster 6 </a:t>
                      </a:r>
                    </a:p>
                    <a:p>
                      <a:pPr algn="ctr"/>
                      <a:r>
                        <a:rPr lang="en-GB" sz="1200" dirty="0">
                          <a:effectLst/>
                          <a:latin typeface="Calibri" panose="020F0502020204030204" pitchFamily="34" charset="0"/>
                          <a:cs typeface="Calibri" panose="020F0502020204030204" pitchFamily="34" charset="0"/>
                        </a:rPr>
                        <a:t>Challenges in ecosystem biodiversity and function, A macroregional evaluation</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tc>
                  <a:txBody>
                    <a:bodyPr/>
                    <a:lstStyle/>
                    <a:p>
                      <a:pPr algn="ctr"/>
                      <a:r>
                        <a:rPr lang="en-GB" sz="1200" dirty="0">
                          <a:effectLst/>
                          <a:latin typeface="Calibri" panose="020F0502020204030204" pitchFamily="34" charset="0"/>
                          <a:cs typeface="Calibri" panose="020F0502020204030204" pitchFamily="34" charset="0"/>
                        </a:rPr>
                        <a:t>Victor Rolo (he/him)</a:t>
                      </a:r>
                    </a:p>
                    <a:p>
                      <a:pPr algn="ctr"/>
                      <a:r>
                        <a:rPr lang="en-GB" sz="1200" u="sng" dirty="0">
                          <a:effectLst/>
                          <a:latin typeface="Calibri" panose="020F0502020204030204" pitchFamily="34" charset="0"/>
                          <a:cs typeface="Calibri" panose="020F0502020204030204" pitchFamily="34" charset="0"/>
                          <a:hlinkClick r:id="rId9"/>
                        </a:rPr>
                        <a:t>rolo@unex.es</a:t>
                      </a:r>
                      <a:endParaRPr lang="fr-FR" sz="1200" dirty="0">
                        <a:effectLst/>
                        <a:latin typeface="Calibri" panose="020F0502020204030204" pitchFamily="34" charset="0"/>
                        <a:ea typeface="Cambria" panose="02040503050406030204" pitchFamily="18" charset="0"/>
                        <a:cs typeface="Calibri" panose="020F0502020204030204" pitchFamily="34" charset="0"/>
                      </a:endParaRPr>
                    </a:p>
                  </a:txBody>
                  <a:tcPr marL="63552" marR="63552" marT="0" marB="0" anchor="ctr"/>
                </a:tc>
                <a:extLst>
                  <a:ext uri="{0D108BD9-81ED-4DB2-BD59-A6C34878D82A}">
                    <a16:rowId xmlns:a16="http://schemas.microsoft.com/office/drawing/2014/main" val="4256898197"/>
                  </a:ext>
                </a:extLst>
              </a:tr>
            </a:tbl>
          </a:graphicData>
        </a:graphic>
      </p:graphicFrame>
      <p:sp>
        <p:nvSpPr>
          <p:cNvPr id="5" name="ZoneTexte 4">
            <a:extLst>
              <a:ext uri="{FF2B5EF4-FFF2-40B4-BE49-F238E27FC236}">
                <a16:creationId xmlns:a16="http://schemas.microsoft.com/office/drawing/2014/main" id="{DE1B0BDC-6362-4963-3695-2D0BC978AD7D}"/>
              </a:ext>
            </a:extLst>
          </p:cNvPr>
          <p:cNvSpPr txBox="1"/>
          <p:nvPr/>
        </p:nvSpPr>
        <p:spPr>
          <a:xfrm>
            <a:off x="6221277" y="193139"/>
            <a:ext cx="24322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latin typeface="Calibri" panose="020F0502020204030204" pitchFamily="34" charset="0"/>
                <a:cs typeface="Calibri" panose="020F0502020204030204" pitchFamily="34" charset="0"/>
              </a:rPr>
              <a:t>Clusters are not </a:t>
            </a:r>
            <a:r>
              <a:rPr lang="fr-FR" dirty="0" err="1">
                <a:latin typeface="Calibri" panose="020F0502020204030204" pitchFamily="34" charset="0"/>
                <a:cs typeface="Calibri" panose="020F0502020204030204" pitchFamily="34" charset="0"/>
              </a:rPr>
              <a:t>closed</a:t>
            </a:r>
            <a:r>
              <a:rPr lang="fr-FR" dirty="0">
                <a:latin typeface="Calibri" panose="020F0502020204030204" pitchFamily="34" charset="0"/>
                <a:cs typeface="Calibri" panose="020F0502020204030204" pitchFamily="34" charset="0"/>
              </a:rPr>
              <a:t> boxes. Your </a:t>
            </a:r>
            <a:r>
              <a:rPr lang="fr-FR" dirty="0" err="1">
                <a:latin typeface="Calibri" panose="020F0502020204030204" pitchFamily="34" charset="0"/>
                <a:cs typeface="Calibri" panose="020F0502020204030204" pitchFamily="34" charset="0"/>
              </a:rPr>
              <a:t>project</a:t>
            </a:r>
            <a:r>
              <a:rPr lang="fr-FR" dirty="0">
                <a:latin typeface="Calibri" panose="020F0502020204030204" pitchFamily="34" charset="0"/>
                <a:cs typeface="Calibri" panose="020F0502020204030204" pitchFamily="34" charset="0"/>
              </a:rPr>
              <a:t> can fit !</a:t>
            </a:r>
          </a:p>
        </p:txBody>
      </p:sp>
      <p:sp>
        <p:nvSpPr>
          <p:cNvPr id="2" name="Espace réservé du numéro de diapositive 1">
            <a:extLst>
              <a:ext uri="{FF2B5EF4-FFF2-40B4-BE49-F238E27FC236}">
                <a16:creationId xmlns:a16="http://schemas.microsoft.com/office/drawing/2014/main" id="{3BC3C54E-E911-C4F1-E546-E898E76CB78A}"/>
              </a:ext>
            </a:extLst>
          </p:cNvPr>
          <p:cNvSpPr>
            <a:spLocks noGrp="1"/>
          </p:cNvSpPr>
          <p:nvPr>
            <p:ph type="sldNum" idx="12"/>
          </p:nvPr>
        </p:nvSpPr>
        <p:spPr>
          <a:xfrm>
            <a:off x="7010400" y="4813439"/>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11860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Rectangle 2">
            <a:extLst>
              <a:ext uri="{FF2B5EF4-FFF2-40B4-BE49-F238E27FC236}">
                <a16:creationId xmlns:a16="http://schemas.microsoft.com/office/drawing/2014/main" id="{77A7AF5D-A70C-3E8B-EBE9-B5F505C09550}"/>
              </a:ext>
            </a:extLst>
          </p:cNvPr>
          <p:cNvSpPr/>
          <p:nvPr/>
        </p:nvSpPr>
        <p:spPr>
          <a:xfrm>
            <a:off x="769103" y="1453082"/>
            <a:ext cx="6953693" cy="2462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9" name="Google Shape;119;p5"/>
          <p:cNvSpPr txBox="1">
            <a:spLocks noGrp="1"/>
          </p:cNvSpPr>
          <p:nvPr>
            <p:ph type="title"/>
          </p:nvPr>
        </p:nvSpPr>
        <p:spPr>
          <a:xfrm>
            <a:off x="1690904" y="285887"/>
            <a:ext cx="5110089"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n-US" sz="2800" dirty="0">
                <a:solidFill>
                  <a:srgbClr val="002060"/>
                </a:solidFill>
                <a:latin typeface="Poppins Black" panose="00000A00000000000000" pitchFamily="2" charset="0"/>
                <a:cs typeface="Poppins Black" panose="00000A00000000000000" pitchFamily="2" charset="0"/>
              </a:rPr>
              <a:t>Tip </a:t>
            </a:r>
            <a:endParaRPr dirty="0">
              <a:solidFill>
                <a:srgbClr val="002060"/>
              </a:solidFill>
              <a:latin typeface="Poppins Black" panose="00000A00000000000000" pitchFamily="2" charset="0"/>
              <a:cs typeface="Poppins Black" panose="00000A00000000000000" pitchFamily="2" charset="0"/>
            </a:endParaRPr>
          </a:p>
        </p:txBody>
      </p:sp>
      <p:sp>
        <p:nvSpPr>
          <p:cNvPr id="2" name="ZoneTexte 1">
            <a:extLst>
              <a:ext uri="{FF2B5EF4-FFF2-40B4-BE49-F238E27FC236}">
                <a16:creationId xmlns:a16="http://schemas.microsoft.com/office/drawing/2014/main" id="{029F268C-53B4-CD73-5626-ACEADDBF9E85}"/>
              </a:ext>
            </a:extLst>
          </p:cNvPr>
          <p:cNvSpPr txBox="1"/>
          <p:nvPr/>
        </p:nvSpPr>
        <p:spPr>
          <a:xfrm>
            <a:off x="882501" y="1551280"/>
            <a:ext cx="6726896" cy="2462213"/>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Contact the relevant cluster leader </a:t>
            </a:r>
            <a:r>
              <a:rPr lang="fr-FR" b="1" dirty="0">
                <a:latin typeface="Calibri" panose="020F0502020204030204" pitchFamily="34" charset="0"/>
                <a:cs typeface="Calibri" panose="020F0502020204030204" pitchFamily="34" charset="0"/>
              </a:rPr>
              <a:t>as </a:t>
            </a:r>
            <a:r>
              <a:rPr lang="fr-FR" b="1" dirty="0" err="1">
                <a:latin typeface="Calibri" panose="020F0502020204030204" pitchFamily="34" charset="0"/>
                <a:cs typeface="Calibri" panose="020F0502020204030204" pitchFamily="34" charset="0"/>
              </a:rPr>
              <a:t>soon</a:t>
            </a:r>
            <a:r>
              <a:rPr lang="fr-FR" b="1" dirty="0">
                <a:latin typeface="Calibri" panose="020F0502020204030204" pitchFamily="34" charset="0"/>
                <a:cs typeface="Calibri" panose="020F0502020204030204" pitchFamily="34" charset="0"/>
              </a:rPr>
              <a:t> as possible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even</a:t>
            </a:r>
            <a:r>
              <a:rPr lang="fr-FR" dirty="0">
                <a:latin typeface="Calibri" panose="020F0502020204030204" pitchFamily="34" charset="0"/>
                <a:cs typeface="Calibri" panose="020F0502020204030204" pitchFamily="34" charset="0"/>
              </a:rPr>
              <a:t> if your </a:t>
            </a:r>
            <a:r>
              <a:rPr lang="fr-FR" dirty="0" err="1">
                <a:latin typeface="Calibri" panose="020F0502020204030204" pitchFamily="34" charset="0"/>
                <a:cs typeface="Calibri" panose="020F0502020204030204" pitchFamily="34" charset="0"/>
              </a:rPr>
              <a:t>idea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is</a:t>
            </a:r>
            <a:r>
              <a:rPr lang="fr-FR" dirty="0">
                <a:latin typeface="Calibri" panose="020F0502020204030204" pitchFamily="34" charset="0"/>
                <a:cs typeface="Calibri" panose="020F0502020204030204" pitchFamily="34" charset="0"/>
              </a:rPr>
              <a:t> not </a:t>
            </a:r>
            <a:r>
              <a:rPr lang="fr-FR" dirty="0" err="1">
                <a:latin typeface="Calibri" panose="020F0502020204030204" pitchFamily="34" charset="0"/>
                <a:cs typeface="Calibri" panose="020F0502020204030204" pitchFamily="34" charset="0"/>
              </a:rPr>
              <a:t>fully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formed</a:t>
            </a:r>
            <a:r>
              <a:rPr lang="fr-FR" dirty="0">
                <a:latin typeface="Calibri" panose="020F0502020204030204" pitchFamily="34" charset="0"/>
                <a:cs typeface="Calibri" panose="020F0502020204030204" pitchFamily="34" charset="0"/>
              </a:rPr>
              <a:t>. </a:t>
            </a:r>
          </a:p>
          <a:p>
            <a:pPr lvl="8"/>
            <a:endParaRPr lang="fr-FR" dirty="0">
              <a:latin typeface="Calibri" panose="020F0502020204030204" pitchFamily="34" charset="0"/>
              <a:cs typeface="Calibri" panose="020F0502020204030204" pitchFamily="34" charset="0"/>
            </a:endParaRPr>
          </a:p>
          <a:p>
            <a:pPr lvl="8"/>
            <a:r>
              <a:rPr lang="fr-FR" dirty="0" err="1">
                <a:latin typeface="Calibri" panose="020F0502020204030204" pitchFamily="34" charset="0"/>
                <a:cs typeface="Calibri" panose="020F0502020204030204" pitchFamily="34" charset="0"/>
              </a:rPr>
              <a:t>Why</a:t>
            </a:r>
            <a:r>
              <a:rPr lang="fr-FR" dirty="0">
                <a:latin typeface="Calibri" panose="020F0502020204030204" pitchFamily="34" charset="0"/>
                <a:cs typeface="Calibri" panose="020F0502020204030204" pitchFamily="34" charset="0"/>
              </a:rPr>
              <a:t>? an opinion </a:t>
            </a:r>
            <a:r>
              <a:rPr lang="fr-FR" dirty="0" err="1">
                <a:latin typeface="Calibri" panose="020F0502020204030204" pitchFamily="34" charset="0"/>
                <a:cs typeface="Calibri" panose="020F0502020204030204" pitchFamily="34" charset="0"/>
              </a:rPr>
              <a:t>is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asked</a:t>
            </a:r>
            <a:r>
              <a:rPr lang="fr-FR" dirty="0">
                <a:latin typeface="Calibri" panose="020F0502020204030204" pitchFamily="34" charset="0"/>
                <a:cs typeface="Calibri" panose="020F0502020204030204" pitchFamily="34" charset="0"/>
              </a:rPr>
              <a:t> from the cluster and </a:t>
            </a:r>
            <a:r>
              <a:rPr lang="fr-FR" dirty="0" err="1">
                <a:latin typeface="Calibri" panose="020F0502020204030204" pitchFamily="34" charset="0"/>
                <a:cs typeface="Calibri" panose="020F0502020204030204" pitchFamily="34" charset="0"/>
              </a:rPr>
              <a:t>will</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taken</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into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account</a:t>
            </a:r>
            <a:r>
              <a:rPr lang="fr-FR" dirty="0">
                <a:latin typeface="Calibri" panose="020F0502020204030204" pitchFamily="34" charset="0"/>
                <a:cs typeface="Calibri" panose="020F0502020204030204" pitchFamily="34" charset="0"/>
              </a:rPr>
              <a:t> for the </a:t>
            </a:r>
            <a:r>
              <a:rPr lang="fr-FR" dirty="0" err="1">
                <a:latin typeface="Calibri" panose="020F0502020204030204" pitchFamily="34" charset="0"/>
                <a:cs typeface="Calibri" panose="020F0502020204030204" pitchFamily="34" charset="0"/>
              </a:rPr>
              <a:t>evaluation</a:t>
            </a:r>
            <a:r>
              <a:rPr lang="fr-FR" dirty="0">
                <a:latin typeface="Calibri" panose="020F0502020204030204" pitchFamily="34" charset="0"/>
                <a:cs typeface="Calibri" panose="020F0502020204030204" pitchFamily="34" charset="0"/>
              </a:rPr>
              <a:t>  :</a:t>
            </a:r>
          </a:p>
          <a:p>
            <a:pPr lvl="2"/>
            <a:r>
              <a:rPr lang="en-US" b="0" i="1" dirty="0">
                <a:solidFill>
                  <a:srgbClr val="727071"/>
                </a:solidFill>
                <a:effectLst/>
                <a:latin typeface="ua_poppins_texteregular"/>
              </a:rPr>
              <a:t>“Clusters will provide an opinion on how the projects submitted fit into the cluster’s activities and scope to show the relevance and the work done together by the applicants and the cluster. WP3 team will send the relevant applications  to the clusters.”</a:t>
            </a:r>
          </a:p>
          <a:p>
            <a:pPr lvl="2"/>
            <a:endParaRPr lang="en-US" i="1" dirty="0">
              <a:solidFill>
                <a:srgbClr val="727071"/>
              </a:solidFill>
              <a:latin typeface="ua_poppins_texteregular"/>
              <a:cs typeface="Calibri" panose="020F0502020204030204" pitchFamily="34" charset="0"/>
            </a:endParaRPr>
          </a:p>
          <a:p>
            <a:pPr marL="285750" lvl="2" indent="-285750">
              <a:buFont typeface="Symbol" panose="05050102010706020507" pitchFamily="18" charset="2"/>
              <a:buChar char="Þ"/>
            </a:pPr>
            <a:r>
              <a:rPr lang="en-US" b="0" i="0" dirty="0">
                <a:solidFill>
                  <a:srgbClr val="000000"/>
                </a:solidFill>
                <a:effectLst/>
                <a:latin typeface="Calibri" panose="020F0502020204030204" pitchFamily="34" charset="0"/>
                <a:cs typeface="Calibri" panose="020F0502020204030204" pitchFamily="34" charset="0"/>
              </a:rPr>
              <a:t> It allows the JRC to have an overview of what the project will bring to the cluster. </a:t>
            </a:r>
          </a:p>
          <a:p>
            <a:pPr marL="285750" lvl="2" indent="-285750">
              <a:buFont typeface="Symbol" panose="05050102010706020507" pitchFamily="18" charset="2"/>
              <a:buChar char="Þ"/>
            </a:pPr>
            <a:endParaRPr lang="en-US"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F2E5D419-DDFE-6378-C3B5-BC1C3D922F5F}"/>
              </a:ext>
            </a:extLst>
          </p:cNvPr>
          <p:cNvSpPr>
            <a:spLocks noGrp="1"/>
          </p:cNvSpPr>
          <p:nvPr>
            <p:ph type="sldNum" idx="12"/>
          </p:nvPr>
        </p:nvSpPr>
        <p:spPr>
          <a:xfrm>
            <a:off x="6952211" y="4775576"/>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81551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86D3F-C5A2-4A15-6DEB-904A17492EE8}"/>
              </a:ext>
            </a:extLst>
          </p:cNvPr>
          <p:cNvSpPr>
            <a:spLocks noGrp="1"/>
          </p:cNvSpPr>
          <p:nvPr>
            <p:ph type="ctrTitle"/>
          </p:nvPr>
        </p:nvSpPr>
        <p:spPr>
          <a:xfrm>
            <a:off x="569422" y="2139618"/>
            <a:ext cx="8203758" cy="1102519"/>
          </a:xfrm>
        </p:spPr>
        <p:txBody>
          <a:bodyPr>
            <a:noAutofit/>
          </a:bodyPr>
          <a:lstStyle/>
          <a:p>
            <a:r>
              <a:rPr lang="fr-FR" sz="3200" b="1" dirty="0" err="1">
                <a:solidFill>
                  <a:srgbClr val="00B050"/>
                </a:solidFill>
              </a:rPr>
              <a:t>Pillar</a:t>
            </a:r>
            <a:r>
              <a:rPr lang="fr-FR" sz="3200" b="1" dirty="0">
                <a:solidFill>
                  <a:srgbClr val="00B050"/>
                </a:solidFill>
              </a:rPr>
              <a:t> 1 &amp; 3 </a:t>
            </a:r>
            <a:br>
              <a:rPr lang="fr-FR" sz="3200" b="1" dirty="0">
                <a:solidFill>
                  <a:srgbClr val="00B050"/>
                </a:solidFill>
              </a:rPr>
            </a:br>
            <a:r>
              <a:rPr lang="fr-FR" sz="3200" b="1" dirty="0">
                <a:solidFill>
                  <a:srgbClr val="00B050"/>
                </a:solidFill>
              </a:rPr>
              <a:t> </a:t>
            </a:r>
            <a:r>
              <a:rPr lang="en-US" sz="3200" b="1" dirty="0">
                <a:solidFill>
                  <a:srgbClr val="00B050"/>
                </a:solidFill>
              </a:rPr>
              <a:t> Incentive for collaborative research projects &amp; scientific conferences</a:t>
            </a:r>
            <a:endParaRPr lang="fr-FR" sz="3200" b="1" dirty="0">
              <a:solidFill>
                <a:srgbClr val="00B050"/>
              </a:solidFill>
            </a:endParaRPr>
          </a:p>
        </p:txBody>
      </p:sp>
      <p:sp>
        <p:nvSpPr>
          <p:cNvPr id="3" name="Sous-titre 2">
            <a:extLst>
              <a:ext uri="{FF2B5EF4-FFF2-40B4-BE49-F238E27FC236}">
                <a16:creationId xmlns:a16="http://schemas.microsoft.com/office/drawing/2014/main" id="{8A4E98CD-69AC-3EB0-5391-A76248A70562}"/>
              </a:ext>
            </a:extLst>
          </p:cNvPr>
          <p:cNvSpPr>
            <a:spLocks noGrp="1"/>
          </p:cNvSpPr>
          <p:nvPr>
            <p:ph type="subTitle" idx="1"/>
          </p:nvPr>
        </p:nvSpPr>
        <p:spPr>
          <a:xfrm>
            <a:off x="1371600" y="3359944"/>
            <a:ext cx="6400800" cy="1314450"/>
          </a:xfrm>
        </p:spPr>
        <p:txBody>
          <a:bodyPr/>
          <a:lstStyle/>
          <a:p>
            <a:r>
              <a:rPr lang="fr-FR" dirty="0"/>
              <a:t>Objective : structure collaboration </a:t>
            </a:r>
            <a:r>
              <a:rPr lang="fr-FR" dirty="0" err="1"/>
              <a:t>between</a:t>
            </a:r>
            <a:r>
              <a:rPr lang="fr-FR" dirty="0"/>
              <a:t> the EU GREEN </a:t>
            </a:r>
            <a:r>
              <a:rPr lang="fr-FR" dirty="0" err="1"/>
              <a:t>partners</a:t>
            </a:r>
            <a:r>
              <a:rPr lang="fr-FR" dirty="0"/>
              <a:t> in research</a:t>
            </a:r>
          </a:p>
        </p:txBody>
      </p:sp>
      <p:sp>
        <p:nvSpPr>
          <p:cNvPr id="4" name="Espace réservé du numéro de diapositive 3">
            <a:extLst>
              <a:ext uri="{FF2B5EF4-FFF2-40B4-BE49-F238E27FC236}">
                <a16:creationId xmlns:a16="http://schemas.microsoft.com/office/drawing/2014/main" id="{ED3D6344-9220-6F3D-09CE-2ECBC1CC090D}"/>
              </a:ext>
            </a:extLst>
          </p:cNvPr>
          <p:cNvSpPr>
            <a:spLocks noGrp="1"/>
          </p:cNvSpPr>
          <p:nvPr>
            <p:ph type="sldNum" idx="12"/>
          </p:nvPr>
        </p:nvSpPr>
        <p:spPr>
          <a:xfrm>
            <a:off x="7010400" y="4792201"/>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8</a:t>
            </a:fld>
            <a:endParaRPr lang="en-US" dirty="0">
              <a:solidFill>
                <a:schemeClr val="tx1"/>
              </a:solidFill>
            </a:endParaRPr>
          </a:p>
        </p:txBody>
      </p:sp>
      <p:sp>
        <p:nvSpPr>
          <p:cNvPr id="6" name="Google Shape;101;p2">
            <a:extLst>
              <a:ext uri="{FF2B5EF4-FFF2-40B4-BE49-F238E27FC236}">
                <a16:creationId xmlns:a16="http://schemas.microsoft.com/office/drawing/2014/main" id="{E7497FA2-9BEF-BA16-B90A-E6CCA036B6A1}"/>
              </a:ext>
            </a:extLst>
          </p:cNvPr>
          <p:cNvSpPr txBox="1">
            <a:spLocks/>
          </p:cNvSpPr>
          <p:nvPr/>
        </p:nvSpPr>
        <p:spPr>
          <a:xfrm>
            <a:off x="1043247" y="933320"/>
            <a:ext cx="7635240" cy="8625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SzPts val="4400"/>
              <a:buFont typeface="Calibri"/>
              <a:buNone/>
            </a:pPr>
            <a:r>
              <a:rPr lang="fr-FR" sz="3600" dirty="0">
                <a:solidFill>
                  <a:srgbClr val="002060"/>
                </a:solidFill>
                <a:latin typeface="Poppins Black" panose="00000A00000000000000" pitchFamily="2" charset="0"/>
                <a:cs typeface="Poppins Black" panose="00000A00000000000000" pitchFamily="2" charset="0"/>
              </a:rPr>
              <a:t>3. </a:t>
            </a:r>
            <a:r>
              <a:rPr lang="fr-FR" sz="3600" dirty="0" err="1">
                <a:solidFill>
                  <a:srgbClr val="002060"/>
                </a:solidFill>
                <a:latin typeface="Poppins Black" panose="00000A00000000000000" pitchFamily="2" charset="0"/>
                <a:cs typeface="Poppins Black" panose="00000A00000000000000" pitchFamily="2" charset="0"/>
              </a:rPr>
              <a:t>Let’s</a:t>
            </a:r>
            <a:r>
              <a:rPr lang="fr-FR" sz="3600" dirty="0">
                <a:solidFill>
                  <a:srgbClr val="002060"/>
                </a:solidFill>
                <a:latin typeface="Poppins Black" panose="00000A00000000000000" pitchFamily="2" charset="0"/>
                <a:cs typeface="Poppins Black" panose="00000A00000000000000" pitchFamily="2" charset="0"/>
              </a:rPr>
              <a:t> get </a:t>
            </a:r>
            <a:r>
              <a:rPr lang="fr-FR" sz="3600" dirty="0" err="1">
                <a:solidFill>
                  <a:srgbClr val="002060"/>
                </a:solidFill>
                <a:latin typeface="Poppins Black" panose="00000A00000000000000" pitchFamily="2" charset="0"/>
                <a:cs typeface="Poppins Black" panose="00000A00000000000000" pitchFamily="2" charset="0"/>
              </a:rPr>
              <a:t>into</a:t>
            </a:r>
            <a:r>
              <a:rPr lang="fr-FR" sz="3600" dirty="0">
                <a:solidFill>
                  <a:srgbClr val="002060"/>
                </a:solidFill>
                <a:latin typeface="Poppins Black" panose="00000A00000000000000" pitchFamily="2" charset="0"/>
                <a:cs typeface="Poppins Black" panose="00000A00000000000000" pitchFamily="2" charset="0"/>
              </a:rPr>
              <a:t> </a:t>
            </a:r>
            <a:r>
              <a:rPr lang="fr-FR" sz="3600" dirty="0" err="1">
                <a:solidFill>
                  <a:srgbClr val="002060"/>
                </a:solidFill>
                <a:latin typeface="Poppins Black" panose="00000A00000000000000" pitchFamily="2" charset="0"/>
                <a:cs typeface="Poppins Black" panose="00000A00000000000000" pitchFamily="2" charset="0"/>
              </a:rPr>
              <a:t>details</a:t>
            </a:r>
            <a:r>
              <a:rPr lang="fr-FR" sz="3600" dirty="0">
                <a:solidFill>
                  <a:srgbClr val="002060"/>
                </a:solidFill>
                <a:latin typeface="Poppins Black" panose="00000A00000000000000" pitchFamily="2" charset="0"/>
                <a:cs typeface="Poppins Black" panose="00000A00000000000000" pitchFamily="2" charset="0"/>
              </a:rPr>
              <a:t> :</a:t>
            </a:r>
          </a:p>
        </p:txBody>
      </p:sp>
    </p:spTree>
    <p:extLst>
      <p:ext uri="{BB962C8B-B14F-4D97-AF65-F5344CB8AC3E}">
        <p14:creationId xmlns:p14="http://schemas.microsoft.com/office/powerpoint/2010/main" val="264813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92BD4464-EBB9-51C6-EA19-D1F58ADEDEEF}"/>
              </a:ext>
            </a:extLst>
          </p:cNvPr>
          <p:cNvSpPr/>
          <p:nvPr/>
        </p:nvSpPr>
        <p:spPr>
          <a:xfrm>
            <a:off x="5843846" y="1758037"/>
            <a:ext cx="1695797" cy="3077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DA3A6C12-1B48-2F9D-D5D3-2A77DB14D4D2}"/>
              </a:ext>
            </a:extLst>
          </p:cNvPr>
          <p:cNvSpPr txBox="1"/>
          <p:nvPr/>
        </p:nvSpPr>
        <p:spPr>
          <a:xfrm>
            <a:off x="4729942" y="192875"/>
            <a:ext cx="4206239"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3732BF6C-D06E-90F9-C0D6-FCA49CCED539}"/>
              </a:ext>
            </a:extLst>
          </p:cNvPr>
          <p:cNvSpPr>
            <a:spLocks noGrp="1"/>
          </p:cNvSpPr>
          <p:nvPr>
            <p:ph type="body" idx="1"/>
          </p:nvPr>
        </p:nvSpPr>
        <p:spPr>
          <a:xfrm>
            <a:off x="615142" y="2320600"/>
            <a:ext cx="8229600" cy="2022873"/>
          </a:xfrm>
        </p:spPr>
        <p:txBody>
          <a:bodyPr>
            <a:normAutofit/>
          </a:bodyPr>
          <a:lstStyle/>
          <a:p>
            <a:pPr marL="114300" indent="0">
              <a:buNone/>
            </a:pPr>
            <a:r>
              <a:rPr lang="en-GB" sz="1600" dirty="0">
                <a:effectLst/>
                <a:latin typeface="Calibri" panose="020F0502020204030204" pitchFamily="34" charset="0"/>
                <a:ea typeface="Calibri" panose="020F0502020204030204" pitchFamily="34" charset="0"/>
                <a:cs typeface="Cambria" panose="02040503050406030204" pitchFamily="18" charset="0"/>
              </a:rPr>
              <a:t>This action should support concrete exploratory collaborative activities by research teams with single or multiple disciplines that put forward the complementarity of competences and approaches to build other bigger projects to be submitted to external research funds. Those activities could facilitate </a:t>
            </a:r>
            <a:r>
              <a:rPr lang="en-GB" sz="1600" b="1" dirty="0">
                <a:effectLst/>
                <a:latin typeface="Calibri" panose="020F0502020204030204" pitchFamily="34" charset="0"/>
                <a:ea typeface="Calibri" panose="020F0502020204030204" pitchFamily="34" charset="0"/>
                <a:cs typeface="Cambria" panose="02040503050406030204" pitchFamily="18" charset="0"/>
              </a:rPr>
              <a:t>travel and networking, information sharing, gaining access to data,</a:t>
            </a:r>
            <a:r>
              <a:rPr lang="en-GB" sz="1600" b="1" dirty="0">
                <a:effectLst/>
                <a:latin typeface="Cambria" panose="02040503050406030204" pitchFamily="18" charset="0"/>
                <a:ea typeface="Cambria" panose="02040503050406030204" pitchFamily="18" charset="0"/>
                <a:cs typeface="Cambria" panose="02040503050406030204" pitchFamily="18" charset="0"/>
              </a:rPr>
              <a:t> </a:t>
            </a:r>
            <a:r>
              <a:rPr lang="en-GB" sz="1600" b="1" dirty="0">
                <a:effectLst/>
                <a:latin typeface="Calibri" panose="020F0502020204030204" pitchFamily="34" charset="0"/>
                <a:ea typeface="Calibri" panose="020F0502020204030204" pitchFamily="34" charset="0"/>
                <a:cs typeface="Cambria" panose="02040503050406030204" pitchFamily="18" charset="0"/>
              </a:rPr>
              <a:t>preparing a larger publication on research outcomes, lead to the application to European projects </a:t>
            </a:r>
            <a:r>
              <a:rPr lang="en-GB" sz="1600" dirty="0">
                <a:effectLst/>
                <a:latin typeface="Calibri" panose="020F0502020204030204" pitchFamily="34" charset="0"/>
                <a:ea typeface="Calibri" panose="020F0502020204030204" pitchFamily="34" charset="0"/>
                <a:cs typeface="Cambria" panose="02040503050406030204" pitchFamily="18" charset="0"/>
              </a:rPr>
              <a:t>(i.e. financing consortium meeting to prepare European application) or</a:t>
            </a:r>
            <a:r>
              <a:rPr lang="en-GB" sz="1600" dirty="0">
                <a:effectLst/>
                <a:latin typeface="Cambria" panose="02040503050406030204" pitchFamily="18" charset="0"/>
                <a:ea typeface="Cambria" panose="02040503050406030204" pitchFamily="18" charset="0"/>
                <a:cs typeface="Cambria" panose="02040503050406030204" pitchFamily="18" charset="0"/>
              </a:rPr>
              <a:t> </a:t>
            </a:r>
            <a:r>
              <a:rPr lang="en-GB" sz="1600" dirty="0">
                <a:effectLst/>
                <a:latin typeface="Calibri" panose="020F0502020204030204" pitchFamily="34" charset="0"/>
                <a:ea typeface="Calibri" panose="020F0502020204030204" pitchFamily="34" charset="0"/>
                <a:cs typeface="Cambria" panose="02040503050406030204" pitchFamily="18" charset="0"/>
              </a:rPr>
              <a:t>to the </a:t>
            </a:r>
            <a:r>
              <a:rPr lang="en-GB" sz="1600" b="1" dirty="0">
                <a:effectLst/>
                <a:latin typeface="Calibri" panose="020F0502020204030204" pitchFamily="34" charset="0"/>
                <a:ea typeface="Calibri" panose="020F0502020204030204" pitchFamily="34" charset="0"/>
                <a:cs typeface="Cambria" panose="02040503050406030204" pitchFamily="18" charset="0"/>
              </a:rPr>
              <a:t>creation of new sub-group etc.</a:t>
            </a:r>
            <a:endParaRPr lang="fr-FR" sz="1200" b="1" dirty="0"/>
          </a:p>
        </p:txBody>
      </p:sp>
      <p:sp>
        <p:nvSpPr>
          <p:cNvPr id="5" name="Espace réservé du numéro de diapositive 4">
            <a:extLst>
              <a:ext uri="{FF2B5EF4-FFF2-40B4-BE49-F238E27FC236}">
                <a16:creationId xmlns:a16="http://schemas.microsoft.com/office/drawing/2014/main" id="{DC7F5181-2D6D-C620-FCEF-BC2C150BB2CC}"/>
              </a:ext>
            </a:extLst>
          </p:cNvPr>
          <p:cNvSpPr>
            <a:spLocks noGrp="1"/>
          </p:cNvSpPr>
          <p:nvPr>
            <p:ph type="sldNum" idx="12"/>
          </p:nvPr>
        </p:nvSpPr>
        <p:spPr>
          <a:xfrm>
            <a:off x="6943898" y="4813703"/>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9</a:t>
            </a:fld>
            <a:endParaRPr lang="en-US" dirty="0">
              <a:solidFill>
                <a:schemeClr val="tx1"/>
              </a:solidFill>
            </a:endParaRPr>
          </a:p>
        </p:txBody>
      </p:sp>
      <p:sp>
        <p:nvSpPr>
          <p:cNvPr id="6" name="ZoneTexte 5">
            <a:extLst>
              <a:ext uri="{FF2B5EF4-FFF2-40B4-BE49-F238E27FC236}">
                <a16:creationId xmlns:a16="http://schemas.microsoft.com/office/drawing/2014/main" id="{5B5842CD-C922-C0DD-2512-E98529F9250A}"/>
              </a:ext>
            </a:extLst>
          </p:cNvPr>
          <p:cNvSpPr txBox="1"/>
          <p:nvPr/>
        </p:nvSpPr>
        <p:spPr>
          <a:xfrm>
            <a:off x="4729942" y="274319"/>
            <a:ext cx="4206239" cy="1338828"/>
          </a:xfrm>
          <a:prstGeom prst="rect">
            <a:avLst/>
          </a:prstGeom>
          <a:noFill/>
        </p:spPr>
        <p:txBody>
          <a:bodyPr wrap="square" rtlCol="0">
            <a:spAutoFit/>
          </a:bodyPr>
          <a:lstStyle/>
          <a:p>
            <a:pPr algn="l"/>
            <a:r>
              <a:rPr lang="en-US" b="1" i="0" dirty="0">
                <a:solidFill>
                  <a:srgbClr val="000000"/>
                </a:solidFill>
                <a:effectLst/>
                <a:latin typeface="Calibri" panose="020F0502020204030204" pitchFamily="34" charset="0"/>
                <a:cs typeface="Calibri" panose="020F0502020204030204" pitchFamily="34" charset="0"/>
              </a:rPr>
              <a:t>This incentive won’t fund for projects</a:t>
            </a:r>
            <a:r>
              <a:rPr lang="en-US" b="0" i="0" dirty="0">
                <a:solidFill>
                  <a:srgbClr val="000000"/>
                </a:solidFill>
                <a:effectLst/>
                <a:latin typeface="Calibri" panose="020F0502020204030204" pitchFamily="34" charset="0"/>
                <a:cs typeface="Calibri" panose="020F0502020204030204" pitchFamily="34" charset="0"/>
              </a:rPr>
              <a:t> in their own right; </a:t>
            </a:r>
            <a:r>
              <a:rPr lang="en-US" b="1" i="0" dirty="0">
                <a:solidFill>
                  <a:srgbClr val="000000"/>
                </a:solidFill>
                <a:effectLst/>
                <a:latin typeface="Calibri" panose="020F0502020204030204" pitchFamily="34" charset="0"/>
                <a:cs typeface="Calibri" panose="020F0502020204030204" pitchFamily="34" charset="0"/>
              </a:rPr>
              <a:t>the laureates will be activities within a WP3 task</a:t>
            </a:r>
            <a:r>
              <a:rPr lang="en-US" b="0" i="0" dirty="0">
                <a:solidFill>
                  <a:srgbClr val="000000"/>
                </a:solidFill>
                <a:effectLst/>
                <a:latin typeface="Calibri" panose="020F0502020204030204" pitchFamily="34" charset="0"/>
                <a:cs typeface="Calibri" panose="020F0502020204030204" pitchFamily="34" charset="0"/>
              </a:rPr>
              <a:t>.</a:t>
            </a:r>
          </a:p>
          <a:p>
            <a:pPr algn="l"/>
            <a:r>
              <a:rPr lang="en-US" b="0" i="0" dirty="0">
                <a:solidFill>
                  <a:srgbClr val="000000"/>
                </a:solidFill>
                <a:effectLst/>
                <a:latin typeface="Calibri" panose="020F0502020204030204" pitchFamily="34" charset="0"/>
                <a:cs typeface="Calibri" panose="020F0502020204030204" pitchFamily="34" charset="0"/>
              </a:rPr>
              <a:t>The </a:t>
            </a:r>
            <a:r>
              <a:rPr lang="en-US" b="1" i="0" dirty="0">
                <a:solidFill>
                  <a:srgbClr val="000000"/>
                </a:solidFill>
                <a:effectLst/>
                <a:latin typeface="Calibri" panose="020F0502020204030204" pitchFamily="34" charset="0"/>
                <a:cs typeface="Calibri" panose="020F0502020204030204" pitchFamily="34" charset="0"/>
              </a:rPr>
              <a:t>relevant fact is</a:t>
            </a:r>
            <a:r>
              <a:rPr lang="en-US" b="0" i="0" dirty="0">
                <a:solidFill>
                  <a:srgbClr val="000000"/>
                </a:solidFill>
                <a:effectLst/>
                <a:latin typeface="Calibri" panose="020F0502020204030204" pitchFamily="34" charset="0"/>
                <a:cs typeface="Calibri" panose="020F0502020204030204" pitchFamily="34" charset="0"/>
              </a:rPr>
              <a:t> the objective of the activity that is being carried out, which should </a:t>
            </a:r>
            <a:r>
              <a:rPr lang="en-US" b="1" i="0" dirty="0">
                <a:solidFill>
                  <a:srgbClr val="000000"/>
                </a:solidFill>
                <a:effectLst/>
                <a:latin typeface="Calibri" panose="020F0502020204030204" pitchFamily="34" charset="0"/>
                <a:cs typeface="Calibri" panose="020F0502020204030204" pitchFamily="34" charset="0"/>
              </a:rPr>
              <a:t>not be research per se</a:t>
            </a:r>
            <a:endParaRPr lang="en-US" b="0" i="0" dirty="0">
              <a:solidFill>
                <a:srgbClr val="000000"/>
              </a:solidFill>
              <a:effectLst/>
              <a:latin typeface="Calibri" panose="020F0502020204030204" pitchFamily="34" charset="0"/>
              <a:cs typeface="Calibri" panose="020F0502020204030204" pitchFamily="34" charset="0"/>
            </a:endParaRPr>
          </a:p>
          <a:p>
            <a:endParaRPr lang="fr-FR" sz="1100"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615939E5-6E7A-3322-BD2D-691F9C36B223}"/>
              </a:ext>
            </a:extLst>
          </p:cNvPr>
          <p:cNvSpPr txBox="1"/>
          <p:nvPr/>
        </p:nvSpPr>
        <p:spPr>
          <a:xfrm>
            <a:off x="6043353" y="1775600"/>
            <a:ext cx="3100647" cy="307777"/>
          </a:xfrm>
          <a:prstGeom prst="rect">
            <a:avLst/>
          </a:prstGeom>
          <a:noFill/>
        </p:spPr>
        <p:txBody>
          <a:bodyPr wrap="square" rtlCol="0">
            <a:spAutoFit/>
          </a:bodyPr>
          <a:lstStyle/>
          <a:p>
            <a:r>
              <a:rPr lang="en-GB" sz="14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€20,000€ </a:t>
            </a:r>
            <a:endParaRPr lang="fr-FR" dirty="0"/>
          </a:p>
        </p:txBody>
      </p:sp>
      <p:sp>
        <p:nvSpPr>
          <p:cNvPr id="9" name="ZoneTexte 8">
            <a:extLst>
              <a:ext uri="{FF2B5EF4-FFF2-40B4-BE49-F238E27FC236}">
                <a16:creationId xmlns:a16="http://schemas.microsoft.com/office/drawing/2014/main" id="{A700EA3A-F37A-C7FC-F3DB-2496986721DA}"/>
              </a:ext>
            </a:extLst>
          </p:cNvPr>
          <p:cNvSpPr txBox="1"/>
          <p:nvPr/>
        </p:nvSpPr>
        <p:spPr>
          <a:xfrm>
            <a:off x="714894" y="1920490"/>
            <a:ext cx="6991004" cy="400110"/>
          </a:xfrm>
          <a:prstGeom prst="rect">
            <a:avLst/>
          </a:prstGeom>
          <a:noFill/>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Incentive for collaborative research project </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75372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1910</Words>
  <Application>Microsoft Office PowerPoint</Application>
  <PresentationFormat>Affichage à l'écran (16:9)</PresentationFormat>
  <Paragraphs>253</Paragraphs>
  <Slides>28</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Wingdings</vt:lpstr>
      <vt:lpstr>Symbol</vt:lpstr>
      <vt:lpstr>ua_poppins_texteregular</vt:lpstr>
      <vt:lpstr>Cambria</vt:lpstr>
      <vt:lpstr>Poppins Black</vt:lpstr>
      <vt:lpstr>Arial</vt:lpstr>
      <vt:lpstr>Poppins</vt:lpstr>
      <vt:lpstr>Calibri</vt:lpstr>
      <vt:lpstr>Poppins Light</vt:lpstr>
      <vt:lpstr>Office Theme</vt:lpstr>
      <vt:lpstr>Présentation PowerPoint</vt:lpstr>
      <vt:lpstr>The necessary documents </vt:lpstr>
      <vt:lpstr>1. Basics</vt:lpstr>
      <vt:lpstr>Présentation PowerPoint</vt:lpstr>
      <vt:lpstr>Présentation PowerPoint</vt:lpstr>
      <vt:lpstr>Présentation PowerPoint</vt:lpstr>
      <vt:lpstr>Tip </vt:lpstr>
      <vt:lpstr>Pillar 1 &amp; 3    Incentive for collaborative research projects &amp; scientific conferences</vt:lpstr>
      <vt:lpstr>Présentation PowerPoint</vt:lpstr>
      <vt:lpstr>Présentation PowerPoint</vt:lpstr>
      <vt:lpstr>Présentation PowerPoint</vt:lpstr>
      <vt:lpstr>Présentation PowerPoint</vt:lpstr>
      <vt:lpstr>Présentation PowerPoint</vt:lpstr>
      <vt:lpstr>Présentation PowerPoint</vt:lpstr>
      <vt:lpstr>Check that your project…</vt:lpstr>
      <vt:lpstr>Présentation PowerPoint</vt:lpstr>
      <vt:lpstr>Présentation PowerPoint</vt:lpstr>
      <vt:lpstr>Gender balance </vt:lpstr>
      <vt:lpstr>Présentation PowerPoint</vt:lpstr>
      <vt:lpstr>Présentation PowerPoint</vt:lpstr>
      <vt:lpstr>Some questions to ask yourself along the way :</vt:lpstr>
      <vt:lpstr>Pillar 2  Researcher mobility program </vt:lpstr>
      <vt:lpstr>Présentation PowerPoint</vt:lpstr>
      <vt:lpstr>Présentation PowerPoint</vt:lpstr>
      <vt:lpstr>Présentation PowerPoint</vt:lpstr>
      <vt:lpstr>Présentation PowerPoint</vt:lpstr>
      <vt:lpstr>Présentation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R.P.A.V.</dc:creator>
  <cp:lastModifiedBy>Alix Blouet</cp:lastModifiedBy>
  <cp:revision>28</cp:revision>
  <cp:lastPrinted>2024-09-03T07:53:02Z</cp:lastPrinted>
  <dcterms:created xsi:type="dcterms:W3CDTF">2022-04-05T12:15:05Z</dcterms:created>
  <dcterms:modified xsi:type="dcterms:W3CDTF">2024-09-03T09:36:06Z</dcterms:modified>
</cp:coreProperties>
</file>