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3"/>
  </p:notesMasterIdLst>
  <p:sldIdLst>
    <p:sldId id="256" r:id="rId3"/>
    <p:sldId id="266" r:id="rId4"/>
    <p:sldId id="274" r:id="rId5"/>
    <p:sldId id="259" r:id="rId6"/>
    <p:sldId id="277" r:id="rId7"/>
    <p:sldId id="265" r:id="rId8"/>
    <p:sldId id="264" r:id="rId9"/>
    <p:sldId id="276" r:id="rId10"/>
    <p:sldId id="270" r:id="rId11"/>
    <p:sldId id="263" r:id="rId12"/>
  </p:sldIdLst>
  <p:sldSz cx="9144000" cy="5143500" type="screen16x9"/>
  <p:notesSz cx="6794500" cy="9931400"/>
  <p:embeddedFontLst>
    <p:embeddedFont>
      <p:font typeface="Poppins"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uUXsVtIVq9eX5HLQT7Aj2CDWP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84" autoAdjust="0"/>
  </p:normalViewPr>
  <p:slideViewPr>
    <p:cSldViewPr snapToGrid="0">
      <p:cViewPr varScale="1">
        <p:scale>
          <a:sx n="61" d="100"/>
          <a:sy n="61" d="100"/>
        </p:scale>
        <p:origin x="1440" y="52"/>
      </p:cViewPr>
      <p:guideLst>
        <p:guide orient="horz" pos="1620"/>
        <p:guide pos="2880"/>
      </p:guideLst>
    </p:cSldViewPr>
  </p:slideViewPr>
  <p:notesTextViewPr>
    <p:cViewPr>
      <p:scale>
        <a:sx n="1" d="1"/>
        <a:sy n="1" d="1"/>
      </p:scale>
      <p:origin x="0" y="0"/>
    </p:cViewPr>
  </p:notesTextViewPr>
  <p:sorterViewPr>
    <p:cViewPr>
      <p:scale>
        <a:sx n="140" d="100"/>
        <a:sy n="140" d="100"/>
      </p:scale>
      <p:origin x="0" y="-15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R="364566" algn="just" rtl="0">
              <a:spcBef>
                <a:spcPts val="0"/>
              </a:spcBef>
              <a:spcAft>
                <a:spcPts val="1200"/>
              </a:spcAft>
            </a:pPr>
            <a:endParaRPr dirty="0"/>
          </a:p>
        </p:txBody>
      </p:sp>
      <p:sp>
        <p:nvSpPr>
          <p:cNvPr id="99" name="Google Shape;99;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2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50"/>
              </a:spcBef>
              <a:buNone/>
            </a:pPr>
            <a:r>
              <a:rPr lang="en-US" sz="1400" dirty="0">
                <a:latin typeface="Poppins" panose="00000500000000000000" pitchFamily="2" charset="0"/>
                <a:cs typeface="Poppins" panose="00000500000000000000" pitchFamily="2" charset="0"/>
              </a:rPr>
              <a:t>Campus as a Living Lab can be a platform that uses the university as a test-bed for the production of sustainability knowledge and practices and for innovation. </a:t>
            </a:r>
          </a:p>
          <a:p>
            <a:pPr marL="0" indent="0">
              <a:spcBef>
                <a:spcPts val="450"/>
              </a:spcBef>
              <a:buNone/>
            </a:pPr>
            <a:endParaRPr lang="en-US" sz="1400" dirty="0">
              <a:latin typeface="Poppins" panose="00000500000000000000" pitchFamily="2" charset="0"/>
              <a:cs typeface="Poppins" panose="00000500000000000000" pitchFamily="2" charset="0"/>
            </a:endParaRPr>
          </a:p>
          <a:p>
            <a:pPr marL="0" indent="0">
              <a:spcBef>
                <a:spcPts val="450"/>
              </a:spcBef>
              <a:buNone/>
            </a:pPr>
            <a:r>
              <a:rPr lang="en-US" sz="1400" dirty="0">
                <a:latin typeface="Poppins" panose="00000500000000000000" pitchFamily="2" charset="0"/>
                <a:cs typeface="Poppins" panose="00000500000000000000" pitchFamily="2" charset="0"/>
              </a:rPr>
              <a:t>In the Campus Living lab the university campus is used to explore opportunities and test new ideas related to sustainable activities in a local context, while learning from both successes and failures. </a:t>
            </a:r>
          </a:p>
          <a:p>
            <a:pPr marL="0" indent="0">
              <a:spcBef>
                <a:spcPts val="450"/>
              </a:spcBef>
              <a:buNone/>
            </a:pPr>
            <a:endParaRPr lang="en-US" sz="1400" dirty="0">
              <a:latin typeface="Poppins" panose="00000500000000000000" pitchFamily="2" charset="0"/>
              <a:cs typeface="Poppins" panose="00000500000000000000" pitchFamily="2" charset="0"/>
            </a:endParaRPr>
          </a:p>
          <a:p>
            <a:pPr marL="0" indent="0">
              <a:spcBef>
                <a:spcPts val="450"/>
              </a:spcBef>
              <a:buNone/>
            </a:pPr>
            <a:r>
              <a:rPr lang="en-GB" sz="1400" dirty="0">
                <a:latin typeface="Poppins" panose="00000500000000000000" pitchFamily="2" charset="0"/>
                <a:cs typeface="Poppins" panose="00000500000000000000" pitchFamily="2" charset="0"/>
              </a:rPr>
              <a:t>Bring together researchers, teachers, staff, students and partners to improve our campuses and our communities beyond the institutional boundaries to fulfil our responsibility to transform to a sustainable society.</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64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7522D-B035-4365-AF3F-B54D07C22D3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55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457200" marR="364566"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kern="100" dirty="0">
                <a:latin typeface="Poppins" panose="00000500000000000000" pitchFamily="2" charset="0"/>
                <a:ea typeface="Calibri" panose="020F0502020204030204" pitchFamily="34" charset="0"/>
                <a:cs typeface="Poppins" panose="00000500000000000000" pitchFamily="2" charset="0"/>
              </a:rPr>
              <a:t>Immunologist calculating f</a:t>
            </a:r>
            <a:r>
              <a:rPr lang="en-GB" sz="1400" kern="100" dirty="0">
                <a:effectLst/>
                <a:latin typeface="Poppins" panose="00000500000000000000" pitchFamily="2" charset="0"/>
                <a:ea typeface="Calibri" panose="020F0502020204030204" pitchFamily="34" charset="0"/>
                <a:cs typeface="Poppins" panose="00000500000000000000" pitchFamily="2" charset="0"/>
              </a:rPr>
              <a:t>orest bathing </a:t>
            </a:r>
            <a:r>
              <a:rPr lang="en-GB" sz="1400" kern="100" dirty="0">
                <a:latin typeface="Poppins" panose="00000500000000000000" pitchFamily="2" charset="0"/>
                <a:ea typeface="Calibri" panose="020F0502020204030204" pitchFamily="34" charset="0"/>
                <a:cs typeface="Poppins" panose="00000500000000000000" pitchFamily="2" charset="0"/>
              </a:rPr>
              <a:t>and </a:t>
            </a:r>
            <a:r>
              <a:rPr lang="en-GB" sz="1400" kern="100" dirty="0">
                <a:effectLst/>
                <a:latin typeface="Poppins" panose="00000500000000000000" pitchFamily="2" charset="0"/>
                <a:ea typeface="Calibri" panose="020F0502020204030204" pitchFamily="34" charset="0"/>
                <a:cs typeface="Poppins" panose="00000500000000000000" pitchFamily="2" charset="0"/>
              </a:rPr>
              <a:t>stress reduction on </a:t>
            </a:r>
            <a:r>
              <a:rPr lang="en-GB" sz="1400" kern="100" dirty="0">
                <a:latin typeface="Poppins" panose="00000500000000000000" pitchFamily="2" charset="0"/>
                <a:ea typeface="Calibri" panose="020F0502020204030204" pitchFamily="34" charset="0"/>
                <a:cs typeface="Poppins" panose="00000500000000000000" pitchFamily="2" charset="0"/>
              </a:rPr>
              <a:t>campus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R="364566" algn="just" rtl="0">
              <a:spcBef>
                <a:spcPts val="0"/>
              </a:spcBef>
              <a:spcAft>
                <a:spcPts val="1200"/>
              </a:spcAft>
            </a:pPr>
            <a:endParaRPr dirty="0"/>
          </a:p>
        </p:txBody>
      </p:sp>
      <p:sp>
        <p:nvSpPr>
          <p:cNvPr id="99" name="Google Shape;99;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54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indent="0">
              <a:spcBef>
                <a:spcPts val="0"/>
              </a:spcBef>
              <a:buSzPts val="3200"/>
              <a:buFont typeface="Calibri" panose="020F0502020204030204" pitchFamily="34" charset="0"/>
              <a:buNone/>
            </a:pPr>
            <a:r>
              <a:rPr lang="en-GB" sz="1400" kern="100" dirty="0">
                <a:solidFill>
                  <a:srgbClr val="000000"/>
                </a:solidFill>
                <a:highlight>
                  <a:srgbClr val="FFFFFF"/>
                </a:highlight>
                <a:latin typeface="Poppins" panose="00000500000000000000" pitchFamily="2" charset="0"/>
                <a:ea typeface="Calibri" panose="020F0502020204030204" pitchFamily="34" charset="0"/>
                <a:cs typeface="Poppins" panose="00000500000000000000" pitchFamily="2" charset="0"/>
              </a:rPr>
              <a:t>S</a:t>
            </a:r>
            <a:r>
              <a:rPr lang="en-GB" sz="1400" kern="10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ustainability projects combining operational and academic activities contributing to the Universities’ sustainability goals while providing an opportunity for research and experiential learning.</a:t>
            </a:r>
          </a:p>
          <a:p>
            <a:pPr marL="0" indent="0">
              <a:spcBef>
                <a:spcPts val="0"/>
              </a:spcBef>
              <a:buSzPts val="3200"/>
              <a:buFont typeface="Calibri" panose="020F0502020204030204" pitchFamily="34" charset="0"/>
              <a:buNone/>
            </a:pPr>
            <a:endParaRPr lang="en-GB" sz="1400" kern="100" dirty="0">
              <a:solidFill>
                <a:srgbClr val="000000"/>
              </a:solidFill>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0" indent="0">
              <a:spcBef>
                <a:spcPts val="0"/>
              </a:spcBef>
              <a:buSzPts val="3200"/>
              <a:buFont typeface="Calibri" panose="020F0502020204030204" pitchFamily="34" charset="0"/>
              <a:buNone/>
            </a:pPr>
            <a:r>
              <a:rPr lang="en-GB" sz="1400" kern="10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Students are directly involved in addressing real world sustainability problems of interest to the University, analysing the sustainability dimensions and implications of university policies, guidelines, and plans, and to propose improvements in line with good practices elsewhere. </a:t>
            </a:r>
          </a:p>
          <a:p>
            <a:pPr marL="0" indent="0">
              <a:spcBef>
                <a:spcPts val="0"/>
              </a:spcBef>
              <a:buSzPts val="3200"/>
              <a:buFont typeface="Calibri" panose="020F0502020204030204" pitchFamily="34" charset="0"/>
              <a:buNone/>
            </a:pPr>
            <a:endParaRPr lang="en-GB" sz="1400" kern="100" dirty="0">
              <a:solidFill>
                <a:srgbClr val="000000"/>
              </a:solidFill>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0" indent="0">
              <a:spcBef>
                <a:spcPts val="0"/>
              </a:spcBef>
              <a:buSzPts val="3200"/>
              <a:buFont typeface="Calibri" panose="020F0502020204030204" pitchFamily="34" charset="0"/>
              <a:buNone/>
            </a:pPr>
            <a:r>
              <a:rPr lang="en-GB" sz="1400" kern="10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C</a:t>
            </a:r>
            <a:r>
              <a:rPr lang="en-GB" sz="1400"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ontribute to making our universities more attractive to students, staff, and faculty members.</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R="364566" algn="just" rtl="0">
              <a:spcBef>
                <a:spcPts val="0"/>
              </a:spcBef>
              <a:spcAft>
                <a:spcPts val="1200"/>
              </a:spcAft>
            </a:pPr>
            <a:endParaRPr dirty="0"/>
          </a:p>
        </p:txBody>
      </p:sp>
      <p:sp>
        <p:nvSpPr>
          <p:cNvPr id="99" name="Google Shape;99;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81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0"/>
              </a:spcAft>
              <a:buNone/>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Student could obtain a variety of benefits, including:</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0"/>
              </a:spcAft>
              <a:buSzPts val="1000"/>
              <a:buFont typeface="Wingdings" panose="05000000000000000000" pitchFamily="2" charset="2"/>
              <a:buChar char=""/>
              <a:tabLst>
                <a:tab pos="457200" algn="l"/>
              </a:tabLs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Improved specialised skills and group collaboration skills</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0"/>
              </a:spcAft>
              <a:buSzPts val="1000"/>
              <a:buFont typeface="Wingdings" panose="05000000000000000000" pitchFamily="2" charset="2"/>
              <a:buChar char=""/>
              <a:tabLst>
                <a:tab pos="457200" algn="l"/>
              </a:tabLs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Application of knowledge and education in real-life situations </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0"/>
              </a:spcAft>
              <a:buSzPts val="1000"/>
              <a:buFont typeface="Wingdings" panose="05000000000000000000" pitchFamily="2" charset="2"/>
              <a:buChar char=""/>
              <a:tabLst>
                <a:tab pos="457200" algn="l"/>
              </a:tabLs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Networking opportunities in academia and with the campus community </a:t>
            </a:r>
          </a:p>
          <a:p>
            <a:pPr marL="0" lvl="0" indent="0">
              <a:lnSpc>
                <a:spcPct val="107000"/>
              </a:lnSpc>
              <a:spcAft>
                <a:spcPts val="0"/>
              </a:spcAft>
              <a:buSzPts val="1000"/>
              <a:buFont typeface="Wingdings" panose="05000000000000000000" pitchFamily="2" charset="2"/>
              <a:buNone/>
              <a:tabLst>
                <a:tab pos="457200" algn="l"/>
              </a:tabLst>
            </a:pPr>
            <a:endPar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0" lvl="0" indent="0">
              <a:lnSpc>
                <a:spcPct val="107000"/>
              </a:lnSpc>
              <a:spcAft>
                <a:spcPts val="0"/>
              </a:spcAft>
              <a:buSzPts val="1000"/>
              <a:buFont typeface="Wingdings" panose="05000000000000000000" pitchFamily="2" charset="2"/>
              <a:buNone/>
              <a:tabLst>
                <a:tab pos="457200" algn="l"/>
              </a:tabLst>
            </a:pPr>
            <a:r>
              <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Students and Stakeholders benefits</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0"/>
              </a:spcAft>
              <a:buSzPts val="1000"/>
              <a:buFont typeface="Wingdings" panose="05000000000000000000" pitchFamily="2" charset="2"/>
              <a:buChar char=""/>
              <a:tabLst>
                <a:tab pos="457200" algn="l"/>
              </a:tabLs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Connections to prospective industry professionals</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07000"/>
              </a:lnSpc>
              <a:spcAft>
                <a:spcPts val="0"/>
              </a:spcAft>
              <a:buSzPts val="1000"/>
              <a:buFont typeface="Wingdings" panose="05000000000000000000" pitchFamily="2" charset="2"/>
              <a:buChar char=""/>
              <a:tabLst>
                <a:tab pos="457200" algn="l"/>
              </a:tabLst>
            </a:pPr>
            <a:r>
              <a:rPr lang="en-GB" sz="1400" kern="0" dirty="0">
                <a:solidFill>
                  <a:srgbClr val="000000"/>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Potential engagement with interested external partners</a:t>
            </a:r>
          </a:p>
          <a:p>
            <a:pPr marL="0" lvl="0" indent="0">
              <a:lnSpc>
                <a:spcPct val="107000"/>
              </a:lnSpc>
              <a:spcAft>
                <a:spcPts val="0"/>
              </a:spcAft>
              <a:buSzPts val="1000"/>
              <a:buFont typeface="Wingdings" panose="05000000000000000000" pitchFamily="2" charset="2"/>
              <a:buNone/>
              <a:tabLst>
                <a:tab pos="457200" algn="l"/>
              </a:tabLst>
            </a:pPr>
            <a:endPar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0" lvl="0" indent="0">
              <a:lnSpc>
                <a:spcPct val="107000"/>
              </a:lnSpc>
              <a:spcAft>
                <a:spcPts val="0"/>
              </a:spcAft>
              <a:buSzPts val="1000"/>
              <a:buFont typeface="Wingdings" panose="05000000000000000000" pitchFamily="2" charset="2"/>
              <a:buNone/>
              <a:tabLst>
                <a:tab pos="457200" algn="l"/>
              </a:tabLst>
            </a:pPr>
            <a:r>
              <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University organisational benefits</a:t>
            </a:r>
          </a:p>
          <a:p>
            <a:pPr marL="285750" lvl="0" indent="-285750">
              <a:lnSpc>
                <a:spcPct val="107000"/>
              </a:lnSpc>
              <a:spcAft>
                <a:spcPts val="0"/>
              </a:spcAft>
              <a:buSzPts val="1000"/>
              <a:buFont typeface="Arial" panose="020B0604020202020204" pitchFamily="34" charset="0"/>
              <a:buChar char="•"/>
              <a:tabLst>
                <a:tab pos="457200" algn="l"/>
              </a:tabLst>
            </a:pPr>
            <a:r>
              <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Add to a university sustainability profile </a:t>
            </a:r>
          </a:p>
          <a:p>
            <a:pPr marL="285750" lvl="0" indent="-285750">
              <a:lnSpc>
                <a:spcPct val="107000"/>
              </a:lnSpc>
              <a:spcAft>
                <a:spcPts val="0"/>
              </a:spcAft>
              <a:buSzPts val="1000"/>
              <a:buFont typeface="Arial" panose="020B0604020202020204" pitchFamily="34" charset="0"/>
              <a:buChar char="•"/>
              <a:tabLst>
                <a:tab pos="457200" algn="l"/>
              </a:tabLst>
            </a:pPr>
            <a:r>
              <a:rPr lang="en-GB" sz="1400" kern="0" dirty="0">
                <a:solidFill>
                  <a:srgbClr val="000000"/>
                </a:solidFill>
                <a:effectLst/>
                <a:highlight>
                  <a:srgbClr val="FFFFFF"/>
                </a:highlight>
                <a:latin typeface="Poppins" panose="00000500000000000000" pitchFamily="2" charset="0"/>
                <a:ea typeface="Calibri" panose="020F0502020204030204" pitchFamily="34" charset="0"/>
                <a:cs typeface="Poppins" panose="00000500000000000000" pitchFamily="2" charset="0"/>
              </a:rPr>
              <a:t>Gain interest from students and external stakeholders</a:t>
            </a:r>
            <a:endParaRPr lang="sv-SE" sz="14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623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608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Poner gracias en todos los idiomas</a:t>
            </a:r>
            <a:endParaRPr/>
          </a:p>
        </p:txBody>
      </p:sp>
      <p:sp>
        <p:nvSpPr>
          <p:cNvPr id="134" name="Google Shape;134;p8:notes"/>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1877-65AB-49E9-B971-EEF755EF828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7A56BD62-5AC4-4A50-98B7-017DE89946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509D122-11B7-40E1-85F9-7551E93CB848}"/>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88F9CDC5-6EB0-43AF-9704-85FAFEF6BDC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569F88E-3B86-47F5-819A-705F868D4EB5}"/>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360086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394D-227E-4CA6-BBE1-EB15369AEA3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00DCA43-DE72-407A-AAB0-AAF4A801E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49FF3A-74CE-49E7-AC1C-15B2788E450F}"/>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86F84CF5-51E3-4D0E-B2B2-B971B50315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FDBBE32-07F5-4BF5-AE3F-51EB22512CF9}"/>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284613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B240-FD5D-42D6-8BA0-F048DCA2145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E525E4-B8F6-4947-B3DC-9C86CC798B4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5BCDCF-1B9F-4E2E-B3D2-EF167B25971E}"/>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C13F4132-632B-4F00-A00E-4FF63CE497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72A2FF-9F20-4EE6-875F-07CBED9D77E4}"/>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115365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9570-D2C3-4982-9A62-42AAA2B234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4BAEB7A-5D6A-45C4-AC02-441571583B6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1A56F9E-6DCE-4DE8-BC90-158AD002354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A88FC07-619A-450E-B54B-B79C83B826B0}"/>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6" name="Footer Placeholder 5">
            <a:extLst>
              <a:ext uri="{FF2B5EF4-FFF2-40B4-BE49-F238E27FC236}">
                <a16:creationId xmlns:a16="http://schemas.microsoft.com/office/drawing/2014/main" id="{BCB4637A-3B4E-4F25-8DF3-D9BB643ACF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04C59B-ECEB-4F0A-A7E3-C7331FA3F57C}"/>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225190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7D1-B419-47B4-9178-B5BE32F4BC5B}"/>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4B35825-1F07-4B24-A7E4-C02C2237870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21F1BCA-243B-4133-B808-773575D8ADD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98F8899-2A4E-4D20-859D-335437AA378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52FD5-A639-4A03-8632-117A65CE8DC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62F4DC2-8577-4D73-8F6D-AD28FBBA0DE3}"/>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8" name="Footer Placeholder 7">
            <a:extLst>
              <a:ext uri="{FF2B5EF4-FFF2-40B4-BE49-F238E27FC236}">
                <a16:creationId xmlns:a16="http://schemas.microsoft.com/office/drawing/2014/main" id="{7B168550-256E-49BA-9550-4C9F3C1E589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2DA90D5-308A-45EE-9FD9-031C8E79E109}"/>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119247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D2D3-9889-42BD-891D-CC7960F0125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7A935EC-AC06-4E95-8B98-69E62BC676D4}"/>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4" name="Footer Placeholder 3">
            <a:extLst>
              <a:ext uri="{FF2B5EF4-FFF2-40B4-BE49-F238E27FC236}">
                <a16:creationId xmlns:a16="http://schemas.microsoft.com/office/drawing/2014/main" id="{8A58582D-1BCA-48F0-AE66-D947C8EF313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0CB0AEE-6921-4DAF-AC7A-D119114465AC}"/>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233121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F74DC-71B9-4A9B-943A-C4549C38D461}"/>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3" name="Footer Placeholder 2">
            <a:extLst>
              <a:ext uri="{FF2B5EF4-FFF2-40B4-BE49-F238E27FC236}">
                <a16:creationId xmlns:a16="http://schemas.microsoft.com/office/drawing/2014/main" id="{E3E10559-A618-42AC-9698-9AD73832C4C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9102644-863D-44E3-81F0-CB7CB9DCF58F}"/>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134591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2521-AEF6-4BEA-B2E6-A5D2C3D970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D121E83-7B16-4EC1-8902-E3CBF4F5377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3464E76-A190-45B0-BD46-48DCDB206E8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4EB0097-C1DC-4B5C-9E47-591C06CF72D5}"/>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6" name="Footer Placeholder 5">
            <a:extLst>
              <a:ext uri="{FF2B5EF4-FFF2-40B4-BE49-F238E27FC236}">
                <a16:creationId xmlns:a16="http://schemas.microsoft.com/office/drawing/2014/main" id="{CC398898-7CB6-4D63-8A9E-577FE3AD330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D9141FD-FC56-457A-95F3-6C05CFF7F3DF}"/>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414555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76F2-32CD-46CE-9460-AEE18E4392C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39E95C5-BF48-4702-B401-EF6FDCE7BE1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DEB49239-96C2-4910-BA8E-8AC6B5091D2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6825F1-D5E0-48B5-BCAE-6CD05BE4A1F5}"/>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6" name="Footer Placeholder 5">
            <a:extLst>
              <a:ext uri="{FF2B5EF4-FFF2-40B4-BE49-F238E27FC236}">
                <a16:creationId xmlns:a16="http://schemas.microsoft.com/office/drawing/2014/main" id="{0E0D7D4B-3B48-49FE-80FF-735E27154FC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D486745-8BF2-41FB-8ECA-85DC2B85DBAF}"/>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25340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81D3-F890-4E53-94F4-22814F53AB9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E524692-A8FA-4DE9-AFA3-ED5581CFB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4423E18-D30E-4ED4-80E7-7C71F93EFB9B}"/>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92C6E941-7C90-42A2-9F65-8F648897E6B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BECD9AF-EFCD-4C80-A3B5-091011FD62F6}"/>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33422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5F98D4-84AA-457E-A42A-BE720C7806A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B4AA998-044E-475A-98C7-E8923FF89DD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325B036-1A7C-4AD6-894C-8CDCF4AED936}"/>
              </a:ext>
            </a:extLst>
          </p:cNvPr>
          <p:cNvSpPr>
            <a:spLocks noGrp="1"/>
          </p:cNvSpPr>
          <p:nvPr>
            <p:ph type="dt" sz="half" idx="10"/>
          </p:nvPr>
        </p:nvSpPr>
        <p:spPr/>
        <p:txBody>
          <a:body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E6062262-FA2F-4D71-B57D-2ECB534268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FC32FF-63FB-4CA2-ACF8-735BFE990B7E}"/>
              </a:ext>
            </a:extLst>
          </p:cNvPr>
          <p:cNvSpPr>
            <a:spLocks noGrp="1"/>
          </p:cNvSpPr>
          <p:nvPr>
            <p:ph type="sldNum" sz="quarter" idx="12"/>
          </p:nvPr>
        </p:nvSpPr>
        <p:spPr/>
        <p:txBody>
          <a:bodyPr/>
          <a:lstStyle/>
          <a:p>
            <a:fld id="{70B23A13-9DAE-4CF5-9ED4-C4A957E77EC8}" type="slidenum">
              <a:rPr lang="en-IE" smtClean="0"/>
              <a:t>‹#›</a:t>
            </a:fld>
            <a:endParaRPr lang="en-IE"/>
          </a:p>
        </p:txBody>
      </p:sp>
    </p:spTree>
    <p:extLst>
      <p:ext uri="{BB962C8B-B14F-4D97-AF65-F5344CB8AC3E}">
        <p14:creationId xmlns:p14="http://schemas.microsoft.com/office/powerpoint/2010/main" val="339742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a:spLocks noGrp="1"/>
          </p:cNvSpPr>
          <p:nvPr>
            <p:ph type="pic" idx="2"/>
          </p:nvPr>
        </p:nvSpPr>
        <p:spPr>
          <a:xfrm>
            <a:off x="1792288" y="459581"/>
            <a:ext cx="5486400" cy="3086100"/>
          </a:xfrm>
          <a:prstGeom prst="rect">
            <a:avLst/>
          </a:prstGeom>
          <a:noFill/>
          <a:ln>
            <a:noFill/>
          </a:ln>
        </p:spPr>
      </p:sp>
      <p:sp>
        <p:nvSpPr>
          <p:cNvPr id="70" name="Google Shape;70;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1">
            <a:alphaModFix/>
          </a:blip>
          <a:srcRect/>
          <a:stretch/>
        </p:blipFill>
        <p:spPr>
          <a:xfrm>
            <a:off x="0" y="15309"/>
            <a:ext cx="9144000" cy="5126735"/>
          </a:xfrm>
          <a:prstGeom prst="rect">
            <a:avLst/>
          </a:prstGeom>
          <a:noFill/>
          <a:ln>
            <a:noFill/>
          </a:ln>
        </p:spPr>
      </p:pic>
      <p:pic>
        <p:nvPicPr>
          <p:cNvPr id="11" name="Google Shape;11;p9"/>
          <p:cNvPicPr preferRelativeResize="0"/>
          <p:nvPr/>
        </p:nvPicPr>
        <p:blipFill rotWithShape="1">
          <a:blip r:embed="rId12">
            <a:alphaModFix/>
          </a:blip>
          <a:srcRect/>
          <a:stretch/>
        </p:blipFill>
        <p:spPr>
          <a:xfrm>
            <a:off x="232064" y="11580"/>
            <a:ext cx="2052000" cy="619733"/>
          </a:xfrm>
          <a:prstGeom prst="rect">
            <a:avLst/>
          </a:prstGeom>
          <a:noFill/>
          <a:ln>
            <a:noFill/>
          </a:ln>
        </p:spPr>
      </p:pic>
      <p:sp>
        <p:nvSpPr>
          <p:cNvPr id="12" name="Google Shape;12;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1494F-CEE6-4649-86BF-F319A0AAADF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6C20852-9901-4EFD-B8B7-EB1A1C4C0FE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878938-F35C-46ED-89AB-45C9B3CB834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1EDFC4-B7D8-4C5F-BDA8-AEFBD1444C7D}" type="datetimeFigureOut">
              <a:rPr lang="en-IE" smtClean="0"/>
              <a:t>18/06/2024</a:t>
            </a:fld>
            <a:endParaRPr lang="en-IE"/>
          </a:p>
        </p:txBody>
      </p:sp>
      <p:sp>
        <p:nvSpPr>
          <p:cNvPr id="5" name="Footer Placeholder 4">
            <a:extLst>
              <a:ext uri="{FF2B5EF4-FFF2-40B4-BE49-F238E27FC236}">
                <a16:creationId xmlns:a16="http://schemas.microsoft.com/office/drawing/2014/main" id="{DE2C7D7F-872D-46DC-98E6-06AAB5E48B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13C1B30-689C-405B-8476-9E9BA0E91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0B23A13-9DAE-4CF5-9ED4-C4A957E77EC8}" type="slidenum">
              <a:rPr lang="en-IE" smtClean="0"/>
              <a:t>‹#›</a:t>
            </a:fld>
            <a:endParaRPr lang="en-IE"/>
          </a:p>
        </p:txBody>
      </p:sp>
    </p:spTree>
    <p:extLst>
      <p:ext uri="{BB962C8B-B14F-4D97-AF65-F5344CB8AC3E}">
        <p14:creationId xmlns:p14="http://schemas.microsoft.com/office/powerpoint/2010/main" val="10285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115877" y="0"/>
            <a:ext cx="9144000" cy="5126736"/>
          </a:xfrm>
          <a:prstGeom prst="rect">
            <a:avLst/>
          </a:prstGeom>
          <a:noFill/>
          <a:ln>
            <a:noFill/>
          </a:ln>
        </p:spPr>
      </p:pic>
      <p:sp>
        <p:nvSpPr>
          <p:cNvPr id="92" name="Google Shape;92;p1"/>
          <p:cNvSpPr/>
          <p:nvPr/>
        </p:nvSpPr>
        <p:spPr>
          <a:xfrm>
            <a:off x="0" y="4504763"/>
            <a:ext cx="9072000" cy="65755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214209" y="2229784"/>
            <a:ext cx="8778742" cy="2246729"/>
          </a:xfrm>
          <a:prstGeom prst="rect">
            <a:avLst/>
          </a:prstGeom>
          <a:noFill/>
          <a:ln>
            <a:noFill/>
          </a:ln>
        </p:spPr>
        <p:txBody>
          <a:bodyPr spcFirstLastPara="1" wrap="square" lIns="91425" tIns="45700" rIns="91425" bIns="45700" anchor="t" anchorCtr="0">
            <a:spAutoFit/>
          </a:bodyPr>
          <a:lstStyle/>
          <a:p>
            <a:pPr lvl="0" algn="r"/>
            <a:r>
              <a:rPr lang="en-US" sz="3600" b="1" dirty="0">
                <a:solidFill>
                  <a:schemeClr val="tx1"/>
                </a:solidFill>
                <a:latin typeface="Calibri" panose="020F0502020204030204" pitchFamily="34" charset="0"/>
                <a:cs typeface="Calibri" panose="020F0502020204030204" pitchFamily="34" charset="0"/>
              </a:rPr>
              <a:t>Campus as a Living Lab for </a:t>
            </a:r>
          </a:p>
          <a:p>
            <a:pPr lvl="0" algn="r"/>
            <a:r>
              <a:rPr lang="en-US" sz="3600" b="1" dirty="0">
                <a:solidFill>
                  <a:schemeClr val="tx1"/>
                </a:solidFill>
                <a:latin typeface="Calibri" panose="020F0502020204030204" pitchFamily="34" charset="0"/>
                <a:cs typeface="Calibri" panose="020F0502020204030204" pitchFamily="34" charset="0"/>
              </a:rPr>
              <a:t>Research and Sustainability</a:t>
            </a:r>
          </a:p>
          <a:p>
            <a:pPr lvl="0" algn="r"/>
            <a:endParaRPr lang="en-US" sz="1800" b="1" i="0" u="none" strike="noStrike" dirty="0">
              <a:solidFill>
                <a:srgbClr val="000000"/>
              </a:solidFill>
              <a:effectLst/>
              <a:latin typeface="Calibri" panose="020F0502020204030204" pitchFamily="34" charset="0"/>
              <a:cs typeface="Calibri" panose="020F0502020204030204" pitchFamily="34" charset="0"/>
            </a:endParaRPr>
          </a:p>
          <a:p>
            <a:pPr lvl="0" algn="r"/>
            <a:r>
              <a:rPr lang="sv-SE" sz="3200" b="1" i="0" u="none" strike="noStrike" cap="none" dirty="0">
                <a:solidFill>
                  <a:schemeClr val="accent2">
                    <a:lumMod val="75000"/>
                  </a:schemeClr>
                </a:solidFill>
                <a:latin typeface="Calibri" panose="020F0502020204030204" pitchFamily="34" charset="0"/>
                <a:ea typeface="Poppins"/>
                <a:cs typeface="Calibri" panose="020F0502020204030204" pitchFamily="34" charset="0"/>
                <a:sym typeface="Poppins"/>
              </a:rPr>
              <a:t>WP3 + WP8 </a:t>
            </a:r>
          </a:p>
          <a:p>
            <a:pPr lvl="0" algn="r"/>
            <a:r>
              <a:rPr lang="sv-SE" sz="1800" i="1" u="none" strike="noStrike" cap="none">
                <a:solidFill>
                  <a:schemeClr val="tx1"/>
                </a:solidFill>
                <a:latin typeface="Calibri" panose="020F0502020204030204" pitchFamily="34" charset="0"/>
                <a:ea typeface="Poppins"/>
                <a:cs typeface="Calibri" panose="020F0502020204030204" pitchFamily="34" charset="0"/>
                <a:sym typeface="Poppins"/>
              </a:rPr>
              <a:t>Agneta Morelli &amp; Fiona Britton</a:t>
            </a:r>
            <a:endParaRPr sz="3200" i="1" u="none" strike="noStrike" cap="none" dirty="0">
              <a:solidFill>
                <a:schemeClr val="tx1"/>
              </a:solidFill>
              <a:latin typeface="Calibri" panose="020F0502020204030204" pitchFamily="34" charset="0"/>
              <a:ea typeface="Poppins"/>
              <a:cs typeface="Calibri" panose="020F0502020204030204" pitchFamily="34" charset="0"/>
              <a:sym typeface="Poppins"/>
            </a:endParaRPr>
          </a:p>
        </p:txBody>
      </p:sp>
      <p:sp>
        <p:nvSpPr>
          <p:cNvPr id="96" name="Google Shape;96;p1"/>
          <p:cNvSpPr txBox="1"/>
          <p:nvPr/>
        </p:nvSpPr>
        <p:spPr>
          <a:xfrm>
            <a:off x="4603580" y="4513910"/>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a:t>
            </a:r>
            <a:r>
              <a:rPr lang="en-US" sz="800" b="0" i="1" u="none" strike="noStrike" cap="none">
                <a:solidFill>
                  <a:schemeClr val="dk1"/>
                </a:solidFill>
                <a:latin typeface="Calibri"/>
                <a:ea typeface="Calibri"/>
                <a:cs typeface="Calibri"/>
                <a:sym typeface="Calibri"/>
              </a:rPr>
              <a:t>Union under </a:t>
            </a:r>
            <a:r>
              <a:rPr lang="en-US" sz="800" b="0" i="1" u="none" strike="noStrike" cap="none" dirty="0">
                <a:solidFill>
                  <a:schemeClr val="dk1"/>
                </a:solidFill>
                <a:latin typeface="Calibri"/>
                <a:ea typeface="Calibri"/>
                <a:cs typeface="Calibri"/>
                <a:sym typeface="Calibri"/>
              </a:rPr>
              <a:t>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71373755-E099-6596-B04B-A7950CAFFBD3}"/>
              </a:ext>
            </a:extLst>
          </p:cNvPr>
          <p:cNvPicPr>
            <a:picLocks noChangeAspect="1"/>
          </p:cNvPicPr>
          <p:nvPr/>
        </p:nvPicPr>
        <p:blipFill>
          <a:blip r:embed="rId4"/>
          <a:stretch>
            <a:fillRect/>
          </a:stretch>
        </p:blipFill>
        <p:spPr>
          <a:xfrm>
            <a:off x="115877" y="4530383"/>
            <a:ext cx="2800178" cy="624603"/>
          </a:xfrm>
          <a:prstGeom prst="rect">
            <a:avLst/>
          </a:prstGeom>
        </p:spPr>
      </p:pic>
      <p:sp>
        <p:nvSpPr>
          <p:cNvPr id="2" name="Slide Number Placeholder 1">
            <a:extLst>
              <a:ext uri="{FF2B5EF4-FFF2-40B4-BE49-F238E27FC236}">
                <a16:creationId xmlns:a16="http://schemas.microsoft.com/office/drawing/2014/main" id="{CDADB2A3-99EC-15B9-3F60-9B3C07B398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DIAPOSITIVA.jpg"/>
          <p:cNvPicPr preferRelativeResize="0"/>
          <p:nvPr/>
        </p:nvPicPr>
        <p:blipFill rotWithShape="1">
          <a:blip r:embed="rId3">
            <a:alphaModFix/>
          </a:blip>
          <a:srcRect/>
          <a:stretch/>
        </p:blipFill>
        <p:spPr>
          <a:xfrm>
            <a:off x="0" y="0"/>
            <a:ext cx="9144000" cy="5134332"/>
          </a:xfrm>
          <a:prstGeom prst="rect">
            <a:avLst/>
          </a:prstGeom>
          <a:noFill/>
          <a:ln>
            <a:noFill/>
          </a:ln>
        </p:spPr>
      </p:pic>
      <p:sp>
        <p:nvSpPr>
          <p:cNvPr id="137" name="Google Shape;137;p8"/>
          <p:cNvSpPr txBox="1">
            <a:spLocks noGrp="1"/>
          </p:cNvSpPr>
          <p:nvPr>
            <p:ph type="title"/>
          </p:nvPr>
        </p:nvSpPr>
        <p:spPr>
          <a:xfrm>
            <a:off x="1475240" y="2347817"/>
            <a:ext cx="6853420" cy="8977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Poppins"/>
              <a:buNone/>
            </a:pPr>
            <a:br>
              <a:rPr lang="en-US" sz="3200" b="1">
                <a:solidFill>
                  <a:schemeClr val="lt1"/>
                </a:solidFill>
                <a:latin typeface="Poppins"/>
                <a:ea typeface="Poppins"/>
                <a:cs typeface="Poppins"/>
                <a:sym typeface="Poppins"/>
              </a:rPr>
            </a:br>
            <a:endParaRPr sz="3200" b="1">
              <a:solidFill>
                <a:schemeClr val="lt1"/>
              </a:solidFill>
              <a:latin typeface="Poppins"/>
              <a:ea typeface="Poppins"/>
              <a:cs typeface="Poppins"/>
              <a:sym typeface="Poppins"/>
            </a:endParaRPr>
          </a:p>
        </p:txBody>
      </p:sp>
      <p:sp>
        <p:nvSpPr>
          <p:cNvPr id="140" name="Google Shape;140;p8"/>
          <p:cNvSpPr txBox="1"/>
          <p:nvPr/>
        </p:nvSpPr>
        <p:spPr>
          <a:xfrm>
            <a:off x="4779687" y="4019457"/>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C79EB1F7-671A-E253-FE39-3B5385BAEEAC}"/>
              </a:ext>
            </a:extLst>
          </p:cNvPr>
          <p:cNvPicPr>
            <a:picLocks noChangeAspect="1"/>
          </p:cNvPicPr>
          <p:nvPr/>
        </p:nvPicPr>
        <p:blipFill>
          <a:blip r:embed="rId4"/>
          <a:stretch>
            <a:fillRect/>
          </a:stretch>
        </p:blipFill>
        <p:spPr>
          <a:xfrm>
            <a:off x="669702" y="4083461"/>
            <a:ext cx="2374006" cy="529542"/>
          </a:xfrm>
          <a:prstGeom prst="rect">
            <a:avLst/>
          </a:prstGeom>
        </p:spPr>
      </p:pic>
      <p:sp>
        <p:nvSpPr>
          <p:cNvPr id="2" name="Slide Number Placeholder 1">
            <a:extLst>
              <a:ext uri="{FF2B5EF4-FFF2-40B4-BE49-F238E27FC236}">
                <a16:creationId xmlns:a16="http://schemas.microsoft.com/office/drawing/2014/main" id="{CDAFE894-68C3-E9D0-0F49-7984DCF62C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387289"/>
            <a:ext cx="8229600" cy="857250"/>
          </a:xfrm>
          <a:prstGeom prst="rect">
            <a:avLst/>
          </a:prstGeom>
          <a:noFill/>
          <a:ln>
            <a:noFill/>
          </a:ln>
        </p:spPr>
        <p:txBody>
          <a:bodyPr spcFirstLastPara="1" wrap="square" lIns="91425" tIns="45700" rIns="91425" bIns="45700" anchor="ctr" anchorCtr="0">
            <a:noAutofit/>
          </a:bodyPr>
          <a:lstStyle/>
          <a:p>
            <a:pPr algn="r">
              <a:buSzPts val="4400"/>
            </a:pPr>
            <a:r>
              <a:rPr lang="sv-SE" sz="2800" dirty="0" err="1">
                <a:latin typeface="Poppins" panose="00000500000000000000" pitchFamily="2" charset="0"/>
                <a:cs typeface="Poppins" panose="00000500000000000000" pitchFamily="2" charset="0"/>
              </a:rPr>
              <a:t>Background</a:t>
            </a:r>
            <a:endParaRPr sz="2800" dirty="0">
              <a:latin typeface="Poppins" panose="00000500000000000000" pitchFamily="2" charset="0"/>
              <a:cs typeface="Poppins" panose="00000500000000000000" pitchFamily="2" charset="0"/>
            </a:endParaRPr>
          </a:p>
        </p:txBody>
      </p:sp>
      <p:sp>
        <p:nvSpPr>
          <p:cNvPr id="102" name="Google Shape;102;p2"/>
          <p:cNvSpPr txBox="1">
            <a:spLocks noGrp="1"/>
          </p:cNvSpPr>
          <p:nvPr>
            <p:ph type="body" idx="1"/>
          </p:nvPr>
        </p:nvSpPr>
        <p:spPr>
          <a:xfrm>
            <a:off x="886692" y="1172095"/>
            <a:ext cx="8053644" cy="3584116"/>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GB" sz="1600" b="1"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WP8 Task 8.2 </a:t>
            </a:r>
            <a:r>
              <a:rPr lang="en-GB" sz="1600" b="1" i="1"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Definition of </a:t>
            </a:r>
            <a:r>
              <a:rPr lang="en-GB" sz="1600" b="1" i="1" dirty="0">
                <a:solidFill>
                  <a:srgbClr val="001937"/>
                </a:solidFill>
                <a:latin typeface="Poppins" panose="00000500000000000000" pitchFamily="2" charset="0"/>
                <a:ea typeface="Times New Roman" panose="02020603050405020304" pitchFamily="18" charset="0"/>
                <a:cs typeface="Poppins" panose="00000500000000000000" pitchFamily="2" charset="0"/>
              </a:rPr>
              <a:t>a</a:t>
            </a:r>
            <a:r>
              <a:rPr lang="en-GB" sz="1600" b="1" i="1"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 strategy for the development of Sustainable Communities </a:t>
            </a:r>
          </a:p>
          <a:p>
            <a:pPr marL="0" indent="0">
              <a:spcBef>
                <a:spcPts val="0"/>
              </a:spcBef>
              <a:buSzPts val="3200"/>
              <a:buNone/>
            </a:pPr>
            <a:endParaRPr lang="en-GB" sz="700"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endParaRPr>
          </a:p>
          <a:p>
            <a:pPr marL="0" indent="0">
              <a:spcBef>
                <a:spcPts val="0"/>
              </a:spcBef>
              <a:buSzPts val="3200"/>
              <a:buNone/>
            </a:pPr>
            <a:r>
              <a:rPr lang="en-GB" sz="1600"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This task is designed to define the best strategies and activities as well as to utilize each university as a </a:t>
            </a:r>
            <a:r>
              <a:rPr lang="en-GB" sz="1600" u="sng" kern="0" dirty="0">
                <a:solidFill>
                  <a:srgbClr val="001937"/>
                </a:solidFill>
                <a:effectLst/>
                <a:latin typeface="Poppins" panose="00000500000000000000" pitchFamily="2" charset="0"/>
                <a:ea typeface="Times New Roman" panose="02020603050405020304" pitchFamily="18" charset="0"/>
                <a:cs typeface="Poppins" panose="00000500000000000000" pitchFamily="2" charset="0"/>
              </a:rPr>
              <a:t>Living lab for experimental sustainability practices.</a:t>
            </a:r>
          </a:p>
          <a:p>
            <a:pPr marL="0" indent="0">
              <a:spcBef>
                <a:spcPts val="0"/>
              </a:spcBef>
              <a:buSzPts val="3200"/>
              <a:buNone/>
            </a:pPr>
            <a:endParaRPr lang="en-GB" sz="1200" b="1" dirty="0">
              <a:solidFill>
                <a:srgbClr val="001937"/>
              </a:solidFill>
              <a:latin typeface="Poppins" panose="00000500000000000000" pitchFamily="2" charset="0"/>
              <a:ea typeface="Calibri" panose="020F0502020204030204" pitchFamily="34" charset="0"/>
              <a:cs typeface="Poppins" panose="00000500000000000000" pitchFamily="2" charset="0"/>
            </a:endParaRPr>
          </a:p>
          <a:p>
            <a:pPr marL="0" indent="0">
              <a:spcBef>
                <a:spcPts val="0"/>
              </a:spcBef>
              <a:buSzPts val="3200"/>
              <a:buNone/>
            </a:pPr>
            <a:endParaRPr lang="en-GB" sz="1200" b="1" dirty="0">
              <a:solidFill>
                <a:srgbClr val="001937"/>
              </a:solidFill>
              <a:latin typeface="Poppins" panose="00000500000000000000" pitchFamily="2" charset="0"/>
              <a:ea typeface="Calibri" panose="020F0502020204030204" pitchFamily="34" charset="0"/>
              <a:cs typeface="Poppins" panose="00000500000000000000" pitchFamily="2" charset="0"/>
            </a:endParaRPr>
          </a:p>
          <a:p>
            <a:pPr marL="0" indent="0">
              <a:spcBef>
                <a:spcPts val="0"/>
              </a:spcBef>
              <a:buSzPts val="3200"/>
              <a:buNone/>
            </a:pPr>
            <a:endParaRPr lang="en-GB" sz="1200" b="1" dirty="0">
              <a:solidFill>
                <a:srgbClr val="001937"/>
              </a:solidFill>
              <a:latin typeface="Poppins" panose="00000500000000000000" pitchFamily="2" charset="0"/>
              <a:ea typeface="Calibri" panose="020F0502020204030204" pitchFamily="34" charset="0"/>
              <a:cs typeface="Poppins" panose="00000500000000000000" pitchFamily="2" charset="0"/>
            </a:endParaRPr>
          </a:p>
          <a:p>
            <a:pPr marL="0" indent="0">
              <a:spcBef>
                <a:spcPts val="0"/>
              </a:spcBef>
              <a:buSzPts val="3200"/>
              <a:buNone/>
            </a:pPr>
            <a:r>
              <a:rPr lang="en-GB" sz="1600" b="1" kern="100" dirty="0">
                <a:solidFill>
                  <a:srgbClr val="001937"/>
                </a:solidFill>
                <a:effectLst/>
                <a:latin typeface="Poppins" panose="00000500000000000000" pitchFamily="2" charset="0"/>
                <a:ea typeface="Calibri" panose="020F0502020204030204" pitchFamily="34" charset="0"/>
                <a:cs typeface="Poppins" panose="00000500000000000000" pitchFamily="2" charset="0"/>
              </a:rPr>
              <a:t>WP3 Task 3.3.</a:t>
            </a:r>
            <a:r>
              <a:rPr lang="en-US" sz="1600" b="1" i="1" dirty="0">
                <a:latin typeface="Poppins" panose="00000500000000000000" pitchFamily="2" charset="0"/>
                <a:cs typeface="Poppins" panose="00000500000000000000" pitchFamily="2" charset="0"/>
              </a:rPr>
              <a:t>Support to Joint Research Projects</a:t>
            </a:r>
          </a:p>
          <a:p>
            <a:pPr marL="0" indent="0">
              <a:spcBef>
                <a:spcPts val="0"/>
              </a:spcBef>
              <a:buSzPts val="3200"/>
              <a:buNone/>
            </a:pPr>
            <a:endParaRPr lang="en-US" sz="700" dirty="0">
              <a:latin typeface="Poppins" panose="00000500000000000000" pitchFamily="2" charset="0"/>
              <a:cs typeface="Poppins" panose="00000500000000000000" pitchFamily="2" charset="0"/>
            </a:endParaRPr>
          </a:p>
          <a:p>
            <a:pPr marL="0" indent="0">
              <a:spcBef>
                <a:spcPts val="0"/>
              </a:spcBef>
              <a:buSzPts val="3200"/>
              <a:buNone/>
            </a:pPr>
            <a:r>
              <a:rPr lang="en-US" sz="1600" dirty="0">
                <a:latin typeface="Poppins" panose="00000500000000000000" pitchFamily="2" charset="0"/>
                <a:cs typeface="Poppins" panose="00000500000000000000" pitchFamily="2" charset="0"/>
              </a:rPr>
              <a:t>The Alliance’s research teams have exceptional expertise in a number of SDG-related fields and enjoy international recognition. We need this know-how to be put to full use by </a:t>
            </a:r>
            <a:r>
              <a:rPr lang="en-US" sz="1600" u="sng" dirty="0">
                <a:latin typeface="Poppins" panose="00000500000000000000" pitchFamily="2" charset="0"/>
                <a:cs typeface="Poppins" panose="00000500000000000000" pitchFamily="2" charset="0"/>
              </a:rPr>
              <a:t>actively creating the spaces and conditions where cross-fertilization can happen</a:t>
            </a:r>
            <a:r>
              <a:rPr lang="en-US" sz="1600" dirty="0">
                <a:latin typeface="Poppins" panose="00000500000000000000" pitchFamily="2" charset="0"/>
                <a:cs typeface="Poppins" panose="00000500000000000000" pitchFamily="2" charset="0"/>
              </a:rPr>
              <a:t>, and new scientific questions can emerge and flourish across the 6 clusters and beyond. </a:t>
            </a:r>
          </a:p>
          <a:p>
            <a:pPr marL="0" indent="0">
              <a:spcBef>
                <a:spcPts val="0"/>
              </a:spcBef>
              <a:buSzPts val="3200"/>
              <a:buNone/>
            </a:pPr>
            <a:endParaRPr lang="en-US" sz="1700" dirty="0"/>
          </a:p>
        </p:txBody>
      </p:sp>
      <p:sp>
        <p:nvSpPr>
          <p:cNvPr id="2" name="Slide Number Placeholder 1">
            <a:extLst>
              <a:ext uri="{FF2B5EF4-FFF2-40B4-BE49-F238E27FC236}">
                <a16:creationId xmlns:a16="http://schemas.microsoft.com/office/drawing/2014/main" id="{4A22F684-B256-BFCD-EBDF-35461207FC17}"/>
              </a:ext>
            </a:extLst>
          </p:cNvPr>
          <p:cNvSpPr>
            <a:spLocks noGrp="1"/>
          </p:cNvSpPr>
          <p:nvPr>
            <p:ph type="sldNum" idx="12"/>
          </p:nvPr>
        </p:nvSpPr>
        <p:spPr>
          <a:xfrm>
            <a:off x="6908337" y="4390451"/>
            <a:ext cx="2133600" cy="273844"/>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334421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86CD-6E8B-EAAE-168F-01B495B498F9}"/>
              </a:ext>
            </a:extLst>
          </p:cNvPr>
          <p:cNvSpPr>
            <a:spLocks noGrp="1"/>
          </p:cNvSpPr>
          <p:nvPr>
            <p:ph type="title"/>
          </p:nvPr>
        </p:nvSpPr>
        <p:spPr>
          <a:xfrm>
            <a:off x="3429000" y="451308"/>
            <a:ext cx="5249201" cy="472328"/>
          </a:xfrm>
        </p:spPr>
        <p:txBody>
          <a:bodyPr>
            <a:normAutofit fontScale="90000"/>
          </a:bodyPr>
          <a:lstStyle/>
          <a:p>
            <a:pPr algn="r"/>
            <a:br>
              <a:rPr lang="en-GB" sz="3300" dirty="0">
                <a:latin typeface="Poppins" panose="00000500000000000000" pitchFamily="2" charset="0"/>
                <a:cs typeface="Poppins" panose="00000500000000000000" pitchFamily="2" charset="0"/>
              </a:rPr>
            </a:br>
            <a:r>
              <a:rPr lang="en-GB" sz="3100" dirty="0">
                <a:latin typeface="Poppins" panose="00000500000000000000" pitchFamily="2" charset="0"/>
                <a:cs typeface="Poppins" panose="00000500000000000000" pitchFamily="2" charset="0"/>
              </a:rPr>
              <a:t>Campus as a Living lab</a:t>
            </a:r>
            <a:endParaRPr lang="en-GB" dirty="0">
              <a:latin typeface="Poppins" panose="00000500000000000000" pitchFamily="2" charset="0"/>
              <a:cs typeface="Poppins" panose="00000500000000000000" pitchFamily="2" charset="0"/>
            </a:endParaRPr>
          </a:p>
        </p:txBody>
      </p:sp>
      <p:pic>
        <p:nvPicPr>
          <p:cNvPr id="1026" name="Picture 2" descr="16-week experiment in 'tactical urbanism' starts in downtown Lafayette-West  Lafayette">
            <a:extLst>
              <a:ext uri="{FF2B5EF4-FFF2-40B4-BE49-F238E27FC236}">
                <a16:creationId xmlns:a16="http://schemas.microsoft.com/office/drawing/2014/main" id="{7DC4CC94-A873-B363-58D4-9499D4A14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93" r="17307"/>
          <a:stretch/>
        </p:blipFill>
        <p:spPr bwMode="auto">
          <a:xfrm>
            <a:off x="16" y="7"/>
            <a:ext cx="2816054" cy="5143493"/>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135645-A932-CE12-8469-7838D4583C98}"/>
              </a:ext>
            </a:extLst>
          </p:cNvPr>
          <p:cNvSpPr>
            <a:spLocks noGrp="1"/>
          </p:cNvSpPr>
          <p:nvPr>
            <p:ph idx="1"/>
          </p:nvPr>
        </p:nvSpPr>
        <p:spPr>
          <a:xfrm>
            <a:off x="3591852" y="1383955"/>
            <a:ext cx="5086350" cy="3221321"/>
          </a:xfrm>
        </p:spPr>
        <p:txBody>
          <a:bodyPr anchor="t">
            <a:normAutofit/>
          </a:bodyPr>
          <a:lstStyle/>
          <a:p>
            <a:pPr marL="0" indent="0" algn="r">
              <a:buNone/>
            </a:pPr>
            <a:r>
              <a:rPr lang="en-GB" sz="1350" b="1" dirty="0">
                <a:latin typeface="Poppins" panose="00000500000000000000" pitchFamily="2" charset="0"/>
                <a:cs typeface="Poppins" panose="00000500000000000000" pitchFamily="2" charset="0"/>
              </a:rPr>
              <a:t>Collaborative Experimentation</a:t>
            </a:r>
          </a:p>
          <a:p>
            <a:pPr marL="0" indent="0" algn="r">
              <a:buNone/>
            </a:pPr>
            <a:r>
              <a:rPr lang="en-GB" sz="1350" dirty="0">
                <a:latin typeface="Poppins" panose="00000500000000000000" pitchFamily="2" charset="0"/>
                <a:cs typeface="Poppins" panose="00000500000000000000" pitchFamily="2" charset="0"/>
              </a:rPr>
              <a:t>Using the campus to demonstrate and test new ideas, approaches, technologies and solution in local contexts and at different scales.</a:t>
            </a:r>
          </a:p>
          <a:p>
            <a:pPr marL="114300" indent="0" algn="r">
              <a:buNone/>
            </a:pPr>
            <a:endParaRPr lang="en-GB" sz="1350" dirty="0">
              <a:latin typeface="Poppins" panose="00000500000000000000" pitchFamily="2" charset="0"/>
              <a:cs typeface="Poppins" panose="00000500000000000000" pitchFamily="2" charset="0"/>
            </a:endParaRPr>
          </a:p>
          <a:p>
            <a:pPr marL="0" indent="0" algn="r">
              <a:buNone/>
              <a:tabLst>
                <a:tab pos="1010841" algn="l"/>
              </a:tabLst>
            </a:pPr>
            <a:r>
              <a:rPr lang="en-GB" sz="1350" b="1" dirty="0">
                <a:latin typeface="Poppins" panose="00000500000000000000" pitchFamily="2" charset="0"/>
                <a:cs typeface="Poppins" panose="00000500000000000000" pitchFamily="2" charset="0"/>
              </a:rPr>
              <a:t>Agent of Change</a:t>
            </a:r>
          </a:p>
          <a:p>
            <a:pPr marL="0" indent="0" algn="r">
              <a:buNone/>
              <a:tabLst>
                <a:tab pos="1010841" algn="l"/>
              </a:tabLst>
            </a:pPr>
            <a:r>
              <a:rPr lang="en-GB" sz="1350" dirty="0">
                <a:latin typeface="Poppins" panose="00000500000000000000" pitchFamily="2" charset="0"/>
                <a:cs typeface="Poppins" panose="00000500000000000000" pitchFamily="2" charset="0"/>
              </a:rPr>
              <a:t>Working in partnership with industry, government and community to support exploration, collaboration and exchange of knowledge.</a:t>
            </a:r>
          </a:p>
          <a:p>
            <a:pPr marL="0" indent="0" algn="r">
              <a:buNone/>
              <a:tabLst>
                <a:tab pos="1010841" algn="l"/>
              </a:tabLst>
            </a:pPr>
            <a:endParaRPr lang="en-GB" sz="1350" dirty="0">
              <a:latin typeface="Poppins" panose="00000500000000000000" pitchFamily="2" charset="0"/>
              <a:cs typeface="Poppins" panose="00000500000000000000" pitchFamily="2" charset="0"/>
            </a:endParaRPr>
          </a:p>
          <a:p>
            <a:pPr marL="0" indent="0" algn="r">
              <a:buNone/>
            </a:pPr>
            <a:r>
              <a:rPr lang="en-GB" sz="1350" b="1" dirty="0">
                <a:latin typeface="Poppins" panose="00000500000000000000" pitchFamily="2" charset="0"/>
                <a:cs typeface="Poppins" panose="00000500000000000000" pitchFamily="2" charset="0"/>
              </a:rPr>
              <a:t>Training the Next Generation</a:t>
            </a:r>
          </a:p>
          <a:p>
            <a:pPr marL="0" indent="0" algn="r">
              <a:buNone/>
            </a:pPr>
            <a:r>
              <a:rPr lang="en-GB" sz="1350" dirty="0">
                <a:latin typeface="Poppins" panose="00000500000000000000" pitchFamily="2" charset="0"/>
                <a:cs typeface="Poppins" panose="00000500000000000000" pitchFamily="2" charset="0"/>
              </a:rPr>
              <a:t>Providing opportunities for students to build the skills for tomorrow while advancing sustainable solutions today.</a:t>
            </a:r>
            <a:endParaRPr lang="en-GB"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926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537B-53E8-1CF6-54D9-BEC2C92AE008}"/>
              </a:ext>
            </a:extLst>
          </p:cNvPr>
          <p:cNvSpPr>
            <a:spLocks noGrp="1"/>
          </p:cNvSpPr>
          <p:nvPr>
            <p:ph type="title"/>
          </p:nvPr>
        </p:nvSpPr>
        <p:spPr>
          <a:xfrm>
            <a:off x="484577" y="424544"/>
            <a:ext cx="4431005" cy="1122726"/>
          </a:xfrm>
        </p:spPr>
        <p:txBody>
          <a:bodyPr spcFirstLastPara="1" vert="horz" wrap="square" lIns="68580" tIns="34290" rIns="68580" bIns="34290" rtlCol="0" anchor="b" anchorCtr="0">
            <a:normAutofit fontScale="90000"/>
          </a:bodyPr>
          <a:lstStyle/>
          <a:p>
            <a:br>
              <a:rPr lang="en-US" sz="4200" dirty="0"/>
            </a:br>
            <a:endParaRPr lang="en-US" sz="4200" dirty="0"/>
          </a:p>
        </p:txBody>
      </p:sp>
      <p:sp>
        <p:nvSpPr>
          <p:cNvPr id="6" name="TextBox 5">
            <a:extLst>
              <a:ext uri="{FF2B5EF4-FFF2-40B4-BE49-F238E27FC236}">
                <a16:creationId xmlns:a16="http://schemas.microsoft.com/office/drawing/2014/main" id="{84F8F801-12D6-ADF3-D833-71526BB01262}"/>
              </a:ext>
            </a:extLst>
          </p:cNvPr>
          <p:cNvSpPr txBox="1"/>
          <p:nvPr/>
        </p:nvSpPr>
        <p:spPr>
          <a:xfrm>
            <a:off x="818658" y="1912590"/>
            <a:ext cx="4678252" cy="3001876"/>
          </a:xfrm>
          <a:prstGeom prst="rect">
            <a:avLst/>
          </a:prstGeom>
        </p:spPr>
        <p:txBody>
          <a:bodyPr vert="horz" lIns="68580" tIns="34290" rIns="68580" bIns="34290" rtlCol="0" anchor="t">
            <a:normAutofit/>
          </a:bodyPr>
          <a:lstStyle/>
          <a:p>
            <a:pPr>
              <a:lnSpc>
                <a:spcPct val="90000"/>
              </a:lnSpc>
              <a:spcAft>
                <a:spcPts val="450"/>
              </a:spcAft>
            </a:pPr>
            <a:r>
              <a:rPr lang="en-US" dirty="0">
                <a:solidFill>
                  <a:schemeClr val="tx1">
                    <a:alpha val="80000"/>
                  </a:schemeClr>
                </a:solidFill>
                <a:latin typeface="Poppins" panose="00000500000000000000" pitchFamily="2" charset="0"/>
                <a:cs typeface="Poppins" panose="00000500000000000000" pitchFamily="2" charset="0"/>
              </a:rPr>
              <a:t>Open innovation ecosystems in </a:t>
            </a:r>
            <a:r>
              <a:rPr lang="en-US" b="1" i="1" dirty="0">
                <a:solidFill>
                  <a:schemeClr val="tx1">
                    <a:alpha val="80000"/>
                  </a:schemeClr>
                </a:solidFill>
                <a:latin typeface="Poppins" panose="00000500000000000000" pitchFamily="2" charset="0"/>
                <a:cs typeface="Poppins" panose="00000500000000000000" pitchFamily="2" charset="0"/>
              </a:rPr>
              <a:t>real-life environments</a:t>
            </a:r>
            <a:r>
              <a:rPr lang="en-US" dirty="0">
                <a:solidFill>
                  <a:schemeClr val="tx1">
                    <a:alpha val="80000"/>
                  </a:schemeClr>
                </a:solidFill>
                <a:latin typeface="Poppins" panose="00000500000000000000" pitchFamily="2" charset="0"/>
                <a:cs typeface="Poppins" panose="00000500000000000000" pitchFamily="2" charset="0"/>
              </a:rPr>
              <a:t> using iterative feedback processes/life cycle approach to create sustainable impact. </a:t>
            </a:r>
          </a:p>
          <a:p>
            <a:pPr indent="-171450">
              <a:lnSpc>
                <a:spcPct val="90000"/>
              </a:lnSpc>
              <a:spcAft>
                <a:spcPts val="450"/>
              </a:spcAft>
              <a:buFont typeface="Arial" panose="020B0604020202020204" pitchFamily="34" charset="0"/>
              <a:buChar char="•"/>
            </a:pPr>
            <a:endParaRPr lang="en-US" dirty="0">
              <a:solidFill>
                <a:schemeClr val="tx1">
                  <a:alpha val="80000"/>
                </a:schemeClr>
              </a:solidFill>
              <a:latin typeface="Poppins" panose="00000500000000000000" pitchFamily="2" charset="0"/>
              <a:cs typeface="Poppins" panose="00000500000000000000" pitchFamily="2" charset="0"/>
            </a:endParaRPr>
          </a:p>
          <a:p>
            <a:pPr>
              <a:lnSpc>
                <a:spcPct val="90000"/>
              </a:lnSpc>
              <a:spcAft>
                <a:spcPts val="450"/>
              </a:spcAft>
            </a:pPr>
            <a:r>
              <a:rPr lang="en-US" b="1" dirty="0">
                <a:solidFill>
                  <a:schemeClr val="tx1">
                    <a:alpha val="80000"/>
                  </a:schemeClr>
                </a:solidFill>
                <a:latin typeface="Poppins" panose="00000500000000000000" pitchFamily="2" charset="0"/>
                <a:cs typeface="Poppins" panose="00000500000000000000" pitchFamily="2" charset="0"/>
              </a:rPr>
              <a:t>Key Attributes:</a:t>
            </a:r>
          </a:p>
          <a:p>
            <a:pPr marL="257175" indent="-257175">
              <a:lnSpc>
                <a:spcPct val="107000"/>
              </a:lnSpc>
              <a:buFont typeface="Symbol" panose="05050102010706020507" pitchFamily="18" charset="2"/>
              <a:buChar char=""/>
            </a:pPr>
            <a:r>
              <a:rPr lang="en-GB" kern="100" dirty="0">
                <a:latin typeface="Poppins" panose="00000500000000000000" pitchFamily="2" charset="0"/>
                <a:ea typeface="Aptos" panose="020B0004020202020204" pitchFamily="34" charset="0"/>
                <a:cs typeface="Poppins" panose="00000500000000000000" pitchFamily="2" charset="0"/>
              </a:rPr>
              <a:t>Co-creation</a:t>
            </a:r>
          </a:p>
          <a:p>
            <a:pPr marL="257175" indent="-257175">
              <a:lnSpc>
                <a:spcPct val="107000"/>
              </a:lnSpc>
              <a:buFont typeface="Symbol" panose="05050102010706020507" pitchFamily="18" charset="2"/>
              <a:buChar char=""/>
            </a:pPr>
            <a:r>
              <a:rPr lang="en-GB" kern="100" dirty="0">
                <a:latin typeface="Poppins" panose="00000500000000000000" pitchFamily="2" charset="0"/>
                <a:ea typeface="Aptos" panose="020B0004020202020204" pitchFamily="34" charset="0"/>
                <a:cs typeface="Poppins" panose="00000500000000000000" pitchFamily="2" charset="0"/>
              </a:rPr>
              <a:t>Test and validate in real world setting</a:t>
            </a:r>
          </a:p>
          <a:p>
            <a:pPr marL="257175" indent="-257175">
              <a:lnSpc>
                <a:spcPct val="107000"/>
              </a:lnSpc>
              <a:buFont typeface="Symbol" panose="05050102010706020507" pitchFamily="18" charset="2"/>
              <a:buChar char=""/>
            </a:pPr>
            <a:r>
              <a:rPr lang="en-GB" kern="100" dirty="0">
                <a:latin typeface="Poppins" panose="00000500000000000000" pitchFamily="2" charset="0"/>
                <a:ea typeface="Aptos" panose="020B0004020202020204" pitchFamily="34" charset="0"/>
                <a:cs typeface="Poppins" panose="00000500000000000000" pitchFamily="2" charset="0"/>
              </a:rPr>
              <a:t>Scale Up</a:t>
            </a:r>
          </a:p>
          <a:p>
            <a:pPr marL="257175" indent="-257175">
              <a:lnSpc>
                <a:spcPct val="107000"/>
              </a:lnSpc>
              <a:buFont typeface="Symbol" panose="05050102010706020507" pitchFamily="18" charset="2"/>
              <a:buChar char=""/>
            </a:pPr>
            <a:endParaRPr lang="en-GB" kern="100" dirty="0">
              <a:latin typeface="Poppins" panose="00000500000000000000" pitchFamily="2" charset="0"/>
              <a:ea typeface="Aptos" panose="020B0004020202020204" pitchFamily="34" charset="0"/>
              <a:cs typeface="Poppins" panose="00000500000000000000" pitchFamily="2" charset="0"/>
            </a:endParaRPr>
          </a:p>
          <a:p>
            <a:pPr lvl="0">
              <a:lnSpc>
                <a:spcPct val="107000"/>
              </a:lnSpc>
            </a:pPr>
            <a:r>
              <a:rPr lang="en-GB" kern="100" dirty="0">
                <a:latin typeface="Poppins" panose="00000500000000000000" pitchFamily="2" charset="0"/>
                <a:ea typeface="Aptos" panose="020B0004020202020204" pitchFamily="34" charset="0"/>
                <a:cs typeface="Poppins" panose="00000500000000000000" pitchFamily="2" charset="0"/>
              </a:rPr>
              <a:t>Iterative process – learning &amp; evolving!</a:t>
            </a:r>
          </a:p>
        </p:txBody>
      </p:sp>
      <p:sp>
        <p:nvSpPr>
          <p:cNvPr id="3" name="TextBox 2">
            <a:extLst>
              <a:ext uri="{FF2B5EF4-FFF2-40B4-BE49-F238E27FC236}">
                <a16:creationId xmlns:a16="http://schemas.microsoft.com/office/drawing/2014/main" id="{D8E5CBE5-E5B9-0952-5A18-D3B42A81CF52}"/>
              </a:ext>
            </a:extLst>
          </p:cNvPr>
          <p:cNvSpPr txBox="1"/>
          <p:nvPr/>
        </p:nvSpPr>
        <p:spPr>
          <a:xfrm>
            <a:off x="4392386" y="677636"/>
            <a:ext cx="1396093" cy="253916"/>
          </a:xfrm>
          <a:prstGeom prst="rect">
            <a:avLst/>
          </a:prstGeom>
          <a:solidFill>
            <a:schemeClr val="bg1"/>
          </a:solidFill>
        </p:spPr>
        <p:txBody>
          <a:bodyPr wrap="square" rtlCol="0">
            <a:spAutoFit/>
          </a:bodyPr>
          <a:lstStyle/>
          <a:p>
            <a:endParaRPr lang="en-IE" sz="1050" dirty="0"/>
          </a:p>
        </p:txBody>
      </p:sp>
      <p:pic>
        <p:nvPicPr>
          <p:cNvPr id="16" name="Picture 15" descr="Set of leaves forming a beautiful pattern">
            <a:extLst>
              <a:ext uri="{FF2B5EF4-FFF2-40B4-BE49-F238E27FC236}">
                <a16:creationId xmlns:a16="http://schemas.microsoft.com/office/drawing/2014/main" id="{AD1FD9E7-8376-946F-BC81-75B5E16A5A86}"/>
              </a:ext>
            </a:extLst>
          </p:cNvPr>
          <p:cNvPicPr>
            <a:picLocks noChangeAspect="1"/>
          </p:cNvPicPr>
          <p:nvPr/>
        </p:nvPicPr>
        <p:blipFill rotWithShape="1">
          <a:blip r:embed="rId2"/>
          <a:srcRect l="11978" r="21522"/>
          <a:stretch/>
        </p:blipFill>
        <p:spPr>
          <a:xfrm>
            <a:off x="5788479" y="931552"/>
            <a:ext cx="3001876" cy="3001876"/>
          </a:xfrm>
          <a:custGeom>
            <a:avLst/>
            <a:gdLst/>
            <a:ahLst/>
            <a:cxnLst/>
            <a:rect l="l" t="t" r="r" b="b"/>
            <a:pathLst>
              <a:path w="2509736" h="2509736">
                <a:moveTo>
                  <a:pt x="1254868" y="0"/>
                </a:moveTo>
                <a:cubicBezTo>
                  <a:pt x="1947912" y="0"/>
                  <a:pt x="2509736" y="561824"/>
                  <a:pt x="2509736" y="1254868"/>
                </a:cubicBezTo>
                <a:cubicBezTo>
                  <a:pt x="2509736" y="1947912"/>
                  <a:pt x="1947912" y="2509736"/>
                  <a:pt x="1254868" y="2509736"/>
                </a:cubicBezTo>
                <a:cubicBezTo>
                  <a:pt x="561824" y="2509736"/>
                  <a:pt x="0" y="1947912"/>
                  <a:pt x="0" y="1254868"/>
                </a:cubicBezTo>
                <a:cubicBezTo>
                  <a:pt x="0" y="561824"/>
                  <a:pt x="561824" y="0"/>
                  <a:pt x="1254868" y="0"/>
                </a:cubicBezTo>
                <a:close/>
              </a:path>
            </a:pathLst>
          </a:custGeom>
        </p:spPr>
      </p:pic>
      <p:sp>
        <p:nvSpPr>
          <p:cNvPr id="4" name="TextBox 3">
            <a:extLst>
              <a:ext uri="{FF2B5EF4-FFF2-40B4-BE49-F238E27FC236}">
                <a16:creationId xmlns:a16="http://schemas.microsoft.com/office/drawing/2014/main" id="{2FC3AB67-128D-20CD-B988-120A3D23537D}"/>
              </a:ext>
            </a:extLst>
          </p:cNvPr>
          <p:cNvSpPr txBox="1"/>
          <p:nvPr/>
        </p:nvSpPr>
        <p:spPr>
          <a:xfrm>
            <a:off x="5122214" y="3988098"/>
            <a:ext cx="3825086" cy="721480"/>
          </a:xfrm>
          <a:prstGeom prst="rect">
            <a:avLst/>
          </a:prstGeom>
          <a:solidFill>
            <a:schemeClr val="bg1"/>
          </a:solidFill>
        </p:spPr>
        <p:txBody>
          <a:bodyPr wrap="none" rtlCol="0">
            <a:spAutoFit/>
          </a:bodyPr>
          <a:lstStyle/>
          <a:p>
            <a:pPr>
              <a:lnSpc>
                <a:spcPct val="90000"/>
              </a:lnSpc>
              <a:spcAft>
                <a:spcPts val="450"/>
              </a:spcAft>
            </a:pPr>
            <a:endParaRPr lang="en-US" sz="1350" dirty="0">
              <a:solidFill>
                <a:schemeClr val="tx1">
                  <a:alpha val="80000"/>
                </a:schemeClr>
              </a:solidFill>
            </a:endParaRPr>
          </a:p>
          <a:p>
            <a:pPr>
              <a:lnSpc>
                <a:spcPct val="90000"/>
              </a:lnSpc>
              <a:spcAft>
                <a:spcPts val="450"/>
              </a:spcAft>
            </a:pPr>
            <a:r>
              <a:rPr lang="en-US" sz="1100" i="1" dirty="0">
                <a:solidFill>
                  <a:schemeClr val="tx1">
                    <a:alpha val="80000"/>
                  </a:schemeClr>
                </a:solidFill>
              </a:rPr>
              <a:t>- Adapted from European Network of Living Labs (ENOLL)</a:t>
            </a:r>
          </a:p>
          <a:p>
            <a:endParaRPr lang="en-IE" sz="1050" dirty="0"/>
          </a:p>
        </p:txBody>
      </p:sp>
      <p:sp>
        <p:nvSpPr>
          <p:cNvPr id="5" name="TextBox 4">
            <a:extLst>
              <a:ext uri="{FF2B5EF4-FFF2-40B4-BE49-F238E27FC236}">
                <a16:creationId xmlns:a16="http://schemas.microsoft.com/office/drawing/2014/main" id="{BD2A32ED-1BC0-500A-9E21-EB3876DF7BFA}"/>
              </a:ext>
            </a:extLst>
          </p:cNvPr>
          <p:cNvSpPr txBox="1"/>
          <p:nvPr/>
        </p:nvSpPr>
        <p:spPr>
          <a:xfrm>
            <a:off x="818658" y="804594"/>
            <a:ext cx="5466529" cy="1107996"/>
          </a:xfrm>
          <a:prstGeom prst="rect">
            <a:avLst/>
          </a:prstGeom>
          <a:noFill/>
        </p:spPr>
        <p:txBody>
          <a:bodyPr wrap="square" rtlCol="0">
            <a:spAutoFit/>
          </a:bodyPr>
          <a:lstStyle/>
          <a:p>
            <a:r>
              <a:rPr lang="en-GB" sz="2400" kern="100" dirty="0">
                <a:latin typeface="Poppins" panose="00000500000000000000" pitchFamily="2" charset="0"/>
                <a:ea typeface="Aptos" panose="020B0004020202020204" pitchFamily="34" charset="0"/>
                <a:cs typeface="Poppins" panose="00000500000000000000" pitchFamily="2" charset="0"/>
              </a:rPr>
              <a:t>A campus that communicates sustainability</a:t>
            </a:r>
            <a:endParaRPr lang="en-IE" sz="2400" kern="100" dirty="0">
              <a:latin typeface="Poppins" panose="00000500000000000000" pitchFamily="2" charset="0"/>
              <a:ea typeface="Aptos" panose="020B0004020202020204" pitchFamily="34" charset="0"/>
              <a:cs typeface="Poppins" panose="00000500000000000000" pitchFamily="2" charset="0"/>
            </a:endParaRPr>
          </a:p>
          <a:p>
            <a:endParaRPr lang="en-IE" sz="1800" dirty="0"/>
          </a:p>
        </p:txBody>
      </p:sp>
    </p:spTree>
    <p:extLst>
      <p:ext uri="{BB962C8B-B14F-4D97-AF65-F5344CB8AC3E}">
        <p14:creationId xmlns:p14="http://schemas.microsoft.com/office/powerpoint/2010/main" val="307432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D764-6B65-4296-9C54-25DDC745F103}"/>
              </a:ext>
            </a:extLst>
          </p:cNvPr>
          <p:cNvSpPr>
            <a:spLocks noGrp="1"/>
          </p:cNvSpPr>
          <p:nvPr>
            <p:ph type="title"/>
          </p:nvPr>
        </p:nvSpPr>
        <p:spPr>
          <a:xfrm>
            <a:off x="3706777" y="379256"/>
            <a:ext cx="4939868" cy="964620"/>
          </a:xfrm>
        </p:spPr>
        <p:txBody>
          <a:bodyPr anchor="b">
            <a:normAutofit/>
          </a:bodyPr>
          <a:lstStyle/>
          <a:p>
            <a:r>
              <a:rPr lang="en-GB" sz="2400" dirty="0"/>
              <a:t>ATU Sligo: </a:t>
            </a:r>
            <a:br>
              <a:rPr lang="en-GB" sz="2400" dirty="0"/>
            </a:br>
            <a:r>
              <a:rPr lang="en-GB" sz="2400" dirty="0"/>
              <a:t>Campus Living Lab Example</a:t>
            </a:r>
            <a:endParaRPr lang="en-IE" sz="2400" dirty="0"/>
          </a:p>
        </p:txBody>
      </p:sp>
      <p:sp>
        <p:nvSpPr>
          <p:cNvPr id="3" name="Content Placeholder 2">
            <a:extLst>
              <a:ext uri="{FF2B5EF4-FFF2-40B4-BE49-F238E27FC236}">
                <a16:creationId xmlns:a16="http://schemas.microsoft.com/office/drawing/2014/main" id="{E7FA7F2E-4FE5-4C94-AA6C-A4C99F523307}"/>
              </a:ext>
            </a:extLst>
          </p:cNvPr>
          <p:cNvSpPr>
            <a:spLocks noGrp="1"/>
          </p:cNvSpPr>
          <p:nvPr>
            <p:ph idx="1"/>
          </p:nvPr>
        </p:nvSpPr>
        <p:spPr>
          <a:xfrm>
            <a:off x="3724074" y="1828801"/>
            <a:ext cx="4939867" cy="2839064"/>
          </a:xfrm>
        </p:spPr>
        <p:txBody>
          <a:bodyPr>
            <a:normAutofit lnSpcReduction="10000"/>
          </a:bodyPr>
          <a:lstStyle/>
          <a:p>
            <a:pPr marL="0" indent="0">
              <a:buNone/>
            </a:pPr>
            <a:r>
              <a:rPr lang="en-GB" sz="1500" dirty="0"/>
              <a:t>‘Kill the Cup’: Elimination of disposable cups from campus</a:t>
            </a:r>
          </a:p>
          <a:p>
            <a:pPr marL="0" indent="0">
              <a:buNone/>
            </a:pPr>
            <a:r>
              <a:rPr lang="en-GB" sz="1500" dirty="0"/>
              <a:t>Multi-stakeholder approach</a:t>
            </a:r>
          </a:p>
          <a:p>
            <a:pPr marL="0" indent="0">
              <a:buNone/>
            </a:pPr>
            <a:r>
              <a:rPr lang="en-GB" sz="1500" dirty="0"/>
              <a:t>Co-production of knowledge</a:t>
            </a:r>
          </a:p>
          <a:p>
            <a:pPr lvl="1"/>
            <a:r>
              <a:rPr lang="en-GB" sz="1200" dirty="0"/>
              <a:t>Environmental Science (Waste study)</a:t>
            </a:r>
          </a:p>
          <a:p>
            <a:pPr lvl="1"/>
            <a:r>
              <a:rPr lang="en-GB" sz="1200" dirty="0"/>
              <a:t>Marketing Students (Attitudes) </a:t>
            </a:r>
          </a:p>
          <a:p>
            <a:pPr lvl="1"/>
            <a:r>
              <a:rPr lang="en-GB" sz="1200" dirty="0"/>
              <a:t>Computing Students (App design – M&amp;T)</a:t>
            </a:r>
          </a:p>
          <a:p>
            <a:pPr lvl="1"/>
            <a:r>
              <a:rPr lang="en-GB" sz="1200" dirty="0"/>
              <a:t>Fine Art (Awareness campaign)</a:t>
            </a:r>
          </a:p>
          <a:p>
            <a:pPr marL="0" indent="0">
              <a:buNone/>
            </a:pPr>
            <a:r>
              <a:rPr lang="en-GB" sz="1500" dirty="0"/>
              <a:t>Test and monitor in real world setting</a:t>
            </a:r>
          </a:p>
          <a:p>
            <a:pPr marL="0" indent="0">
              <a:buNone/>
            </a:pPr>
            <a:r>
              <a:rPr lang="en-GB" sz="1500" dirty="0"/>
              <a:t>Reflexivity</a:t>
            </a:r>
          </a:p>
          <a:p>
            <a:pPr marL="0" indent="0">
              <a:buNone/>
            </a:pPr>
            <a:r>
              <a:rPr lang="en-GB" sz="1500" dirty="0"/>
              <a:t>Scale and roll out to wider community (Sligo County Council, Sligo Tidy Towns Committee).</a:t>
            </a:r>
          </a:p>
          <a:p>
            <a:pPr marL="0" indent="0">
              <a:buNone/>
            </a:pPr>
            <a:endParaRPr lang="en-GB" sz="1500" dirty="0"/>
          </a:p>
        </p:txBody>
      </p:sp>
      <p:pic>
        <p:nvPicPr>
          <p:cNvPr id="10" name="Picture 9" descr="A picture containing text&#10;&#10;Description automatically generated">
            <a:extLst>
              <a:ext uri="{FF2B5EF4-FFF2-40B4-BE49-F238E27FC236}">
                <a16:creationId xmlns:a16="http://schemas.microsoft.com/office/drawing/2014/main" id="{F67D7C6E-210D-4EBA-8A6C-36B73F58E235}"/>
              </a:ext>
            </a:extLst>
          </p:cNvPr>
          <p:cNvPicPr>
            <a:picLocks noChangeAspect="1"/>
          </p:cNvPicPr>
          <p:nvPr/>
        </p:nvPicPr>
        <p:blipFill rotWithShape="1">
          <a:blip r:embed="rId3">
            <a:extLst>
              <a:ext uri="{28A0092B-C50C-407E-A947-70E740481C1C}">
                <a14:useLocalDpi xmlns:a14="http://schemas.microsoft.com/office/drawing/2010/main" val="0"/>
              </a:ext>
            </a:extLst>
          </a:blip>
          <a:srcRect r="4461"/>
          <a:stretch/>
        </p:blipFill>
        <p:spPr>
          <a:xfrm>
            <a:off x="16" y="7"/>
            <a:ext cx="3476678" cy="5143493"/>
          </a:xfrm>
          <a:prstGeom prst="rect">
            <a:avLst/>
          </a:prstGeom>
          <a:effectLst/>
        </p:spPr>
      </p:pic>
      <p:cxnSp>
        <p:nvCxnSpPr>
          <p:cNvPr id="61" name="Straight Connector 6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1586338"/>
            <a:ext cx="4732020" cy="0"/>
          </a:xfrm>
          <a:prstGeom prst="line">
            <a:avLst/>
          </a:prstGeom>
          <a:ln w="19050">
            <a:solidFill>
              <a:srgbClr val="6CA564"/>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screenshot, electronics, computer&#10;&#10;Description automatically generated">
            <a:extLst>
              <a:ext uri="{FF2B5EF4-FFF2-40B4-BE49-F238E27FC236}">
                <a16:creationId xmlns:a16="http://schemas.microsoft.com/office/drawing/2014/main" id="{0DD97D7A-E71B-40BF-B316-E7DDE285E9CC}"/>
              </a:ext>
            </a:extLst>
          </p:cNvPr>
          <p:cNvPicPr>
            <a:picLocks noChangeAspect="1"/>
          </p:cNvPicPr>
          <p:nvPr/>
        </p:nvPicPr>
        <p:blipFill rotWithShape="1">
          <a:blip r:embed="rId4">
            <a:extLst>
              <a:ext uri="{28A0092B-C50C-407E-A947-70E740481C1C}">
                <a14:useLocalDpi xmlns:a14="http://schemas.microsoft.com/office/drawing/2010/main" val="0"/>
              </a:ext>
            </a:extLst>
          </a:blip>
          <a:srcRect l="5489" t="17870" r="20284" b="11485"/>
          <a:stretch/>
        </p:blipFill>
        <p:spPr>
          <a:xfrm>
            <a:off x="1948326" y="100771"/>
            <a:ext cx="1386669" cy="742361"/>
          </a:xfrm>
          <a:prstGeom prst="rect">
            <a:avLst/>
          </a:prstGeom>
          <a:effectLst/>
        </p:spPr>
      </p:pic>
    </p:spTree>
    <p:extLst>
      <p:ext uri="{BB962C8B-B14F-4D97-AF65-F5344CB8AC3E}">
        <p14:creationId xmlns:p14="http://schemas.microsoft.com/office/powerpoint/2010/main" val="315572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777765" y="645600"/>
            <a:ext cx="7877503" cy="857250"/>
          </a:xfrm>
          <a:prstGeom prst="rect">
            <a:avLst/>
          </a:prstGeom>
          <a:noFill/>
          <a:ln>
            <a:noFill/>
          </a:ln>
        </p:spPr>
        <p:txBody>
          <a:bodyPr spcFirstLastPara="1" wrap="square" lIns="91425" tIns="45700" rIns="91425" bIns="45700" anchor="ctr" anchorCtr="0">
            <a:noAutofit/>
          </a:bodyPr>
          <a:lstStyle/>
          <a:p>
            <a:pPr algn="l">
              <a:buSzPts val="4400"/>
            </a:pPr>
            <a:r>
              <a:rPr lang="sv-SE" sz="2800" dirty="0" err="1">
                <a:latin typeface="Poppins" panose="00000500000000000000" pitchFamily="2" charset="0"/>
                <a:cs typeface="Poppins" panose="00000500000000000000" pitchFamily="2" charset="0"/>
              </a:rPr>
              <a:t>Some</a:t>
            </a:r>
            <a:r>
              <a:rPr lang="sv-SE" sz="2800" dirty="0">
                <a:latin typeface="Poppins" panose="00000500000000000000" pitchFamily="2" charset="0"/>
                <a:cs typeface="Poppins" panose="00000500000000000000" pitchFamily="2" charset="0"/>
              </a:rPr>
              <a:t> </a:t>
            </a:r>
            <a:r>
              <a:rPr lang="sv-SE" sz="2800" dirty="0" err="1">
                <a:latin typeface="Poppins" panose="00000500000000000000" pitchFamily="2" charset="0"/>
                <a:cs typeface="Poppins" panose="00000500000000000000" pitchFamily="2" charset="0"/>
              </a:rPr>
              <a:t>examples</a:t>
            </a:r>
            <a:r>
              <a:rPr lang="sv-SE" sz="2800" dirty="0">
                <a:latin typeface="Poppins" panose="00000500000000000000" pitchFamily="2" charset="0"/>
                <a:cs typeface="Poppins" panose="00000500000000000000" pitchFamily="2" charset="0"/>
              </a:rPr>
              <a:t> from Alliance Partners</a:t>
            </a:r>
            <a:endParaRPr sz="2800" dirty="0">
              <a:latin typeface="Poppins" panose="00000500000000000000" pitchFamily="2" charset="0"/>
              <a:cs typeface="Poppins" panose="00000500000000000000" pitchFamily="2" charset="0"/>
            </a:endParaRPr>
          </a:p>
        </p:txBody>
      </p:sp>
      <p:sp>
        <p:nvSpPr>
          <p:cNvPr id="102" name="Google Shape;102;p2"/>
          <p:cNvSpPr txBox="1">
            <a:spLocks noGrp="1"/>
          </p:cNvSpPr>
          <p:nvPr>
            <p:ph type="body" idx="1"/>
          </p:nvPr>
        </p:nvSpPr>
        <p:spPr>
          <a:xfrm>
            <a:off x="691376" y="1460810"/>
            <a:ext cx="8452624" cy="3682690"/>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Engineers using campus as a test bed for their no-driver electric cars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Geo-chemists monitoring the chemistry of collected rooftop rainwater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Botanists teaching plant diversity using paths on campus</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Ecologists using isolated wildflower areas with high turf to measure insects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Statisticians doing data exercises from campus experiments to test output</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Limnologists measuring greenhouse gas exchange from constructed campus wetlands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Geologists monitoring groundwater quality </a:t>
            </a:r>
            <a:r>
              <a:rPr lang="en-GB" sz="1400" kern="100" dirty="0">
                <a:latin typeface="Poppins" panose="00000500000000000000" pitchFamily="2" charset="0"/>
                <a:ea typeface="Calibri" panose="020F0502020204030204" pitchFamily="34" charset="0"/>
                <a:cs typeface="Poppins" panose="00000500000000000000" pitchFamily="2" charset="0"/>
              </a:rPr>
              <a:t>in wells on campus</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Health scientists studying student mental health on campus</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spcAft>
                <a:spcPts val="800"/>
              </a:spcAft>
              <a:buSzPts val="1200"/>
              <a:buFont typeface="Calibri" panose="020F0502020204030204" pitchFamily="34" charset="0"/>
              <a:buChar char="-"/>
            </a:pPr>
            <a:r>
              <a:rPr lang="en-GB" sz="1400" kern="100" dirty="0">
                <a:effectLst/>
                <a:latin typeface="Poppins" panose="00000500000000000000" pitchFamily="2" charset="0"/>
                <a:ea typeface="Calibri" panose="020F0502020204030204" pitchFamily="34" charset="0"/>
                <a:cs typeface="Poppins" panose="00000500000000000000" pitchFamily="2" charset="0"/>
              </a:rPr>
              <a:t>Environmental psychologists measuring sound levels on campus </a:t>
            </a:r>
            <a:endParaRPr lang="sv-SE" sz="1400" kern="100" dirty="0">
              <a:effectLst/>
              <a:latin typeface="Poppins" panose="00000500000000000000" pitchFamily="2" charset="0"/>
              <a:ea typeface="Calibri" panose="020F0502020204030204" pitchFamily="34" charset="0"/>
              <a:cs typeface="Poppins" panose="00000500000000000000" pitchFamily="2" charset="0"/>
            </a:endParaRPr>
          </a:p>
          <a:p>
            <a:pPr marL="0" lvl="0" indent="0" algn="l" rtl="0">
              <a:spcBef>
                <a:spcPts val="0"/>
              </a:spcBef>
              <a:spcAft>
                <a:spcPts val="0"/>
              </a:spcAft>
              <a:buClr>
                <a:schemeClr val="dk1"/>
              </a:buClr>
              <a:buSzPts val="3200"/>
              <a:buNone/>
            </a:pPr>
            <a:endParaRPr dirty="0"/>
          </a:p>
        </p:txBody>
      </p:sp>
      <p:sp>
        <p:nvSpPr>
          <p:cNvPr id="2" name="Slide Number Placeholder 1">
            <a:extLst>
              <a:ext uri="{FF2B5EF4-FFF2-40B4-BE49-F238E27FC236}">
                <a16:creationId xmlns:a16="http://schemas.microsoft.com/office/drawing/2014/main" id="{4A22F684-B256-BFCD-EBDF-35461207FC17}"/>
              </a:ext>
            </a:extLst>
          </p:cNvPr>
          <p:cNvSpPr>
            <a:spLocks noGrp="1"/>
          </p:cNvSpPr>
          <p:nvPr>
            <p:ph type="sldNum" idx="12"/>
          </p:nvPr>
        </p:nvSpPr>
        <p:spPr>
          <a:xfrm>
            <a:off x="6908337" y="4390451"/>
            <a:ext cx="2133600" cy="273844"/>
          </a:xfrm>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35414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387289"/>
            <a:ext cx="8229600" cy="857250"/>
          </a:xfrm>
          <a:prstGeom prst="rect">
            <a:avLst/>
          </a:prstGeom>
          <a:noFill/>
          <a:ln>
            <a:noFill/>
          </a:ln>
        </p:spPr>
        <p:txBody>
          <a:bodyPr spcFirstLastPara="1" wrap="square" lIns="91425" tIns="45700" rIns="91425" bIns="45700" anchor="ctr" anchorCtr="0">
            <a:noAutofit/>
          </a:bodyPr>
          <a:lstStyle/>
          <a:p>
            <a:pPr algn="r">
              <a:buSzPts val="4400"/>
            </a:pPr>
            <a:r>
              <a:rPr lang="sv-SE" sz="2800" dirty="0" err="1">
                <a:latin typeface="Poppins" panose="00000500000000000000" pitchFamily="2" charset="0"/>
                <a:cs typeface="Poppins" panose="00000500000000000000" pitchFamily="2" charset="0"/>
              </a:rPr>
              <a:t>Objectives</a:t>
            </a:r>
            <a:endParaRPr sz="2800" dirty="0">
              <a:latin typeface="Poppins" panose="00000500000000000000" pitchFamily="2" charset="0"/>
              <a:cs typeface="Poppins" panose="00000500000000000000" pitchFamily="2" charset="0"/>
            </a:endParaRPr>
          </a:p>
        </p:txBody>
      </p:sp>
      <p:sp>
        <p:nvSpPr>
          <p:cNvPr id="102" name="Google Shape;102;p2"/>
          <p:cNvSpPr txBox="1">
            <a:spLocks noGrp="1"/>
          </p:cNvSpPr>
          <p:nvPr>
            <p:ph type="body" idx="1"/>
          </p:nvPr>
        </p:nvSpPr>
        <p:spPr>
          <a:xfrm>
            <a:off x="766617" y="1371600"/>
            <a:ext cx="8091055" cy="3384611"/>
          </a:xfrm>
          <a:prstGeom prst="rect">
            <a:avLst/>
          </a:prstGeom>
          <a:noFill/>
          <a:ln>
            <a:noFill/>
          </a:ln>
        </p:spPr>
        <p:txBody>
          <a:bodyPr spcFirstLastPara="1" wrap="square" lIns="91425" tIns="45700" rIns="91425" bIns="45700" anchor="t" anchorCtr="0">
            <a:normAutofit fontScale="32500" lnSpcReduction="20000"/>
          </a:bodyPr>
          <a:lstStyle/>
          <a:p>
            <a:pPr marL="269875" indent="-269875" defTabSz="449263">
              <a:lnSpc>
                <a:spcPct val="120000"/>
              </a:lnSpc>
              <a:spcBef>
                <a:spcPts val="0"/>
              </a:spcBef>
              <a:buSzPts val="1000"/>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Provide learning &amp; engagement opportunities for students, staff, and faculty involving campus community members from a broad range of disciplines &amp; backgrounds.</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685800" indent="-685800" defTabSz="449263">
              <a:lnSpc>
                <a:spcPct val="120000"/>
              </a:lnSpc>
              <a:spcBef>
                <a:spcPts val="0"/>
              </a:spcBef>
              <a:buNone/>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 </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269875" indent="-269875" defTabSz="449263">
              <a:lnSpc>
                <a:spcPct val="120000"/>
              </a:lnSpc>
              <a:spcBef>
                <a:spcPts val="0"/>
              </a:spcBef>
              <a:buSzPts val="1000"/>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Expand research, innovation, and collaboration opportunities in partnership with external stakeholders on campus.</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685800" indent="-685800" defTabSz="449263">
              <a:lnSpc>
                <a:spcPct val="120000"/>
              </a:lnSpc>
              <a:spcBef>
                <a:spcPts val="0"/>
              </a:spcBef>
              <a:buNone/>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 </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269875" indent="-269875" defTabSz="449263">
              <a:lnSpc>
                <a:spcPct val="120000"/>
              </a:lnSpc>
              <a:spcBef>
                <a:spcPts val="0"/>
              </a:spcBef>
              <a:buSzPts val="1000"/>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Advance knowledge and solutions to sustainability challenges by supporting campus operations and the campus community.</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685800" indent="-685800" defTabSz="449263">
              <a:lnSpc>
                <a:spcPct val="120000"/>
              </a:lnSpc>
              <a:spcBef>
                <a:spcPts val="0"/>
              </a:spcBef>
              <a:buNone/>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 </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269875" indent="-269875" defTabSz="449263">
              <a:lnSpc>
                <a:spcPct val="120000"/>
              </a:lnSpc>
              <a:spcBef>
                <a:spcPts val="0"/>
              </a:spcBef>
              <a:buSzPts val="1000"/>
            </a:pPr>
            <a:r>
              <a:rPr lang="en-GB" sz="4800" kern="0" dirty="0">
                <a:solidFill>
                  <a:srgbClr val="001937"/>
                </a:solidFill>
                <a:effectLst/>
                <a:highlight>
                  <a:srgbClr val="FFFFFF"/>
                </a:highlight>
                <a:latin typeface="Poppins" panose="00000500000000000000" pitchFamily="2" charset="0"/>
                <a:ea typeface="Times New Roman" panose="02020603050405020304" pitchFamily="18" charset="0"/>
                <a:cs typeface="Poppins" panose="00000500000000000000" pitchFamily="2" charset="0"/>
              </a:rPr>
              <a:t>By being inclusive contribute to lasting benefits with a broad range of community partners.</a:t>
            </a:r>
            <a:endParaRPr lang="sv-SE" sz="4800" kern="100" dirty="0">
              <a:effectLst/>
              <a:highlight>
                <a:srgbClr val="FFFFFF"/>
              </a:highlight>
              <a:latin typeface="Poppins" panose="00000500000000000000" pitchFamily="2" charset="0"/>
              <a:ea typeface="Calibri" panose="020F0502020204030204" pitchFamily="34" charset="0"/>
              <a:cs typeface="Poppins" panose="00000500000000000000" pitchFamily="2" charset="0"/>
            </a:endParaRPr>
          </a:p>
        </p:txBody>
      </p:sp>
      <p:sp>
        <p:nvSpPr>
          <p:cNvPr id="2" name="Slide Number Placeholder 1">
            <a:extLst>
              <a:ext uri="{FF2B5EF4-FFF2-40B4-BE49-F238E27FC236}">
                <a16:creationId xmlns:a16="http://schemas.microsoft.com/office/drawing/2014/main" id="{4A22F684-B256-BFCD-EBDF-35461207FC17}"/>
              </a:ext>
            </a:extLst>
          </p:cNvPr>
          <p:cNvSpPr>
            <a:spLocks noGrp="1"/>
          </p:cNvSpPr>
          <p:nvPr>
            <p:ph type="sldNum" idx="12"/>
          </p:nvPr>
        </p:nvSpPr>
        <p:spPr>
          <a:xfrm>
            <a:off x="6908337" y="4390451"/>
            <a:ext cx="2133600" cy="273844"/>
          </a:xfrm>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48875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ty open plan office">
            <a:extLst>
              <a:ext uri="{FF2B5EF4-FFF2-40B4-BE49-F238E27FC236}">
                <a16:creationId xmlns:a16="http://schemas.microsoft.com/office/drawing/2014/main" id="{B417888C-B9CC-242D-10C7-750818B48775}"/>
              </a:ext>
            </a:extLst>
          </p:cNvPr>
          <p:cNvPicPr>
            <a:picLocks noChangeAspect="1"/>
          </p:cNvPicPr>
          <p:nvPr/>
        </p:nvPicPr>
        <p:blipFill rotWithShape="1">
          <a:blip r:embed="rId3"/>
          <a:srcRect l="23887" r="33924" b="-1"/>
          <a:stretch/>
        </p:blipFill>
        <p:spPr>
          <a:xfrm>
            <a:off x="5976166" y="7"/>
            <a:ext cx="3167834" cy="5143493"/>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1164A076-E494-5B40-47FF-384082D51FB7}"/>
              </a:ext>
            </a:extLst>
          </p:cNvPr>
          <p:cNvSpPr>
            <a:spLocks noGrp="1"/>
          </p:cNvSpPr>
          <p:nvPr>
            <p:ph type="title"/>
          </p:nvPr>
        </p:nvSpPr>
        <p:spPr>
          <a:xfrm>
            <a:off x="724829" y="457201"/>
            <a:ext cx="5251338" cy="992165"/>
          </a:xfrm>
        </p:spPr>
        <p:txBody>
          <a:bodyPr>
            <a:normAutofit/>
          </a:bodyPr>
          <a:lstStyle/>
          <a:p>
            <a:pPr algn="l"/>
            <a:br>
              <a:rPr lang="en-GB" sz="2775" dirty="0">
                <a:latin typeface="Poppins" panose="00000500000000000000" pitchFamily="2" charset="0"/>
                <a:cs typeface="Poppins" panose="00000500000000000000" pitchFamily="2" charset="0"/>
              </a:rPr>
            </a:br>
            <a:r>
              <a:rPr lang="en-US" sz="2800" dirty="0">
                <a:latin typeface="Poppins" panose="00000500000000000000" pitchFamily="2" charset="0"/>
                <a:cs typeface="Poppins" panose="00000500000000000000" pitchFamily="2" charset="0"/>
              </a:rPr>
              <a:t>Some Potential Benefits</a:t>
            </a:r>
            <a:endParaRPr lang="en-GB" sz="2775" dirty="0">
              <a:latin typeface="Poppins" panose="00000500000000000000" pitchFamily="2" charset="0"/>
              <a:cs typeface="Poppins" panose="00000500000000000000" pitchFamily="2" charset="0"/>
            </a:endParaRPr>
          </a:p>
        </p:txBody>
      </p:sp>
      <p:sp>
        <p:nvSpPr>
          <p:cNvPr id="7" name="Text Placeholder 5">
            <a:extLst>
              <a:ext uri="{FF2B5EF4-FFF2-40B4-BE49-F238E27FC236}">
                <a16:creationId xmlns:a16="http://schemas.microsoft.com/office/drawing/2014/main" id="{8CC1253C-B67F-F1C1-8DCB-7702451ECA94}"/>
              </a:ext>
            </a:extLst>
          </p:cNvPr>
          <p:cNvSpPr>
            <a:spLocks noGrp="1"/>
          </p:cNvSpPr>
          <p:nvPr>
            <p:ph idx="1"/>
          </p:nvPr>
        </p:nvSpPr>
        <p:spPr>
          <a:xfrm>
            <a:off x="628072" y="1646238"/>
            <a:ext cx="5588577" cy="3370262"/>
          </a:xfrm>
        </p:spPr>
        <p:txBody>
          <a:bodyPr>
            <a:normAutofit/>
          </a:bodyPr>
          <a:lstStyle/>
          <a:p>
            <a:r>
              <a:rPr lang="en-GB" sz="1800" dirty="0">
                <a:latin typeface="Poppins" panose="00000500000000000000" pitchFamily="2" charset="0"/>
                <a:cs typeface="Poppins" panose="00000500000000000000" pitchFamily="2" charset="0"/>
              </a:rPr>
              <a:t>Increased student motivation and engagement</a:t>
            </a:r>
          </a:p>
          <a:p>
            <a:endParaRPr lang="en-GB" sz="1800" dirty="0">
              <a:latin typeface="Poppins" panose="00000500000000000000" pitchFamily="2" charset="0"/>
              <a:cs typeface="Poppins" panose="00000500000000000000" pitchFamily="2" charset="0"/>
            </a:endParaRPr>
          </a:p>
          <a:p>
            <a:r>
              <a:rPr lang="en-GB" sz="1800" dirty="0">
                <a:latin typeface="Poppins" panose="00000500000000000000" pitchFamily="2" charset="0"/>
                <a:cs typeface="Poppins" panose="00000500000000000000" pitchFamily="2" charset="0"/>
              </a:rPr>
              <a:t>Innovative collaborations with internal and external stakeholders</a:t>
            </a:r>
          </a:p>
          <a:p>
            <a:endParaRPr lang="en-GB" sz="1800" dirty="0">
              <a:latin typeface="Poppins" panose="00000500000000000000" pitchFamily="2" charset="0"/>
              <a:cs typeface="Poppins" panose="00000500000000000000" pitchFamily="2" charset="0"/>
            </a:endParaRPr>
          </a:p>
          <a:p>
            <a:r>
              <a:rPr lang="en-GB" sz="1800" dirty="0">
                <a:latin typeface="Poppins" panose="00000500000000000000" pitchFamily="2" charset="0"/>
                <a:cs typeface="Poppins" panose="00000500000000000000" pitchFamily="2" charset="0"/>
              </a:rPr>
              <a:t>Attractive Campuses by translating sustainability research into university operations</a:t>
            </a:r>
          </a:p>
          <a:p>
            <a:endParaRPr lang="en-GB" sz="2000" dirty="0">
              <a:latin typeface="Poppins" panose="00000500000000000000" pitchFamily="2" charset="0"/>
              <a:cs typeface="Poppins" panose="00000500000000000000" pitchFamily="2" charset="0"/>
            </a:endParaRPr>
          </a:p>
          <a:p>
            <a:endParaRPr lang="en-GB" sz="2000" dirty="0">
              <a:latin typeface="Poppins" panose="00000500000000000000" pitchFamily="2" charset="0"/>
              <a:cs typeface="Poppins" panose="00000500000000000000" pitchFamily="2" charset="0"/>
            </a:endParaRPr>
          </a:p>
          <a:p>
            <a:endParaRPr lang="en-GB" sz="2400" dirty="0">
              <a:latin typeface="Poppins" panose="00000500000000000000" pitchFamily="2" charset="0"/>
              <a:cs typeface="Poppins" panose="00000500000000000000" pitchFamily="2" charset="0"/>
            </a:endParaRPr>
          </a:p>
          <a:p>
            <a:endParaRPr lang="en-GB" sz="2400" dirty="0">
              <a:latin typeface="Poppins" panose="00000500000000000000" pitchFamily="2" charset="0"/>
              <a:cs typeface="Poppins" panose="00000500000000000000" pitchFamily="2" charset="0"/>
            </a:endParaRPr>
          </a:p>
          <a:p>
            <a:endParaRPr lang="en-GB" sz="2400" dirty="0">
              <a:latin typeface="Poppins" panose="00000500000000000000" pitchFamily="2" charset="0"/>
              <a:cs typeface="Poppins" panose="00000500000000000000" pitchFamily="2" charset="0"/>
            </a:endParaRPr>
          </a:p>
          <a:p>
            <a:endParaRPr lang="en-GB" sz="2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5218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AEF5A-2C64-BE98-CC34-619C122D2550}"/>
              </a:ext>
            </a:extLst>
          </p:cNvPr>
          <p:cNvSpPr>
            <a:spLocks noGrp="1"/>
          </p:cNvSpPr>
          <p:nvPr>
            <p:ph type="title"/>
          </p:nvPr>
        </p:nvSpPr>
        <p:spPr/>
        <p:txBody>
          <a:bodyPr>
            <a:normAutofit/>
          </a:bodyPr>
          <a:lstStyle/>
          <a:p>
            <a:pPr algn="r"/>
            <a:r>
              <a:rPr lang="en-GB" sz="3200" b="1" kern="100" dirty="0">
                <a:latin typeface="Poppins" panose="00000500000000000000" pitchFamily="2" charset="0"/>
                <a:ea typeface="Calibri" panose="020F0502020204030204" pitchFamily="34" charset="0"/>
                <a:cs typeface="Poppins" panose="00000500000000000000" pitchFamily="2" charset="0"/>
              </a:rPr>
              <a:t>Brainstorming</a:t>
            </a:r>
            <a:endParaRPr lang="en-GB" sz="3200" dirty="0"/>
          </a:p>
        </p:txBody>
      </p:sp>
      <p:sp>
        <p:nvSpPr>
          <p:cNvPr id="6" name="Text Placeholder 5">
            <a:extLst>
              <a:ext uri="{FF2B5EF4-FFF2-40B4-BE49-F238E27FC236}">
                <a16:creationId xmlns:a16="http://schemas.microsoft.com/office/drawing/2014/main" id="{47FCBA6B-D80B-09E2-4D7B-6FE0234808B9}"/>
              </a:ext>
            </a:extLst>
          </p:cNvPr>
          <p:cNvSpPr>
            <a:spLocks noGrp="1"/>
          </p:cNvSpPr>
          <p:nvPr>
            <p:ph type="body" idx="1"/>
          </p:nvPr>
        </p:nvSpPr>
        <p:spPr>
          <a:xfrm>
            <a:off x="600365" y="1468033"/>
            <a:ext cx="8690780" cy="3079153"/>
          </a:xfrm>
        </p:spPr>
        <p:txBody>
          <a:bodyPr>
            <a:normAutofit/>
          </a:bodyPr>
          <a:lstStyle/>
          <a:p>
            <a:r>
              <a:rPr lang="en-IE" sz="1900" dirty="0">
                <a:latin typeface="Poppins" panose="00000500000000000000" pitchFamily="2" charset="0"/>
                <a:cs typeface="Poppins" panose="00000500000000000000" pitchFamily="2" charset="0"/>
              </a:rPr>
              <a:t>How are we currently using our campuses as living labs?</a:t>
            </a:r>
          </a:p>
          <a:p>
            <a:pPr marL="0" indent="0">
              <a:buNone/>
            </a:pPr>
            <a:endParaRPr lang="en-IE" sz="1900" dirty="0">
              <a:latin typeface="Poppins" panose="00000500000000000000" pitchFamily="2" charset="0"/>
              <a:cs typeface="Poppins" panose="00000500000000000000" pitchFamily="2" charset="0"/>
            </a:endParaRPr>
          </a:p>
          <a:p>
            <a:r>
              <a:rPr lang="en-IE" sz="1900" dirty="0">
                <a:latin typeface="Poppins" panose="00000500000000000000" pitchFamily="2" charset="0"/>
                <a:cs typeface="Poppins" panose="00000500000000000000" pitchFamily="2" charset="0"/>
              </a:rPr>
              <a:t>How can we work together to create living labs that catalyse sustainable change? (projects, research, teaching &amp; learning, campus culture)</a:t>
            </a:r>
          </a:p>
          <a:p>
            <a:pPr marL="0" indent="0">
              <a:buNone/>
            </a:pPr>
            <a:endParaRPr lang="en-GB" sz="1800" dirty="0">
              <a:latin typeface="Poppins" panose="00000500000000000000" pitchFamily="2" charset="0"/>
              <a:cs typeface="Poppins" panose="00000500000000000000" pitchFamily="2" charset="0"/>
            </a:endParaRPr>
          </a:p>
          <a:p>
            <a:pPr marL="633413" lvl="1" indent="-176213">
              <a:lnSpc>
                <a:spcPct val="120000"/>
              </a:lnSpc>
              <a:spcBef>
                <a:spcPts val="0"/>
              </a:spcBef>
            </a:pPr>
            <a:r>
              <a:rPr lang="en-GB" sz="1700" dirty="0">
                <a:latin typeface="Poppins" panose="00000500000000000000" pitchFamily="2" charset="0"/>
                <a:cs typeface="Poppins" panose="00000500000000000000" pitchFamily="2" charset="0"/>
              </a:rPr>
              <a:t>Mapping current Living Lab research activities?</a:t>
            </a:r>
          </a:p>
          <a:p>
            <a:pPr marL="633413" lvl="1" indent="-176213">
              <a:lnSpc>
                <a:spcPct val="120000"/>
              </a:lnSpc>
              <a:spcBef>
                <a:spcPts val="0"/>
              </a:spcBef>
            </a:pPr>
            <a:r>
              <a:rPr lang="en-GB" sz="1700" dirty="0">
                <a:latin typeface="Poppins" panose="00000500000000000000" pitchFamily="2" charset="0"/>
                <a:cs typeface="Poppins" panose="00000500000000000000" pitchFamily="2" charset="0"/>
              </a:rPr>
              <a:t>Exploring internal and external interest and motivation?</a:t>
            </a:r>
          </a:p>
          <a:p>
            <a:pPr marL="633413" lvl="1" indent="-176213">
              <a:lnSpc>
                <a:spcPct val="120000"/>
              </a:lnSpc>
              <a:spcBef>
                <a:spcPts val="0"/>
              </a:spcBef>
            </a:pPr>
            <a:r>
              <a:rPr lang="en-GB" sz="1700" dirty="0">
                <a:latin typeface="Poppins" panose="00000500000000000000" pitchFamily="2" charset="0"/>
                <a:cs typeface="Poppins" panose="00000500000000000000" pitchFamily="2" charset="0"/>
              </a:rPr>
              <a:t>Framing an attractive seed funding call?</a:t>
            </a: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a:p>
            <a:pPr marL="114300" indent="0">
              <a:buNone/>
            </a:pPr>
            <a:endParaRPr lang="en-GB" sz="1800" dirty="0">
              <a:latin typeface="Poppins" panose="00000500000000000000" pitchFamily="2" charset="0"/>
              <a:cs typeface="Poppins" panose="00000500000000000000" pitchFamily="2" charset="0"/>
            </a:endParaRPr>
          </a:p>
        </p:txBody>
      </p:sp>
      <p:sp>
        <p:nvSpPr>
          <p:cNvPr id="4" name="Slide Number Placeholder 3">
            <a:extLst>
              <a:ext uri="{FF2B5EF4-FFF2-40B4-BE49-F238E27FC236}">
                <a16:creationId xmlns:a16="http://schemas.microsoft.com/office/drawing/2014/main" id="{9B2D6850-3642-68C3-051F-D0FF7891BB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05333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6370</TotalTime>
  <Words>969</Words>
  <Application>Microsoft Office PowerPoint</Application>
  <PresentationFormat>On-screen Show (16:9)</PresentationFormat>
  <Paragraphs>127</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Wingdings</vt:lpstr>
      <vt:lpstr>Symbol</vt:lpstr>
      <vt:lpstr>Calibri Light</vt:lpstr>
      <vt:lpstr>Poppins</vt:lpstr>
      <vt:lpstr>Calibri</vt:lpstr>
      <vt:lpstr>Arial</vt:lpstr>
      <vt:lpstr>Office Theme</vt:lpstr>
      <vt:lpstr>1_Office Theme</vt:lpstr>
      <vt:lpstr>PowerPoint Presentation</vt:lpstr>
      <vt:lpstr>Background</vt:lpstr>
      <vt:lpstr> Campus as a Living lab</vt:lpstr>
      <vt:lpstr> </vt:lpstr>
      <vt:lpstr>ATU Sligo:  Campus Living Lab Example</vt:lpstr>
      <vt:lpstr>Some examples from Alliance Partners</vt:lpstr>
      <vt:lpstr>Objectives</vt:lpstr>
      <vt:lpstr> Some Potential Benefits</vt:lpstr>
      <vt:lpstr>Brainstorming</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R.P.A.V.</dc:creator>
  <cp:lastModifiedBy>Fiona Britton</cp:lastModifiedBy>
  <cp:revision>26</cp:revision>
  <cp:lastPrinted>2024-06-17T12:09:16Z</cp:lastPrinted>
  <dcterms:created xsi:type="dcterms:W3CDTF">2022-04-05T12:15:05Z</dcterms:created>
  <dcterms:modified xsi:type="dcterms:W3CDTF">2024-06-18T12:29:20Z</dcterms:modified>
</cp:coreProperties>
</file>