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75" r:id="rId3"/>
    <p:sldId id="257" r:id="rId4"/>
    <p:sldId id="268" r:id="rId5"/>
    <p:sldId id="258" r:id="rId6"/>
    <p:sldId id="295" r:id="rId7"/>
    <p:sldId id="264" r:id="rId8"/>
    <p:sldId id="278" r:id="rId9"/>
    <p:sldId id="280" r:id="rId10"/>
    <p:sldId id="272" r:id="rId11"/>
    <p:sldId id="291" r:id="rId12"/>
    <p:sldId id="260" r:id="rId13"/>
    <p:sldId id="271" r:id="rId14"/>
    <p:sldId id="274" r:id="rId15"/>
    <p:sldId id="273" r:id="rId16"/>
    <p:sldId id="287" r:id="rId17"/>
    <p:sldId id="286" r:id="rId18"/>
    <p:sldId id="276" r:id="rId19"/>
    <p:sldId id="292" r:id="rId20"/>
    <p:sldId id="297" r:id="rId21"/>
    <p:sldId id="293" r:id="rId22"/>
    <p:sldId id="296" r:id="rId23"/>
    <p:sldId id="279" r:id="rId24"/>
    <p:sldId id="263" r:id="rId25"/>
  </p:sldIdLst>
  <p:sldSz cx="9144000" cy="5143500" type="screen16x9"/>
  <p:notesSz cx="6799263" cy="9929813"/>
  <p:embeddedFontLst>
    <p:embeddedFont>
      <p:font typeface="Cambria" panose="02040503050406030204" pitchFamily="18" charset="0"/>
      <p:regular r:id="rId27"/>
      <p:bold r:id="rId28"/>
      <p:italic r:id="rId29"/>
      <p:boldItalic r:id="rId30"/>
    </p:embeddedFont>
    <p:embeddedFont>
      <p:font typeface="Poppins" panose="00000500000000000000" pitchFamily="2" charset="0"/>
      <p:regular r:id="rId31"/>
      <p:bold r:id="rId32"/>
      <p:italic r:id="rId33"/>
      <p:boldItalic r:id="rId34"/>
    </p:embeddedFont>
    <p:embeddedFont>
      <p:font typeface="Poppins Black" panose="00000A00000000000000" pitchFamily="2" charset="0"/>
      <p:bold r:id="rId35"/>
      <p:boldItalic r:id="rId36"/>
    </p:embeddedFont>
    <p:embeddedFont>
      <p:font typeface="Poppins Light" panose="00000400000000000000" pitchFamily="2" charset="0"/>
      <p:regular r:id="rId37"/>
      <p:italic r:id="rId38"/>
    </p:embeddedFont>
    <p:embeddedFont>
      <p:font typeface="Segoe UI" panose="020B0502040204020203"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uUXsVtIVq9eX5HLQT7Aj2CDWP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7" autoAdjust="0"/>
    <p:restoredTop sz="94660"/>
  </p:normalViewPr>
  <p:slideViewPr>
    <p:cSldViewPr snapToGrid="0">
      <p:cViewPr>
        <p:scale>
          <a:sx n="90" d="100"/>
          <a:sy n="90" d="100"/>
        </p:scale>
        <p:origin x="1488" y="48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347" cy="49821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1342" y="0"/>
            <a:ext cx="2946347" cy="49821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1600"/>
            <a:ext cx="2946347" cy="49821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Hay que </a:t>
            </a:r>
            <a:r>
              <a:rPr lang="en-US" dirty="0" err="1"/>
              <a:t>elegir</a:t>
            </a:r>
            <a:r>
              <a:rPr lang="en-US" dirty="0"/>
              <a:t> o </a:t>
            </a:r>
            <a:r>
              <a:rPr lang="en-US" dirty="0" err="1"/>
              <a:t>ésta</a:t>
            </a:r>
            <a:r>
              <a:rPr lang="en-US" dirty="0"/>
              <a:t> o la anterior</a:t>
            </a:r>
            <a:endParaRPr dirty="0"/>
          </a:p>
        </p:txBody>
      </p:sp>
      <p:sp>
        <p:nvSpPr>
          <p:cNvPr id="89" name="Google Shape;89;p1:notes"/>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3835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5:notes"/>
          <p:cNvSpPr txBox="1">
            <a:spLocks noGrp="1"/>
          </p:cNvSpPr>
          <p:nvPr>
            <p:ph type="body" idx="1"/>
          </p:nvPr>
        </p:nvSpPr>
        <p:spPr>
          <a:xfrm>
            <a:off x="679927" y="4778722"/>
            <a:ext cx="5439410" cy="390986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5: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422275" y="1241425"/>
            <a:ext cx="5954713"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79927" y="4778722"/>
            <a:ext cx="5439410" cy="390986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Poner gracias en todos los idiomas</a:t>
            </a:r>
            <a:endParaRPr/>
          </a:p>
        </p:txBody>
      </p:sp>
      <p:sp>
        <p:nvSpPr>
          <p:cNvPr id="134" name="Google Shape;134;p8:notes"/>
          <p:cNvSpPr txBox="1">
            <a:spLocks noGrp="1"/>
          </p:cNvSpPr>
          <p:nvPr>
            <p:ph type="sldNum" idx="12"/>
          </p:nvPr>
        </p:nvSpPr>
        <p:spPr>
          <a:xfrm>
            <a:off x="3851342" y="9431600"/>
            <a:ext cx="2946347" cy="49821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sz="3600">
                <a:latin typeface="Poppins" panose="00000500000000000000" pitchFamily="2" charset="0"/>
                <a:cs typeface="Poppins" panose="000005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9" name="Google Shape;19;p10"/>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atin typeface="Poppins Light" panose="00000400000000000000" pitchFamily="2" charset="0"/>
                <a:cs typeface="Poppins Light" panose="00000400000000000000" pitchFamily="2" charset="0"/>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0" name="Google Shape;20;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descr="Texto&#10;&#10;Descripción generada automáticamente">
            <a:extLst>
              <a:ext uri="{FF2B5EF4-FFF2-40B4-BE49-F238E27FC236}">
                <a16:creationId xmlns:a16="http://schemas.microsoft.com/office/drawing/2014/main" id="{B09F508F-7950-A032-5023-0E2A03C8C800}"/>
              </a:ext>
            </a:extLst>
          </p:cNvPr>
          <p:cNvPicPr>
            <a:picLocks noChangeAspect="1"/>
          </p:cNvPicPr>
          <p:nvPr userDrawn="1"/>
        </p:nvPicPr>
        <p:blipFill>
          <a:blip r:embed="rId2"/>
          <a:stretch>
            <a:fillRect/>
          </a:stretch>
        </p:blipFill>
        <p:spPr>
          <a:xfrm>
            <a:off x="6482994" y="4803872"/>
            <a:ext cx="1422971" cy="2985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0"/>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2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11"/>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6" name="Google Shape;26;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2" name="Google Shape;32;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 name="Google Shape;38;p13"/>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9" name="Google Shape;39;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2"/>
        <p:cNvGrpSpPr/>
        <p:nvPr/>
      </p:nvGrpSpPr>
      <p:grpSpPr>
        <a:xfrm>
          <a:off x="0" y="0"/>
          <a:ext cx="0" cy="0"/>
          <a:chOff x="0" y="0"/>
          <a:chExt cx="0" cy="0"/>
        </a:xfrm>
      </p:grpSpPr>
      <p:sp>
        <p:nvSpPr>
          <p:cNvPr id="43" name="Google Shape;43;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4"/>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4"/>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4"/>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4"/>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7"/>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7"/>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7"/>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8"/>
          <p:cNvSpPr>
            <a:spLocks noGrp="1"/>
          </p:cNvSpPr>
          <p:nvPr>
            <p:ph type="pic" idx="2"/>
          </p:nvPr>
        </p:nvSpPr>
        <p:spPr>
          <a:xfrm>
            <a:off x="1792288" y="459581"/>
            <a:ext cx="5486400" cy="3086100"/>
          </a:xfrm>
          <a:prstGeom prst="rect">
            <a:avLst/>
          </a:prstGeom>
          <a:noFill/>
          <a:ln>
            <a:noFill/>
          </a:ln>
        </p:spPr>
      </p:sp>
      <p:sp>
        <p:nvSpPr>
          <p:cNvPr id="70" name="Google Shape;70;p18"/>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9"/>
          <p:cNvPicPr preferRelativeResize="0"/>
          <p:nvPr/>
        </p:nvPicPr>
        <p:blipFill rotWithShape="1">
          <a:blip r:embed="rId13">
            <a:alphaModFix/>
          </a:blip>
          <a:srcRect/>
          <a:stretch/>
        </p:blipFill>
        <p:spPr>
          <a:xfrm>
            <a:off x="0" y="15309"/>
            <a:ext cx="9144000" cy="5126735"/>
          </a:xfrm>
          <a:prstGeom prst="rect">
            <a:avLst/>
          </a:prstGeom>
          <a:noFill/>
          <a:ln>
            <a:noFill/>
          </a:ln>
        </p:spPr>
      </p:pic>
      <p:pic>
        <p:nvPicPr>
          <p:cNvPr id="11" name="Google Shape;11;p9"/>
          <p:cNvPicPr preferRelativeResize="0"/>
          <p:nvPr/>
        </p:nvPicPr>
        <p:blipFill rotWithShape="1">
          <a:blip r:embed="rId14">
            <a:alphaModFix/>
          </a:blip>
          <a:srcRect/>
          <a:stretch/>
        </p:blipFill>
        <p:spPr>
          <a:xfrm>
            <a:off x="232064" y="11580"/>
            <a:ext cx="2052000" cy="619733"/>
          </a:xfrm>
          <a:prstGeom prst="rect">
            <a:avLst/>
          </a:prstGeom>
          <a:noFill/>
          <a:ln>
            <a:noFill/>
          </a:ln>
        </p:spPr>
      </p:pic>
      <p:sp>
        <p:nvSpPr>
          <p:cNvPr id="14" name="Google Shape;14;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2" name="Imagen 1" descr="Texto&#10;&#10;Descripción generada automáticamente">
            <a:extLst>
              <a:ext uri="{FF2B5EF4-FFF2-40B4-BE49-F238E27FC236}">
                <a16:creationId xmlns:a16="http://schemas.microsoft.com/office/drawing/2014/main" id="{2BED4A91-C212-6FE1-994D-ECFBEFF48021}"/>
              </a:ext>
            </a:extLst>
          </p:cNvPr>
          <p:cNvPicPr>
            <a:picLocks noChangeAspect="1"/>
          </p:cNvPicPr>
          <p:nvPr userDrawn="1"/>
        </p:nvPicPr>
        <p:blipFill>
          <a:blip r:embed="rId15"/>
          <a:stretch>
            <a:fillRect/>
          </a:stretch>
        </p:blipFill>
        <p:spPr>
          <a:xfrm>
            <a:off x="6482994" y="4803872"/>
            <a:ext cx="1422971" cy="298532"/>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Poppins Light" panose="00000400000000000000" pitchFamily="2" charset="0"/>
          <a:ea typeface="Poppins Light" panose="00000400000000000000" pitchFamily="2" charset="0"/>
          <a:cs typeface="Poppins Light" panose="00000400000000000000" pitchFamily="2"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fua.univ-angers.fr/fua/Formulaire/AfficherFormulaire?idE=F9F3FD0589CEB7B5A7F7809B87C800D9" TargetMode="External"/><Relationship Id="rId2" Type="http://schemas.openxmlformats.org/officeDocument/2006/relationships/hyperlink" Target="https://sdgs.un.org/goals"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p3eugreen.univ-angers.fr/en/calls-for-researchers/procedure-to-leverage-joint-research-activitie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sdgs.un.org/fr/goal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fua.univ-angers.fr/fua/Formulaire/AfficherFormulaire?idE=F5C2A78128AC3ECDD4653A84E3BE96C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p3eugreen.univ-angers.fr/en/calls-for-researchers/research-internships.html" TargetMode="External"/><Relationship Id="rId2" Type="http://schemas.openxmlformats.org/officeDocument/2006/relationships/hyperlink" Target="https://wp3eugreen.univ-angers.fr/en/calls-for-researchers/procedure-to-leverage-joint-research-activities.html" TargetMode="External"/><Relationship Id="rId1" Type="http://schemas.openxmlformats.org/officeDocument/2006/relationships/slideLayout" Target="../slideLayouts/slideLayout7.xml"/><Relationship Id="rId4" Type="http://schemas.openxmlformats.org/officeDocument/2006/relationships/hyperlink" Target="https://27966fe7.sibforms.com/serve/MUIFABvh7aF0DyGj6u5mJ49W6Vkfuntb0v_2pT_koylXbrX6soVX5leEBoHRjR7CjFCj1JIU6VTGHxNtPI1UOWuT-VXu_w2IFf4XCMSuyj1eO8tM1X8RiQNKEZPuWQPXxi3g6d_jhyGCEpWAfKGpMQVmA_R8AAlVsqxUgeoKGdnDfFooVlFNqVtz13h-dXVVzX2c_DNsGYcC9eXC?utm_source=brevo&amp;utm_campaign=Newsletter%20WP3%20072024&amp;utm_medium=emai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ua.univ-angers.fr/fua/Formulaire/AfficherFormulaire?idE=F9F3FD0589CEB7B5A7F7809B87C800D9"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fua.univ-angers.fr/fua/Formulaire/AfficherFormulaire?idE=F9F3FD0589CEB7B5A7F7809B87C800D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1"/>
          <p:cNvPicPr preferRelativeResize="0"/>
          <p:nvPr/>
        </p:nvPicPr>
        <p:blipFill rotWithShape="1">
          <a:blip r:embed="rId3">
            <a:alphaModFix/>
          </a:blip>
          <a:srcRect/>
          <a:stretch/>
        </p:blipFill>
        <p:spPr>
          <a:xfrm>
            <a:off x="0" y="-35683"/>
            <a:ext cx="9144000" cy="5126736"/>
          </a:xfrm>
          <a:prstGeom prst="rect">
            <a:avLst/>
          </a:prstGeom>
          <a:noFill/>
          <a:ln>
            <a:noFill/>
          </a:ln>
        </p:spPr>
      </p:pic>
      <p:sp>
        <p:nvSpPr>
          <p:cNvPr id="93" name="Google Shape;93;p1"/>
          <p:cNvSpPr txBox="1"/>
          <p:nvPr/>
        </p:nvSpPr>
        <p:spPr>
          <a:xfrm>
            <a:off x="1364149" y="2288241"/>
            <a:ext cx="7369527" cy="196973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2000" b="1" i="0" u="none" strike="noStrike" cap="none" dirty="0">
                <a:solidFill>
                  <a:srgbClr val="002060"/>
                </a:solidFill>
                <a:latin typeface="Poppins" panose="00000500000000000000" pitchFamily="2" charset="0"/>
                <a:ea typeface="Calibri"/>
                <a:cs typeface="Poppins" panose="00000500000000000000" pitchFamily="2" charset="0"/>
                <a:sym typeface="Calibri"/>
              </a:rPr>
              <a:t>Procedure to leverage joint research activities 202</a:t>
            </a:r>
            <a:r>
              <a:rPr lang="en-US" sz="2000" b="1" dirty="0">
                <a:solidFill>
                  <a:srgbClr val="002060"/>
                </a:solidFill>
                <a:latin typeface="Poppins" panose="00000500000000000000" pitchFamily="2" charset="0"/>
                <a:ea typeface="Calibri"/>
                <a:cs typeface="Poppins" panose="00000500000000000000" pitchFamily="2" charset="0"/>
                <a:sym typeface="Calibri"/>
              </a:rPr>
              <a:t>5</a:t>
            </a:r>
          </a:p>
          <a:p>
            <a:pPr marL="0" marR="0" lvl="0" indent="0" algn="r" rtl="0">
              <a:spcBef>
                <a:spcPts val="0"/>
              </a:spcBef>
              <a:spcAft>
                <a:spcPts val="0"/>
              </a:spcAft>
              <a:buNone/>
            </a:pPr>
            <a:r>
              <a:rPr lang="en-US" sz="2000" b="1" i="0" u="none" strike="noStrike" cap="none" dirty="0">
                <a:solidFill>
                  <a:srgbClr val="002060"/>
                </a:solidFill>
                <a:latin typeface="Poppins" panose="00000500000000000000" pitchFamily="2" charset="0"/>
                <a:ea typeface="Calibri"/>
                <a:cs typeface="Poppins" panose="00000500000000000000" pitchFamily="2" charset="0"/>
                <a:sym typeface="Calibri"/>
              </a:rPr>
              <a:t>&amp; Research internships </a:t>
            </a:r>
          </a:p>
          <a:p>
            <a:pPr marL="0" marR="0" lvl="0" indent="0" algn="r" rtl="0">
              <a:spcBef>
                <a:spcPts val="0"/>
              </a:spcBef>
              <a:spcAft>
                <a:spcPts val="0"/>
              </a:spcAft>
              <a:buNone/>
            </a:pPr>
            <a:endParaRPr lang="en-US" b="1" i="1" dirty="0">
              <a:solidFill>
                <a:srgbClr val="002060"/>
              </a:solidFill>
              <a:latin typeface="Poppins" panose="00000500000000000000" pitchFamily="2" charset="0"/>
              <a:ea typeface="Calibri"/>
              <a:cs typeface="Poppins" panose="00000500000000000000" pitchFamily="2" charset="0"/>
              <a:sym typeface="Calibri"/>
            </a:endParaRPr>
          </a:p>
          <a:p>
            <a:pPr marL="0" marR="0" lvl="0" indent="0" algn="r" rtl="0">
              <a:spcBef>
                <a:spcPts val="0"/>
              </a:spcBef>
              <a:spcAft>
                <a:spcPts val="0"/>
              </a:spcAft>
              <a:buNone/>
            </a:pPr>
            <a:r>
              <a:rPr lang="en-US" b="1" i="1" dirty="0">
                <a:solidFill>
                  <a:srgbClr val="002060"/>
                </a:solidFill>
                <a:latin typeface="Poppins" panose="00000500000000000000" pitchFamily="2" charset="0"/>
                <a:ea typeface="Calibri"/>
                <a:cs typeface="Poppins" panose="00000500000000000000" pitchFamily="2" charset="0"/>
                <a:sym typeface="Calibri"/>
              </a:rPr>
              <a:t>by Alix </a:t>
            </a:r>
            <a:r>
              <a:rPr lang="en-US" b="1" i="1" dirty="0" err="1">
                <a:solidFill>
                  <a:srgbClr val="002060"/>
                </a:solidFill>
                <a:latin typeface="Poppins" panose="00000500000000000000" pitchFamily="2" charset="0"/>
                <a:ea typeface="Calibri"/>
                <a:cs typeface="Poppins" panose="00000500000000000000" pitchFamily="2" charset="0"/>
                <a:sym typeface="Calibri"/>
              </a:rPr>
              <a:t>Blouët</a:t>
            </a:r>
            <a:r>
              <a:rPr lang="en-US" b="1" i="1" dirty="0">
                <a:solidFill>
                  <a:srgbClr val="002060"/>
                </a:solidFill>
                <a:latin typeface="Poppins" panose="00000500000000000000" pitchFamily="2" charset="0"/>
                <a:ea typeface="Calibri"/>
                <a:cs typeface="Poppins" panose="00000500000000000000" pitchFamily="2" charset="0"/>
                <a:sym typeface="Calibri"/>
              </a:rPr>
              <a:t> – WP3 Coordinator </a:t>
            </a:r>
            <a:endParaRPr lang="en-US" b="1" i="1" u="none" strike="noStrike" cap="none" dirty="0">
              <a:solidFill>
                <a:srgbClr val="002060"/>
              </a:solidFill>
              <a:latin typeface="Poppins" panose="00000500000000000000" pitchFamily="2" charset="0"/>
              <a:ea typeface="Calibri"/>
              <a:cs typeface="Poppins" panose="00000500000000000000" pitchFamily="2" charset="0"/>
              <a:sym typeface="Calibri"/>
            </a:endParaRPr>
          </a:p>
          <a:p>
            <a:pPr marL="0" marR="0" lvl="0" indent="0" algn="r" rtl="0">
              <a:spcBef>
                <a:spcPts val="0"/>
              </a:spcBef>
              <a:spcAft>
                <a:spcPts val="0"/>
              </a:spcAft>
              <a:buNone/>
            </a:pPr>
            <a:r>
              <a:rPr lang="en-US" b="1" i="1" dirty="0">
                <a:solidFill>
                  <a:srgbClr val="002060"/>
                </a:solidFill>
                <a:latin typeface="Poppins" panose="00000500000000000000" pitchFamily="2" charset="0"/>
                <a:ea typeface="Calibri"/>
                <a:cs typeface="Poppins" panose="00000500000000000000" pitchFamily="2" charset="0"/>
                <a:sym typeface="Calibri"/>
              </a:rPr>
              <a:t>alix.blouet@univ-angers.fr</a:t>
            </a:r>
          </a:p>
          <a:p>
            <a:pPr marL="0" marR="0" lvl="0" indent="0" algn="r" rtl="0">
              <a:spcBef>
                <a:spcPts val="0"/>
              </a:spcBef>
              <a:spcAft>
                <a:spcPts val="0"/>
              </a:spcAft>
              <a:buNone/>
            </a:pPr>
            <a:endParaRPr lang="en-US" sz="2000" b="1" dirty="0">
              <a:solidFill>
                <a:srgbClr val="002060"/>
              </a:solidFill>
              <a:latin typeface="Poppins" panose="00000500000000000000" pitchFamily="2" charset="0"/>
              <a:ea typeface="Calibri"/>
              <a:cs typeface="Poppins" panose="00000500000000000000" pitchFamily="2" charset="0"/>
              <a:sym typeface="Calibri"/>
            </a:endParaRPr>
          </a:p>
          <a:p>
            <a:pPr marL="0" marR="0" lvl="0" indent="0" algn="r" rtl="0">
              <a:spcBef>
                <a:spcPts val="0"/>
              </a:spcBef>
              <a:spcAft>
                <a:spcPts val="0"/>
              </a:spcAft>
              <a:buNone/>
            </a:pPr>
            <a:r>
              <a:rPr lang="en-US" sz="2000" b="1" dirty="0">
                <a:solidFill>
                  <a:srgbClr val="002060"/>
                </a:solidFill>
                <a:latin typeface="Poppins" panose="00000500000000000000" pitchFamily="2" charset="0"/>
                <a:ea typeface="Calibri"/>
                <a:cs typeface="Poppins" panose="00000500000000000000" pitchFamily="2" charset="0"/>
                <a:sym typeface="Calibri"/>
              </a:rPr>
              <a:t>26.06</a:t>
            </a:r>
            <a:r>
              <a:rPr lang="en-US" sz="2000" b="1" i="0" u="none" strike="noStrike" cap="none" dirty="0">
                <a:solidFill>
                  <a:srgbClr val="002060"/>
                </a:solidFill>
                <a:latin typeface="Poppins" panose="00000500000000000000" pitchFamily="2" charset="0"/>
                <a:ea typeface="Calibri"/>
                <a:cs typeface="Poppins" panose="00000500000000000000" pitchFamily="2" charset="0"/>
                <a:sym typeface="Calibri"/>
              </a:rPr>
              <a:t>.2024  </a:t>
            </a:r>
            <a:endParaRPr lang="en-US" sz="2400" b="1" i="0" u="none" strike="noStrike" cap="none" dirty="0">
              <a:solidFill>
                <a:srgbClr val="002060"/>
              </a:solidFill>
              <a:latin typeface="Poppins" panose="00000500000000000000" pitchFamily="2" charset="0"/>
              <a:ea typeface="Poppins"/>
              <a:cs typeface="Poppins" panose="00000500000000000000" pitchFamily="2" charset="0"/>
              <a:sym typeface="Poppins"/>
            </a:endParaRPr>
          </a:p>
        </p:txBody>
      </p:sp>
      <p:grpSp>
        <p:nvGrpSpPr>
          <p:cNvPr id="2" name="Grupo 1">
            <a:extLst>
              <a:ext uri="{FF2B5EF4-FFF2-40B4-BE49-F238E27FC236}">
                <a16:creationId xmlns:a16="http://schemas.microsoft.com/office/drawing/2014/main" id="{B4F8CEB4-AB92-1865-F687-BD065C68E278}"/>
              </a:ext>
            </a:extLst>
          </p:cNvPr>
          <p:cNvGrpSpPr/>
          <p:nvPr/>
        </p:nvGrpSpPr>
        <p:grpSpPr>
          <a:xfrm>
            <a:off x="0" y="4479142"/>
            <a:ext cx="9144000" cy="657550"/>
            <a:chOff x="1" y="4504763"/>
            <a:chExt cx="9144000" cy="657550"/>
          </a:xfrm>
        </p:grpSpPr>
        <p:sp>
          <p:nvSpPr>
            <p:cNvPr id="92" name="Google Shape;92;p1"/>
            <p:cNvSpPr/>
            <p:nvPr/>
          </p:nvSpPr>
          <p:spPr>
            <a:xfrm>
              <a:off x="1" y="4504763"/>
              <a:ext cx="9144000" cy="65755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1"/>
            <p:cNvSpPr txBox="1"/>
            <p:nvPr/>
          </p:nvSpPr>
          <p:spPr>
            <a:xfrm>
              <a:off x="3507347" y="4504763"/>
              <a:ext cx="4112654" cy="657550"/>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None/>
              </a:pPr>
              <a:r>
                <a:rPr lang="en-US" sz="800" b="0" i="1" u="none" strike="noStrike" cap="none" dirty="0">
                  <a:solidFill>
                    <a:schemeClr val="dk1"/>
                  </a:solidFill>
                  <a:latin typeface="Calibri"/>
                  <a:ea typeface="Calibri"/>
                  <a:cs typeface="Calibri"/>
                  <a:sym typeface="Calibri"/>
                </a:rPr>
                <a:t>Funded by the European Union under Agreement nº 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i="0" u="none" strike="noStrike" cap="none" dirty="0">
                  <a:solidFill>
                    <a:schemeClr val="dk1"/>
                  </a:solidFill>
                  <a:latin typeface="Calibri"/>
                  <a:ea typeface="Calibri"/>
                  <a:cs typeface="Calibri"/>
                  <a:sym typeface="Calibri"/>
                </a:rPr>
                <a:t>.</a:t>
              </a:r>
              <a:endParaRPr sz="800" b="0" i="0" u="none" strike="noStrike" cap="none" dirty="0">
                <a:solidFill>
                  <a:schemeClr val="dk1"/>
                </a:solidFill>
                <a:latin typeface="Calibri"/>
                <a:ea typeface="Calibri"/>
                <a:cs typeface="Calibri"/>
                <a:sym typeface="Calibri"/>
              </a:endParaRPr>
            </a:p>
          </p:txBody>
        </p:sp>
        <p:pic>
          <p:nvPicPr>
            <p:cNvPr id="3" name="Imagen 2" descr="Interfaz de usuario gráfica&#10;&#10;Descripción generada automáticamente con confianza baja">
              <a:extLst>
                <a:ext uri="{FF2B5EF4-FFF2-40B4-BE49-F238E27FC236}">
                  <a16:creationId xmlns:a16="http://schemas.microsoft.com/office/drawing/2014/main" id="{71373755-E099-6596-B04B-A7950CAFFBD3}"/>
                </a:ext>
              </a:extLst>
            </p:cNvPr>
            <p:cNvPicPr>
              <a:picLocks noChangeAspect="1"/>
            </p:cNvPicPr>
            <p:nvPr/>
          </p:nvPicPr>
          <p:blipFill>
            <a:blip r:embed="rId4"/>
            <a:stretch>
              <a:fillRect/>
            </a:stretch>
          </p:blipFill>
          <p:spPr>
            <a:xfrm>
              <a:off x="115877" y="4530383"/>
              <a:ext cx="2800178" cy="624603"/>
            </a:xfrm>
            <a:prstGeom prst="rect">
              <a:avLst/>
            </a:prstGeom>
            <a:ln>
              <a:noFill/>
            </a:ln>
          </p:spPr>
        </p:pic>
      </p:grpSp>
      <p:sp>
        <p:nvSpPr>
          <p:cNvPr id="5" name="Espace réservé du numéro de diapositive 4">
            <a:extLst>
              <a:ext uri="{FF2B5EF4-FFF2-40B4-BE49-F238E27FC236}">
                <a16:creationId xmlns:a16="http://schemas.microsoft.com/office/drawing/2014/main" id="{60E04C4B-6143-5A76-1A55-85B4AE7C91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solidFill>
                  <a:srgbClr val="002060"/>
                </a:solidFill>
              </a:rPr>
              <a:t>1</a:t>
            </a:fld>
            <a:endParaRPr lang="en-US"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CA191760-D576-243C-BC26-4EF4867851DD}"/>
              </a:ext>
            </a:extLst>
          </p:cNvPr>
          <p:cNvSpPr txBox="1">
            <a:spLocks/>
          </p:cNvSpPr>
          <p:nvPr/>
        </p:nvSpPr>
        <p:spPr>
          <a:xfrm>
            <a:off x="2347546" y="134622"/>
            <a:ext cx="5275385" cy="60025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36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fr-FR" sz="2000" dirty="0">
                <a:solidFill>
                  <a:srgbClr val="002060"/>
                </a:solidFill>
                <a:latin typeface="Poppins Black" panose="00000A00000000000000" pitchFamily="2" charset="0"/>
                <a:cs typeface="Poppins Black" panose="00000A00000000000000" pitchFamily="2" charset="0"/>
              </a:rPr>
              <a:t>Evaluation </a:t>
            </a:r>
            <a:r>
              <a:rPr lang="fr-FR" sz="2000" dirty="0" err="1">
                <a:solidFill>
                  <a:srgbClr val="002060"/>
                </a:solidFill>
                <a:latin typeface="Poppins Black" panose="00000A00000000000000" pitchFamily="2" charset="0"/>
                <a:cs typeface="Poppins Black" panose="00000A00000000000000" pitchFamily="2" charset="0"/>
              </a:rPr>
              <a:t>criteria</a:t>
            </a:r>
            <a:r>
              <a:rPr lang="fr-FR" sz="2000" dirty="0">
                <a:solidFill>
                  <a:srgbClr val="002060"/>
                </a:solidFill>
                <a:latin typeface="Poppins Black" panose="00000A00000000000000" pitchFamily="2" charset="0"/>
                <a:cs typeface="Poppins Black" panose="00000A00000000000000" pitchFamily="2" charset="0"/>
              </a:rPr>
              <a:t> </a:t>
            </a:r>
          </a:p>
        </p:txBody>
      </p:sp>
      <p:graphicFrame>
        <p:nvGraphicFramePr>
          <p:cNvPr id="5" name="Tableau 4">
            <a:extLst>
              <a:ext uri="{FF2B5EF4-FFF2-40B4-BE49-F238E27FC236}">
                <a16:creationId xmlns:a16="http://schemas.microsoft.com/office/drawing/2014/main" id="{2C5B954C-DDA8-C0A3-568C-08DDA2ED0988}"/>
              </a:ext>
            </a:extLst>
          </p:cNvPr>
          <p:cNvGraphicFramePr>
            <a:graphicFrameLocks noGrp="1"/>
          </p:cNvGraphicFramePr>
          <p:nvPr>
            <p:extLst>
              <p:ext uri="{D42A27DB-BD31-4B8C-83A1-F6EECF244321}">
                <p14:modId xmlns:p14="http://schemas.microsoft.com/office/powerpoint/2010/main" val="3718111472"/>
              </p:ext>
            </p:extLst>
          </p:nvPr>
        </p:nvGraphicFramePr>
        <p:xfrm>
          <a:off x="947835" y="914151"/>
          <a:ext cx="6923625" cy="3645753"/>
        </p:xfrm>
        <a:graphic>
          <a:graphicData uri="http://schemas.openxmlformats.org/drawingml/2006/table">
            <a:tbl>
              <a:tblPr/>
              <a:tblGrid>
                <a:gridCol w="1021895">
                  <a:extLst>
                    <a:ext uri="{9D8B030D-6E8A-4147-A177-3AD203B41FA5}">
                      <a16:colId xmlns:a16="http://schemas.microsoft.com/office/drawing/2014/main" val="1654392566"/>
                    </a:ext>
                  </a:extLst>
                </a:gridCol>
                <a:gridCol w="4684642">
                  <a:extLst>
                    <a:ext uri="{9D8B030D-6E8A-4147-A177-3AD203B41FA5}">
                      <a16:colId xmlns:a16="http://schemas.microsoft.com/office/drawing/2014/main" val="2680408816"/>
                    </a:ext>
                  </a:extLst>
                </a:gridCol>
                <a:gridCol w="1217088">
                  <a:extLst>
                    <a:ext uri="{9D8B030D-6E8A-4147-A177-3AD203B41FA5}">
                      <a16:colId xmlns:a16="http://schemas.microsoft.com/office/drawing/2014/main" val="753000509"/>
                    </a:ext>
                  </a:extLst>
                </a:gridCol>
              </a:tblGrid>
              <a:tr h="0">
                <a:tc>
                  <a:txBody>
                    <a:bodyPr/>
                    <a:lstStyle/>
                    <a:p>
                      <a:pPr algn="just" rtl="0" fontAlgn="base">
                        <a:lnSpc>
                          <a:spcPts val="1538"/>
                        </a:lnSpc>
                        <a:buNone/>
                      </a:pPr>
                      <a:r>
                        <a:rPr lang="en-GB" sz="1200" b="1" i="0" dirty="0">
                          <a:solidFill>
                            <a:srgbClr val="FFFFFF"/>
                          </a:solidFill>
                          <a:effectLst/>
                          <a:latin typeface="Calibri" panose="020F0502020204030204" pitchFamily="34" charset="0"/>
                        </a:rPr>
                        <a:t> </a:t>
                      </a: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rtl="0" fontAlgn="base">
                        <a:lnSpc>
                          <a:spcPts val="1538"/>
                        </a:lnSpc>
                        <a:buNone/>
                      </a:pPr>
                      <a:r>
                        <a:rPr lang="en-GB" sz="1200" b="1" i="0" dirty="0">
                          <a:solidFill>
                            <a:srgbClr val="FFFFFF"/>
                          </a:solidFill>
                          <a:effectLst/>
                          <a:latin typeface="Calibri" panose="020F0502020204030204" pitchFamily="34" charset="0"/>
                        </a:rPr>
                        <a:t>Criteria</a:t>
                      </a:r>
                      <a:r>
                        <a:rPr lang="en-GB" sz="1200" b="0" i="0" dirty="0">
                          <a:solidFill>
                            <a:srgbClr val="FFFFFF"/>
                          </a:solidFill>
                          <a:effectLst/>
                          <a:latin typeface="Calibri" panose="020F0502020204030204" pitchFamily="34" charset="0"/>
                        </a:rPr>
                        <a:t> </a:t>
                      </a:r>
                      <a:endParaRPr lang="en-GB" sz="1200" b="0" i="0" dirty="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ase">
                        <a:lnSpc>
                          <a:spcPts val="1538"/>
                        </a:lnSpc>
                        <a:buNone/>
                      </a:pPr>
                      <a:r>
                        <a:rPr lang="en-GB" sz="1200" b="1" i="0" dirty="0" err="1">
                          <a:solidFill>
                            <a:srgbClr val="FFFFFF"/>
                          </a:solidFill>
                          <a:effectLst/>
                          <a:latin typeface="Calibri" panose="020F0502020204030204" pitchFamily="34" charset="0"/>
                        </a:rPr>
                        <a:t>Max.score</a:t>
                      </a:r>
                      <a:r>
                        <a:rPr lang="en-GB" sz="1200" b="0" i="0" dirty="0">
                          <a:solidFill>
                            <a:srgbClr val="FFFFFF"/>
                          </a:solidFill>
                          <a:effectLst/>
                          <a:latin typeface="Calibri" panose="020F0502020204030204" pitchFamily="34" charset="0"/>
                        </a:rPr>
                        <a:t> </a:t>
                      </a:r>
                      <a:endParaRPr lang="en-GB" sz="1200" b="0" i="0" dirty="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3653610378"/>
                  </a:ext>
                </a:extLst>
              </a:tr>
              <a:tr h="369382">
                <a:tc>
                  <a:txBody>
                    <a:bodyPr/>
                    <a:lstStyle/>
                    <a:p>
                      <a:pPr algn="just" rtl="0" fontAlgn="base">
                        <a:lnSpc>
                          <a:spcPts val="1538"/>
                        </a:lnSpc>
                        <a:buNone/>
                      </a:pPr>
                      <a:r>
                        <a:rPr lang="en-GB" sz="1200" b="1" i="0">
                          <a:effectLst/>
                          <a:latin typeface="Calibri" panose="020F0502020204030204" pitchFamily="34" charset="0"/>
                        </a:rPr>
                        <a:t>Criteria 1</a:t>
                      </a:r>
                      <a:r>
                        <a:rPr lang="en-GB" sz="1200" b="0" i="0">
                          <a:effectLst/>
                          <a:latin typeface="Calibri" panose="020F0502020204030204" pitchFamily="34" charset="0"/>
                        </a:rPr>
                        <a:t> </a:t>
                      </a:r>
                      <a:endParaRPr lang="en-GB"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rtl="0" fontAlgn="base">
                        <a:lnSpc>
                          <a:spcPts val="1538"/>
                        </a:lnSpc>
                        <a:buNone/>
                      </a:pPr>
                      <a:r>
                        <a:rPr lang="en-US" sz="1200" b="0" i="0" dirty="0">
                          <a:effectLst/>
                          <a:latin typeface="Calibri" panose="020F0502020204030204" pitchFamily="34" charset="0"/>
                        </a:rPr>
                        <a:t>Relevance of the project for EU GREEN mission and vision. Link with the Sustainable Development Goals </a:t>
                      </a:r>
                      <a:endParaRPr lang="en-US" sz="1200" b="0" i="0" dirty="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base">
                        <a:lnSpc>
                          <a:spcPts val="1538"/>
                        </a:lnSpc>
                        <a:buNone/>
                      </a:pPr>
                      <a:r>
                        <a:rPr lang="en-GB" sz="1200" b="0" i="0">
                          <a:effectLst/>
                          <a:latin typeface="Calibri" panose="020F0502020204030204" pitchFamily="34" charset="0"/>
                        </a:rPr>
                        <a:t>/15 </a:t>
                      </a:r>
                      <a:endParaRPr lang="en-GB"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78859198"/>
                  </a:ext>
                </a:extLst>
              </a:tr>
              <a:tr h="369382">
                <a:tc>
                  <a:txBody>
                    <a:bodyPr/>
                    <a:lstStyle/>
                    <a:p>
                      <a:pPr algn="just" rtl="0" fontAlgn="base">
                        <a:lnSpc>
                          <a:spcPts val="1538"/>
                        </a:lnSpc>
                        <a:buNone/>
                      </a:pPr>
                      <a:r>
                        <a:rPr lang="en-GB" sz="1200" b="1" i="0">
                          <a:effectLst/>
                          <a:latin typeface="Calibri" panose="020F0502020204030204" pitchFamily="34" charset="0"/>
                        </a:rPr>
                        <a:t>Criteria 2</a:t>
                      </a:r>
                      <a:r>
                        <a:rPr lang="en-GB" sz="1200" b="0" i="0">
                          <a:effectLst/>
                          <a:latin typeface="Calibri" panose="020F0502020204030204" pitchFamily="34" charset="0"/>
                        </a:rPr>
                        <a:t> </a:t>
                      </a:r>
                      <a:endParaRPr lang="en-GB" sz="1200" b="0" i="0">
                        <a:effectLst/>
                      </a:endParaRPr>
                    </a:p>
                    <a:p>
                      <a:pPr algn="just" rtl="0" fontAlgn="base">
                        <a:lnSpc>
                          <a:spcPts val="1538"/>
                        </a:lnSpc>
                        <a:buNone/>
                      </a:pPr>
                      <a:r>
                        <a:rPr lang="en-GB" sz="1200" b="0" i="0">
                          <a:effectLst/>
                          <a:latin typeface="Calibri" panose="020F0502020204030204" pitchFamily="34" charset="0"/>
                        </a:rPr>
                        <a:t> </a:t>
                      </a:r>
                      <a:endParaRPr lang="en-GB"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rtl="0" fontAlgn="base">
                        <a:lnSpc>
                          <a:spcPts val="1538"/>
                        </a:lnSpc>
                        <a:buNone/>
                      </a:pPr>
                      <a:r>
                        <a:rPr lang="en-US" sz="1200" b="0" i="0">
                          <a:effectLst/>
                          <a:latin typeface="Calibri" panose="020F0502020204030204" pitchFamily="34" charset="0"/>
                        </a:rPr>
                        <a:t>Leverage potential and sustainability of the collaboration. Potential impact of the action.  </a:t>
                      </a:r>
                      <a:endParaRPr lang="en-US"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rtl="0" fontAlgn="base">
                        <a:lnSpc>
                          <a:spcPts val="1538"/>
                        </a:lnSpc>
                        <a:buNone/>
                      </a:pPr>
                      <a:r>
                        <a:rPr lang="en-GB" sz="1200" b="0" i="0">
                          <a:effectLst/>
                          <a:latin typeface="Calibri" panose="020F0502020204030204" pitchFamily="34" charset="0"/>
                        </a:rPr>
                        <a:t>/15  </a:t>
                      </a:r>
                      <a:endParaRPr lang="en-GB"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39772731"/>
                  </a:ext>
                </a:extLst>
              </a:tr>
              <a:tr h="369382">
                <a:tc>
                  <a:txBody>
                    <a:bodyPr/>
                    <a:lstStyle/>
                    <a:p>
                      <a:pPr algn="just" rtl="0" fontAlgn="base">
                        <a:lnSpc>
                          <a:spcPts val="1538"/>
                        </a:lnSpc>
                        <a:buNone/>
                      </a:pPr>
                      <a:r>
                        <a:rPr lang="en-GB" sz="1200" b="1" i="0">
                          <a:effectLst/>
                          <a:latin typeface="Calibri" panose="020F0502020204030204" pitchFamily="34" charset="0"/>
                        </a:rPr>
                        <a:t>Criteria 3</a:t>
                      </a:r>
                      <a:r>
                        <a:rPr lang="en-GB" sz="1200" b="0" i="0">
                          <a:effectLst/>
                          <a:latin typeface="Calibri" panose="020F0502020204030204" pitchFamily="34" charset="0"/>
                        </a:rPr>
                        <a:t> </a:t>
                      </a:r>
                      <a:endParaRPr lang="en-GB" sz="1200" b="0" i="0">
                        <a:effectLst/>
                      </a:endParaRPr>
                    </a:p>
                    <a:p>
                      <a:pPr algn="l" rtl="0" fontAlgn="base">
                        <a:lnSpc>
                          <a:spcPts val="1538"/>
                        </a:lnSpc>
                        <a:buNone/>
                      </a:pPr>
                      <a:r>
                        <a:rPr lang="en-GB" sz="1200" b="0" i="0">
                          <a:effectLst/>
                          <a:latin typeface="Calibri" panose="020F0502020204030204" pitchFamily="34" charset="0"/>
                        </a:rPr>
                        <a:t> </a:t>
                      </a:r>
                      <a:endParaRPr lang="en-GB"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base">
                        <a:lnSpc>
                          <a:spcPts val="1538"/>
                        </a:lnSpc>
                        <a:buNone/>
                      </a:pPr>
                      <a:r>
                        <a:rPr lang="en-US" sz="1200" b="0" i="0" dirty="0">
                          <a:effectLst/>
                          <a:latin typeface="Calibri" panose="020F0502020204030204" pitchFamily="34" charset="0"/>
                        </a:rPr>
                        <a:t>Participation of Early Career Researchers. See table below. </a:t>
                      </a:r>
                      <a:endParaRPr lang="en-US" sz="1200" b="0" i="0" dirty="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base">
                        <a:lnSpc>
                          <a:spcPts val="1538"/>
                        </a:lnSpc>
                        <a:buNone/>
                      </a:pPr>
                      <a:r>
                        <a:rPr lang="en-GB" sz="1200" b="0" i="0" dirty="0">
                          <a:effectLst/>
                          <a:latin typeface="Calibri" panose="020F0502020204030204" pitchFamily="34" charset="0"/>
                        </a:rPr>
                        <a:t>/10 </a:t>
                      </a:r>
                      <a:endParaRPr lang="en-GB" sz="1200" b="0" i="0" dirty="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624441"/>
                  </a:ext>
                </a:extLst>
              </a:tr>
              <a:tr h="369382">
                <a:tc>
                  <a:txBody>
                    <a:bodyPr/>
                    <a:lstStyle/>
                    <a:p>
                      <a:pPr algn="just" rtl="0" fontAlgn="base">
                        <a:lnSpc>
                          <a:spcPts val="1538"/>
                        </a:lnSpc>
                        <a:buNone/>
                      </a:pPr>
                      <a:r>
                        <a:rPr lang="en-GB" sz="1200" b="1" i="0">
                          <a:effectLst/>
                          <a:latin typeface="Calibri" panose="020F0502020204030204" pitchFamily="34" charset="0"/>
                        </a:rPr>
                        <a:t>Criteria 4</a:t>
                      </a:r>
                      <a:r>
                        <a:rPr lang="en-GB" sz="1200" b="0" i="0">
                          <a:effectLst/>
                          <a:latin typeface="Calibri" panose="020F0502020204030204" pitchFamily="34" charset="0"/>
                        </a:rPr>
                        <a:t> </a:t>
                      </a:r>
                      <a:endParaRPr lang="en-GB" sz="1200" b="0" i="0">
                        <a:effectLst/>
                      </a:endParaRPr>
                    </a:p>
                    <a:p>
                      <a:pPr algn="l" rtl="0" fontAlgn="base">
                        <a:lnSpc>
                          <a:spcPts val="1538"/>
                        </a:lnSpc>
                        <a:buNone/>
                      </a:pPr>
                      <a:r>
                        <a:rPr lang="en-GB" sz="1200" b="0" i="0">
                          <a:effectLst/>
                          <a:latin typeface="Calibri" panose="020F0502020204030204" pitchFamily="34" charset="0"/>
                        </a:rPr>
                        <a:t> </a:t>
                      </a:r>
                      <a:endParaRPr lang="en-GB"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base">
                        <a:lnSpc>
                          <a:spcPts val="1538"/>
                        </a:lnSpc>
                        <a:buNone/>
                      </a:pPr>
                      <a:r>
                        <a:rPr lang="en-US" sz="1200" b="0" i="0" dirty="0">
                          <a:effectLst/>
                          <a:latin typeface="Calibri" panose="020F0502020204030204" pitchFamily="34" charset="0"/>
                        </a:rPr>
                        <a:t>Quality and credibility of the proposed workplan. Clarity and pertinence of the objectives of the project </a:t>
                      </a:r>
                      <a:endParaRPr lang="en-US" sz="1200" b="0" i="0" dirty="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base">
                        <a:lnSpc>
                          <a:spcPts val="1538"/>
                        </a:lnSpc>
                        <a:buNone/>
                      </a:pPr>
                      <a:r>
                        <a:rPr lang="en-GB" sz="1200" b="0" i="0">
                          <a:effectLst/>
                          <a:latin typeface="Calibri" panose="020F0502020204030204" pitchFamily="34" charset="0"/>
                        </a:rPr>
                        <a:t>/10 </a:t>
                      </a:r>
                      <a:endParaRPr lang="en-GB"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08785153"/>
                  </a:ext>
                </a:extLst>
              </a:tr>
              <a:tr h="827672">
                <a:tc>
                  <a:txBody>
                    <a:bodyPr/>
                    <a:lstStyle/>
                    <a:p>
                      <a:pPr algn="just" rtl="0" fontAlgn="base">
                        <a:lnSpc>
                          <a:spcPts val="1538"/>
                        </a:lnSpc>
                        <a:buNone/>
                      </a:pPr>
                      <a:r>
                        <a:rPr lang="en-GB" sz="1200" b="1" i="0">
                          <a:effectLst/>
                          <a:latin typeface="Calibri" panose="020F0502020204030204" pitchFamily="34" charset="0"/>
                        </a:rPr>
                        <a:t>Criteria 5</a:t>
                      </a:r>
                      <a:r>
                        <a:rPr lang="en-GB" sz="1200" b="0" i="0">
                          <a:effectLst/>
                          <a:latin typeface="Calibri" panose="020F0502020204030204" pitchFamily="34" charset="0"/>
                        </a:rPr>
                        <a:t> </a:t>
                      </a:r>
                      <a:endParaRPr lang="en-GB" sz="1200" b="0" i="0">
                        <a:effectLst/>
                      </a:endParaRPr>
                    </a:p>
                    <a:p>
                      <a:pPr algn="just" rtl="0" fontAlgn="base">
                        <a:lnSpc>
                          <a:spcPts val="1538"/>
                        </a:lnSpc>
                        <a:buNone/>
                      </a:pPr>
                      <a:r>
                        <a:rPr lang="en-GB" sz="1200" b="0" i="0">
                          <a:effectLst/>
                          <a:latin typeface="Calibri" panose="020F0502020204030204" pitchFamily="34" charset="0"/>
                        </a:rPr>
                        <a:t> </a:t>
                      </a:r>
                      <a:endParaRPr lang="en-GB"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rtl="0" fontAlgn="base">
                        <a:lnSpc>
                          <a:spcPts val="1538"/>
                        </a:lnSpc>
                        <a:buNone/>
                      </a:pPr>
                      <a:r>
                        <a:rPr lang="en-US" sz="1200" b="0" i="0">
                          <a:effectLst/>
                          <a:latin typeface="Calibri" panose="020F0502020204030204" pitchFamily="34" charset="0"/>
                        </a:rPr>
                        <a:t>Relation to other priority areas within the EU GREEN alliance: Education; Innovation and entrepreneurship; Engagement with external stakeholders and communities; Mobility and internationalization; Access, diversity and inclusion and Campus life.  </a:t>
                      </a:r>
                      <a:endParaRPr lang="en-US"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base">
                        <a:lnSpc>
                          <a:spcPts val="1538"/>
                        </a:lnSpc>
                        <a:buNone/>
                      </a:pPr>
                      <a:r>
                        <a:rPr lang="en-GB" sz="1200" b="0" i="0" dirty="0">
                          <a:effectLst/>
                          <a:latin typeface="Calibri" panose="020F0502020204030204" pitchFamily="34" charset="0"/>
                        </a:rPr>
                        <a:t>/5 </a:t>
                      </a:r>
                      <a:endParaRPr lang="en-GB" sz="1200" b="0" i="0" dirty="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718862"/>
                  </a:ext>
                </a:extLst>
              </a:tr>
              <a:tr h="522145">
                <a:tc>
                  <a:txBody>
                    <a:bodyPr/>
                    <a:lstStyle/>
                    <a:p>
                      <a:pPr algn="just" rtl="0" fontAlgn="base">
                        <a:lnSpc>
                          <a:spcPts val="1538"/>
                        </a:lnSpc>
                        <a:buNone/>
                      </a:pPr>
                      <a:r>
                        <a:rPr lang="en-GB" sz="1200" b="1" i="0">
                          <a:effectLst/>
                          <a:latin typeface="Calibri" panose="020F0502020204030204" pitchFamily="34" charset="0"/>
                        </a:rPr>
                        <a:t>Criteria 6</a:t>
                      </a:r>
                      <a:r>
                        <a:rPr lang="en-GB" sz="1200" b="0" i="0">
                          <a:effectLst/>
                          <a:latin typeface="Calibri" panose="020F0502020204030204" pitchFamily="34" charset="0"/>
                        </a:rPr>
                        <a:t> </a:t>
                      </a:r>
                      <a:endParaRPr lang="en-GB" sz="1200" b="0" i="0">
                        <a:effectLst/>
                      </a:endParaRPr>
                    </a:p>
                    <a:p>
                      <a:pPr algn="just" rtl="0" fontAlgn="base">
                        <a:lnSpc>
                          <a:spcPts val="1538"/>
                        </a:lnSpc>
                        <a:buNone/>
                      </a:pPr>
                      <a:r>
                        <a:rPr lang="en-GB" sz="1200" b="0" i="0">
                          <a:effectLst/>
                          <a:latin typeface="Calibri" panose="020F0502020204030204" pitchFamily="34" charset="0"/>
                        </a:rPr>
                        <a:t> </a:t>
                      </a:r>
                      <a:endParaRPr lang="en-GB"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rtl="0" fontAlgn="base">
                        <a:lnSpc>
                          <a:spcPts val="1538"/>
                        </a:lnSpc>
                        <a:buNone/>
                      </a:pPr>
                      <a:r>
                        <a:rPr lang="en-US" sz="1200" b="0" i="0">
                          <a:effectLst/>
                          <a:latin typeface="Calibri" panose="020F0502020204030204" pitchFamily="34" charset="0"/>
                        </a:rPr>
                        <a:t>Dealing with common territorial challenges and/or including regional external partners (i.e. public entities or private companies). </a:t>
                      </a:r>
                      <a:endParaRPr lang="en-US"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rtl="0" fontAlgn="base">
                        <a:lnSpc>
                          <a:spcPts val="1538"/>
                        </a:lnSpc>
                        <a:buNone/>
                      </a:pPr>
                      <a:r>
                        <a:rPr lang="en-GB" sz="1200" b="0" i="0" dirty="0">
                          <a:effectLst/>
                          <a:latin typeface="Calibri" panose="020F0502020204030204" pitchFamily="34" charset="0"/>
                        </a:rPr>
                        <a:t>/5 </a:t>
                      </a:r>
                      <a:endParaRPr lang="en-GB" sz="1200" b="0" i="0" dirty="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94996919"/>
                  </a:ext>
                </a:extLst>
              </a:tr>
              <a:tr h="217484">
                <a:tc>
                  <a:txBody>
                    <a:bodyPr/>
                    <a:lstStyle/>
                    <a:p>
                      <a:pPr algn="just" rtl="0" fontAlgn="base">
                        <a:lnSpc>
                          <a:spcPts val="1538"/>
                        </a:lnSpc>
                        <a:buNone/>
                      </a:pPr>
                      <a:r>
                        <a:rPr lang="en-GB" sz="1200" b="1" i="0">
                          <a:solidFill>
                            <a:srgbClr val="FFFFFF"/>
                          </a:solidFill>
                          <a:effectLst/>
                          <a:latin typeface="Calibri" panose="020F0502020204030204" pitchFamily="34" charset="0"/>
                        </a:rPr>
                        <a:t> </a:t>
                      </a: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just" rtl="0" fontAlgn="base">
                        <a:lnSpc>
                          <a:spcPts val="1538"/>
                        </a:lnSpc>
                        <a:buNone/>
                      </a:pPr>
                      <a:r>
                        <a:rPr lang="en-GB" sz="1200" b="1" i="0">
                          <a:solidFill>
                            <a:srgbClr val="FFFFFF"/>
                          </a:solidFill>
                          <a:effectLst/>
                          <a:latin typeface="Calibri" panose="020F0502020204030204" pitchFamily="34" charset="0"/>
                        </a:rPr>
                        <a:t>TOTAL</a:t>
                      </a:r>
                      <a:r>
                        <a:rPr lang="en-GB" sz="1200" b="0" i="0">
                          <a:solidFill>
                            <a:srgbClr val="FFFFFF"/>
                          </a:solidFill>
                          <a:effectLst/>
                          <a:latin typeface="Calibri" panose="020F0502020204030204" pitchFamily="34" charset="0"/>
                        </a:rPr>
                        <a:t> </a:t>
                      </a:r>
                      <a:endParaRPr lang="en-GB" sz="1200" b="0" i="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l" rtl="0" fontAlgn="base">
                        <a:lnSpc>
                          <a:spcPts val="1538"/>
                        </a:lnSpc>
                        <a:buNone/>
                      </a:pPr>
                      <a:r>
                        <a:rPr lang="en-GB" sz="1200" b="1" i="0" dirty="0">
                          <a:solidFill>
                            <a:srgbClr val="FFFFFF"/>
                          </a:solidFill>
                          <a:effectLst/>
                          <a:latin typeface="Calibri" panose="020F0502020204030204" pitchFamily="34" charset="0"/>
                        </a:rPr>
                        <a:t>/60</a:t>
                      </a:r>
                      <a:r>
                        <a:rPr lang="en-GB" sz="1200" b="0" i="0" dirty="0">
                          <a:solidFill>
                            <a:srgbClr val="FFFFFF"/>
                          </a:solidFill>
                          <a:effectLst/>
                          <a:latin typeface="Calibri" panose="020F0502020204030204" pitchFamily="34" charset="0"/>
                        </a:rPr>
                        <a:t> </a:t>
                      </a:r>
                      <a:endParaRPr lang="en-GB" sz="1200" b="0" i="0" dirty="0">
                        <a:effectLst/>
                      </a:endParaRPr>
                    </a:p>
                  </a:txBody>
                  <a:tcPr marL="73326" marR="73326" marT="36663" marB="3666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604508455"/>
                  </a:ext>
                </a:extLst>
              </a:tr>
            </a:tbl>
          </a:graphicData>
        </a:graphic>
      </p:graphicFrame>
      <p:sp>
        <p:nvSpPr>
          <p:cNvPr id="2" name="Espace réservé du numéro de diapositive 1">
            <a:extLst>
              <a:ext uri="{FF2B5EF4-FFF2-40B4-BE49-F238E27FC236}">
                <a16:creationId xmlns:a16="http://schemas.microsoft.com/office/drawing/2014/main" id="{E5AC028D-6776-DBF4-DF5C-F1D64C38C17A}"/>
              </a:ext>
            </a:extLst>
          </p:cNvPr>
          <p:cNvSpPr>
            <a:spLocks noGrp="1"/>
          </p:cNvSpPr>
          <p:nvPr>
            <p:ph type="sldNum" idx="12"/>
          </p:nvPr>
        </p:nvSpPr>
        <p:spPr>
          <a:xfrm>
            <a:off x="7010400" y="4869656"/>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10</a:t>
            </a:fld>
            <a:endParaRPr lang="en-US">
              <a:solidFill>
                <a:srgbClr val="002060"/>
              </a:solidFill>
            </a:endParaRPr>
          </a:p>
        </p:txBody>
      </p:sp>
    </p:spTree>
    <p:extLst>
      <p:ext uri="{BB962C8B-B14F-4D97-AF65-F5344CB8AC3E}">
        <p14:creationId xmlns:p14="http://schemas.microsoft.com/office/powerpoint/2010/main" val="456768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67AE1-4C6B-8469-30E4-F89B8EC3E584}"/>
              </a:ext>
            </a:extLst>
          </p:cNvPr>
          <p:cNvSpPr>
            <a:spLocks noGrp="1"/>
          </p:cNvSpPr>
          <p:nvPr>
            <p:ph type="title"/>
          </p:nvPr>
        </p:nvSpPr>
        <p:spPr>
          <a:xfrm>
            <a:off x="99237" y="2075563"/>
            <a:ext cx="3855422" cy="857250"/>
          </a:xfrm>
        </p:spPr>
        <p:txBody>
          <a:bodyPr>
            <a:normAutofit/>
          </a:bodyPr>
          <a:lstStyle/>
          <a:p>
            <a:r>
              <a:rPr lang="en-US" sz="1400" dirty="0">
                <a:latin typeface="Calibri" panose="020F0502020204030204" pitchFamily="34" charset="0"/>
                <a:ea typeface="Calibri" panose="020F0502020204030204" pitchFamily="34" charset="0"/>
                <a:cs typeface="Calibri" panose="020F0502020204030204" pitchFamily="34" charset="0"/>
              </a:rPr>
              <a:t>Total budget available per university representing an average of 15 projects to be supported:  </a:t>
            </a:r>
            <a:endParaRPr lang="fr-FR" sz="14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Tableau 5">
            <a:extLst>
              <a:ext uri="{FF2B5EF4-FFF2-40B4-BE49-F238E27FC236}">
                <a16:creationId xmlns:a16="http://schemas.microsoft.com/office/drawing/2014/main" id="{982EA658-CF77-D703-6A13-76925E36634B}"/>
              </a:ext>
            </a:extLst>
          </p:cNvPr>
          <p:cNvGraphicFramePr>
            <a:graphicFrameLocks noGrp="1"/>
          </p:cNvGraphicFramePr>
          <p:nvPr>
            <p:extLst>
              <p:ext uri="{D42A27DB-BD31-4B8C-83A1-F6EECF244321}">
                <p14:modId xmlns:p14="http://schemas.microsoft.com/office/powerpoint/2010/main" val="3953397750"/>
              </p:ext>
            </p:extLst>
          </p:nvPr>
        </p:nvGraphicFramePr>
        <p:xfrm>
          <a:off x="4224343" y="729192"/>
          <a:ext cx="3888624" cy="3436242"/>
        </p:xfrm>
        <a:graphic>
          <a:graphicData uri="http://schemas.openxmlformats.org/drawingml/2006/table">
            <a:tbl>
              <a:tblPr/>
              <a:tblGrid>
                <a:gridCol w="1913250">
                  <a:extLst>
                    <a:ext uri="{9D8B030D-6E8A-4147-A177-3AD203B41FA5}">
                      <a16:colId xmlns:a16="http://schemas.microsoft.com/office/drawing/2014/main" val="240757214"/>
                    </a:ext>
                  </a:extLst>
                </a:gridCol>
                <a:gridCol w="1975374">
                  <a:extLst>
                    <a:ext uri="{9D8B030D-6E8A-4147-A177-3AD203B41FA5}">
                      <a16:colId xmlns:a16="http://schemas.microsoft.com/office/drawing/2014/main" val="4209409222"/>
                    </a:ext>
                  </a:extLst>
                </a:gridCol>
              </a:tblGrid>
              <a:tr h="225943">
                <a:tc>
                  <a:txBody>
                    <a:bodyPr/>
                    <a:lstStyle/>
                    <a:p>
                      <a:pPr algn="l" rtl="0" fontAlgn="base">
                        <a:lnSpc>
                          <a:spcPts val="1376"/>
                        </a:lnSpc>
                        <a:buNone/>
                      </a:pPr>
                      <a:r>
                        <a:rPr lang="fr-FR" sz="1400" b="1" i="0">
                          <a:solidFill>
                            <a:srgbClr val="FFFFFF"/>
                          </a:solidFill>
                          <a:effectLst/>
                          <a:latin typeface="Calibri" panose="020F0502020204030204" pitchFamily="34" charset="0"/>
                        </a:rPr>
                        <a:t>University​</a:t>
                      </a:r>
                      <a:r>
                        <a:rPr lang="fr-FR" sz="1400" b="0" i="0">
                          <a:solidFill>
                            <a:srgbClr val="FFFFFF"/>
                          </a:solidFill>
                          <a:effectLst/>
                          <a:latin typeface="Calibri" panose="020F0502020204030204" pitchFamily="34" charset="0"/>
                        </a:rPr>
                        <a:t> </a:t>
                      </a:r>
                      <a:endParaRPr lang="fr-FR"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ase">
                        <a:lnSpc>
                          <a:spcPts val="1376"/>
                        </a:lnSpc>
                        <a:buNone/>
                      </a:pPr>
                      <a:r>
                        <a:rPr lang="en-US" sz="1400" b="1" i="0">
                          <a:solidFill>
                            <a:srgbClr val="FFFFFF"/>
                          </a:solidFill>
                          <a:effectLst/>
                          <a:latin typeface="Calibri" panose="020F0502020204030204" pitchFamily="34" charset="0"/>
                        </a:rPr>
                        <a:t>Total budget available</a:t>
                      </a:r>
                      <a:r>
                        <a:rPr lang="en-US" sz="1400" b="0" i="0">
                          <a:solidFill>
                            <a:srgbClr val="FFFFFF"/>
                          </a:solidFill>
                          <a:effectLst/>
                          <a:latin typeface="Calibri" panose="020F0502020204030204" pitchFamily="34" charset="0"/>
                        </a:rPr>
                        <a:t>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92919985"/>
                  </a:ext>
                </a:extLst>
              </a:tr>
              <a:tr h="346230">
                <a:tc>
                  <a:txBody>
                    <a:bodyPr/>
                    <a:lstStyle/>
                    <a:p>
                      <a:pPr algn="l" rtl="0" fontAlgn="base">
                        <a:lnSpc>
                          <a:spcPts val="1376"/>
                        </a:lnSpc>
                        <a:buNone/>
                      </a:pPr>
                      <a:r>
                        <a:rPr lang="en-US" sz="1400" b="0" i="0" dirty="0">
                          <a:solidFill>
                            <a:srgbClr val="000000"/>
                          </a:solidFill>
                          <a:effectLst/>
                          <a:latin typeface="Calibri" panose="020F0502020204030204" pitchFamily="34" charset="0"/>
                        </a:rPr>
                        <a:t>Atlantic Technological University </a:t>
                      </a:r>
                      <a:endParaRPr lang="en-US" sz="1400" b="0" i="0" dirty="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ase">
                        <a:lnSpc>
                          <a:spcPts val="1376"/>
                        </a:lnSpc>
                        <a:buNone/>
                      </a:pPr>
                      <a:r>
                        <a:rPr lang="en-US" sz="1400" b="0" i="0">
                          <a:solidFill>
                            <a:srgbClr val="000000"/>
                          </a:solidFill>
                          <a:effectLst/>
                          <a:latin typeface="Calibri" panose="020F0502020204030204" pitchFamily="34" charset="0"/>
                        </a:rPr>
                        <a:t>40 000 €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6597437"/>
                  </a:ext>
                </a:extLst>
              </a:tr>
              <a:tr h="225943">
                <a:tc>
                  <a:txBody>
                    <a:bodyPr/>
                    <a:lstStyle/>
                    <a:p>
                      <a:pPr algn="l" rtl="0" fontAlgn="base">
                        <a:lnSpc>
                          <a:spcPts val="1376"/>
                        </a:lnSpc>
                        <a:buNone/>
                      </a:pPr>
                      <a:r>
                        <a:rPr lang="en-US" sz="1400" b="0" i="0" dirty="0" err="1">
                          <a:solidFill>
                            <a:srgbClr val="000000"/>
                          </a:solidFill>
                          <a:effectLst/>
                          <a:latin typeface="Calibri" panose="020F0502020204030204" pitchFamily="34" charset="0"/>
                        </a:rPr>
                        <a:t>Högskolan</a:t>
                      </a:r>
                      <a:r>
                        <a:rPr lang="en-US" sz="1400" b="0" i="0" dirty="0">
                          <a:solidFill>
                            <a:srgbClr val="000000"/>
                          </a:solidFill>
                          <a:effectLst/>
                          <a:latin typeface="Calibri" panose="020F0502020204030204" pitchFamily="34" charset="0"/>
                        </a:rPr>
                        <a:t> </a:t>
                      </a:r>
                      <a:r>
                        <a:rPr lang="en-US" sz="1400" b="0" i="0" dirty="0" err="1">
                          <a:solidFill>
                            <a:srgbClr val="000000"/>
                          </a:solidFill>
                          <a:effectLst/>
                          <a:latin typeface="Calibri" panose="020F0502020204030204" pitchFamily="34" charset="0"/>
                        </a:rPr>
                        <a:t>i</a:t>
                      </a:r>
                      <a:r>
                        <a:rPr lang="en-US" sz="1400" b="0" i="0" dirty="0">
                          <a:solidFill>
                            <a:srgbClr val="000000"/>
                          </a:solidFill>
                          <a:effectLst/>
                          <a:latin typeface="Calibri" panose="020F0502020204030204" pitchFamily="34" charset="0"/>
                        </a:rPr>
                        <a:t> </a:t>
                      </a:r>
                      <a:r>
                        <a:rPr lang="en-US" sz="1400" b="0" i="0" dirty="0" err="1">
                          <a:solidFill>
                            <a:srgbClr val="000000"/>
                          </a:solidFill>
                          <a:effectLst/>
                          <a:latin typeface="Calibri" panose="020F0502020204030204" pitchFamily="34" charset="0"/>
                        </a:rPr>
                        <a:t>Gävle</a:t>
                      </a:r>
                      <a:r>
                        <a:rPr lang="en-US" sz="1400" b="0" i="0" dirty="0">
                          <a:solidFill>
                            <a:srgbClr val="000000"/>
                          </a:solidFill>
                          <a:effectLst/>
                          <a:latin typeface="Calibri" panose="020F0502020204030204" pitchFamily="34" charset="0"/>
                        </a:rPr>
                        <a:t>​ </a:t>
                      </a:r>
                      <a:endParaRPr lang="en-US" sz="1400" b="0" i="0" dirty="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ase">
                        <a:lnSpc>
                          <a:spcPts val="1376"/>
                        </a:lnSpc>
                        <a:buNone/>
                      </a:pPr>
                      <a:r>
                        <a:rPr lang="en-US" sz="1400" b="0" i="0">
                          <a:solidFill>
                            <a:srgbClr val="000000"/>
                          </a:solidFill>
                          <a:effectLst/>
                          <a:latin typeface="Calibri" panose="020F0502020204030204" pitchFamily="34" charset="0"/>
                        </a:rPr>
                        <a:t>40 000 €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1070242"/>
                  </a:ext>
                </a:extLst>
              </a:tr>
              <a:tr h="410602">
                <a:tc>
                  <a:txBody>
                    <a:bodyPr/>
                    <a:lstStyle/>
                    <a:p>
                      <a:pPr algn="l" rtl="0" fontAlgn="base">
                        <a:lnSpc>
                          <a:spcPts val="1376"/>
                        </a:lnSpc>
                        <a:buNone/>
                      </a:pPr>
                      <a:r>
                        <a:rPr lang="en-US" sz="1400" b="0" i="0" dirty="0">
                          <a:solidFill>
                            <a:srgbClr val="000000"/>
                          </a:solidFill>
                          <a:effectLst/>
                          <a:latin typeface="Calibri" panose="020F0502020204030204" pitchFamily="34" charset="0"/>
                        </a:rPr>
                        <a:t>Otto von Guericke Magdeburg University </a:t>
                      </a:r>
                      <a:endParaRPr lang="en-US" sz="1400" b="0" i="0" dirty="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ase">
                        <a:lnSpc>
                          <a:spcPts val="1376"/>
                        </a:lnSpc>
                        <a:buNone/>
                      </a:pPr>
                      <a:r>
                        <a:rPr lang="en-US" sz="1400" b="0" i="0" dirty="0">
                          <a:solidFill>
                            <a:srgbClr val="000000"/>
                          </a:solidFill>
                          <a:effectLst/>
                          <a:latin typeface="Calibri" panose="020F0502020204030204" pitchFamily="34" charset="0"/>
                        </a:rPr>
                        <a:t>30 000 €  </a:t>
                      </a:r>
                      <a:endParaRPr lang="en-US" sz="1400" b="0" i="0" dirty="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97026034"/>
                  </a:ext>
                </a:extLst>
              </a:tr>
              <a:tr h="225943">
                <a:tc>
                  <a:txBody>
                    <a:bodyPr/>
                    <a:lstStyle/>
                    <a:p>
                      <a:pPr algn="l" rtl="0" fontAlgn="base">
                        <a:lnSpc>
                          <a:spcPts val="1376"/>
                        </a:lnSpc>
                        <a:buNone/>
                      </a:pPr>
                      <a:r>
                        <a:rPr lang="en-US" sz="1400" b="0" i="0">
                          <a:solidFill>
                            <a:srgbClr val="000000"/>
                          </a:solidFill>
                          <a:effectLst/>
                          <a:latin typeface="Calibri" panose="020F0502020204030204" pitchFamily="34" charset="0"/>
                        </a:rPr>
                        <a:t>University of Angers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ase">
                        <a:lnSpc>
                          <a:spcPts val="1376"/>
                        </a:lnSpc>
                        <a:buNone/>
                      </a:pPr>
                      <a:r>
                        <a:rPr lang="en-US" sz="1400" b="0" i="0">
                          <a:solidFill>
                            <a:srgbClr val="000000"/>
                          </a:solidFill>
                          <a:effectLst/>
                          <a:latin typeface="Calibri" panose="020F0502020204030204" pitchFamily="34" charset="0"/>
                        </a:rPr>
                        <a:t>60 000 €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7964372"/>
                  </a:ext>
                </a:extLst>
              </a:tr>
              <a:tr h="225943">
                <a:tc>
                  <a:txBody>
                    <a:bodyPr/>
                    <a:lstStyle/>
                    <a:p>
                      <a:pPr algn="l" rtl="0" fontAlgn="base">
                        <a:lnSpc>
                          <a:spcPts val="1376"/>
                        </a:lnSpc>
                        <a:buNone/>
                      </a:pPr>
                      <a:r>
                        <a:rPr lang="en-US" sz="1400" b="0" i="0">
                          <a:solidFill>
                            <a:srgbClr val="000000"/>
                          </a:solidFill>
                          <a:effectLst/>
                          <a:latin typeface="Calibri" panose="020F0502020204030204" pitchFamily="34" charset="0"/>
                        </a:rPr>
                        <a:t>University of Evora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ase">
                        <a:lnSpc>
                          <a:spcPts val="1376"/>
                        </a:lnSpc>
                        <a:buNone/>
                      </a:pPr>
                      <a:r>
                        <a:rPr lang="en-US" sz="1400" b="0" i="0">
                          <a:solidFill>
                            <a:srgbClr val="000000"/>
                          </a:solidFill>
                          <a:effectLst/>
                          <a:latin typeface="Calibri" panose="020F0502020204030204" pitchFamily="34" charset="0"/>
                        </a:rPr>
                        <a:t>40 000 €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7245180"/>
                  </a:ext>
                </a:extLst>
              </a:tr>
              <a:tr h="225943">
                <a:tc>
                  <a:txBody>
                    <a:bodyPr/>
                    <a:lstStyle/>
                    <a:p>
                      <a:pPr algn="l" rtl="0" fontAlgn="base">
                        <a:lnSpc>
                          <a:spcPts val="1376"/>
                        </a:lnSpc>
                        <a:buNone/>
                      </a:pPr>
                      <a:r>
                        <a:rPr lang="en-US" sz="1400" b="0" i="0">
                          <a:solidFill>
                            <a:srgbClr val="000000"/>
                          </a:solidFill>
                          <a:effectLst/>
                          <a:latin typeface="Calibri" panose="020F0502020204030204" pitchFamily="34" charset="0"/>
                        </a:rPr>
                        <a:t>University of Extremadura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ase">
                        <a:lnSpc>
                          <a:spcPts val="1376"/>
                        </a:lnSpc>
                        <a:buNone/>
                      </a:pPr>
                      <a:r>
                        <a:rPr lang="en-US" sz="1400" b="0" i="0">
                          <a:solidFill>
                            <a:srgbClr val="000000"/>
                          </a:solidFill>
                          <a:effectLst/>
                          <a:latin typeface="Calibri" panose="020F0502020204030204" pitchFamily="34" charset="0"/>
                        </a:rPr>
                        <a:t>10 000 €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1305258"/>
                  </a:ext>
                </a:extLst>
              </a:tr>
              <a:tr h="225943">
                <a:tc>
                  <a:txBody>
                    <a:bodyPr/>
                    <a:lstStyle/>
                    <a:p>
                      <a:pPr algn="l" rtl="0" fontAlgn="base">
                        <a:lnSpc>
                          <a:spcPts val="1376"/>
                        </a:lnSpc>
                        <a:buNone/>
                      </a:pPr>
                      <a:r>
                        <a:rPr lang="en-US" sz="1400" b="0" i="0">
                          <a:solidFill>
                            <a:srgbClr val="000000"/>
                          </a:solidFill>
                          <a:effectLst/>
                          <a:latin typeface="Calibri" panose="020F0502020204030204" pitchFamily="34" charset="0"/>
                        </a:rPr>
                        <a:t>University of Parma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ase">
                        <a:lnSpc>
                          <a:spcPts val="1376"/>
                        </a:lnSpc>
                        <a:buNone/>
                      </a:pPr>
                      <a:r>
                        <a:rPr lang="en-US" sz="1400" b="0" i="0">
                          <a:solidFill>
                            <a:srgbClr val="000000"/>
                          </a:solidFill>
                          <a:effectLst/>
                          <a:latin typeface="Calibri" panose="020F0502020204030204" pitchFamily="34" charset="0"/>
                        </a:rPr>
                        <a:t>30 000 €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0067494"/>
                  </a:ext>
                </a:extLst>
              </a:tr>
              <a:tr h="225943">
                <a:tc>
                  <a:txBody>
                    <a:bodyPr/>
                    <a:lstStyle/>
                    <a:p>
                      <a:pPr algn="l" rtl="0" fontAlgn="base">
                        <a:lnSpc>
                          <a:spcPts val="1376"/>
                        </a:lnSpc>
                        <a:buNone/>
                      </a:pPr>
                      <a:r>
                        <a:rPr lang="en-US" sz="1400" b="0" i="0">
                          <a:solidFill>
                            <a:srgbClr val="000000"/>
                          </a:solidFill>
                          <a:effectLst/>
                          <a:latin typeface="Calibri" panose="020F0502020204030204" pitchFamily="34" charset="0"/>
                        </a:rPr>
                        <a:t>University of Oradea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ase">
                        <a:lnSpc>
                          <a:spcPts val="1376"/>
                        </a:lnSpc>
                        <a:buNone/>
                      </a:pPr>
                      <a:r>
                        <a:rPr lang="en-US" sz="1400" b="0" i="0">
                          <a:solidFill>
                            <a:srgbClr val="000000"/>
                          </a:solidFill>
                          <a:effectLst/>
                          <a:latin typeface="Calibri" panose="020F0502020204030204" pitchFamily="34" charset="0"/>
                        </a:rPr>
                        <a:t>40 000 €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482290"/>
                  </a:ext>
                </a:extLst>
              </a:tr>
              <a:tr h="502404">
                <a:tc>
                  <a:txBody>
                    <a:bodyPr/>
                    <a:lstStyle/>
                    <a:p>
                      <a:pPr algn="l" rtl="0" fontAlgn="base">
                        <a:lnSpc>
                          <a:spcPts val="1376"/>
                        </a:lnSpc>
                        <a:buNone/>
                      </a:pPr>
                      <a:r>
                        <a:rPr lang="en-US" sz="1400" b="0" i="0">
                          <a:solidFill>
                            <a:srgbClr val="000000"/>
                          </a:solidFill>
                          <a:effectLst/>
                          <a:latin typeface="Calibri" panose="020F0502020204030204" pitchFamily="34" charset="0"/>
                        </a:rPr>
                        <a:t>Wrocław University of Environmental and Life Sciences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base">
                        <a:lnSpc>
                          <a:spcPts val="1376"/>
                        </a:lnSpc>
                        <a:buNone/>
                      </a:pPr>
                      <a:r>
                        <a:rPr lang="en-US" sz="1400" b="0" i="0">
                          <a:solidFill>
                            <a:srgbClr val="000000"/>
                          </a:solidFill>
                          <a:effectLst/>
                          <a:latin typeface="Calibri" panose="020F0502020204030204" pitchFamily="34" charset="0"/>
                        </a:rPr>
                        <a:t>20 000 € </a:t>
                      </a:r>
                      <a:endParaRPr lang="en-US"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4364457"/>
                  </a:ext>
                </a:extLst>
              </a:tr>
              <a:tr h="185614">
                <a:tc>
                  <a:txBody>
                    <a:bodyPr/>
                    <a:lstStyle/>
                    <a:p>
                      <a:pPr algn="l" rtl="0" fontAlgn="base">
                        <a:lnSpc>
                          <a:spcPts val="1376"/>
                        </a:lnSpc>
                        <a:buNone/>
                      </a:pPr>
                      <a:r>
                        <a:rPr lang="fr-FR" sz="1400" b="1" i="0">
                          <a:solidFill>
                            <a:srgbClr val="FFFFFF"/>
                          </a:solidFill>
                          <a:effectLst/>
                          <a:latin typeface="Calibri" panose="020F0502020204030204" pitchFamily="34" charset="0"/>
                        </a:rPr>
                        <a:t>TOTAL​</a:t>
                      </a:r>
                      <a:r>
                        <a:rPr lang="fr-FR" sz="1400" b="0" i="0">
                          <a:solidFill>
                            <a:srgbClr val="FFFFFF"/>
                          </a:solidFill>
                          <a:effectLst/>
                          <a:latin typeface="Calibri" panose="020F0502020204030204" pitchFamily="34" charset="0"/>
                        </a:rPr>
                        <a:t> </a:t>
                      </a:r>
                      <a:endParaRPr lang="fr-FR" sz="1400" b="0" i="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base">
                        <a:lnSpc>
                          <a:spcPts val="1376"/>
                        </a:lnSpc>
                        <a:buNone/>
                      </a:pPr>
                      <a:r>
                        <a:rPr lang="en-US" sz="1400" b="1" i="0" dirty="0">
                          <a:solidFill>
                            <a:srgbClr val="000000"/>
                          </a:solidFill>
                          <a:effectLst/>
                          <a:latin typeface="Calibri" panose="020F0502020204030204" pitchFamily="34" charset="0"/>
                        </a:rPr>
                        <a:t> </a:t>
                      </a:r>
                      <a:r>
                        <a:rPr lang="en-US" sz="1400" b="1" i="0" dirty="0">
                          <a:solidFill>
                            <a:srgbClr val="FFFFFF"/>
                          </a:solidFill>
                          <a:effectLst/>
                          <a:latin typeface="Calibri" panose="020F0502020204030204" pitchFamily="34" charset="0"/>
                        </a:rPr>
                        <a:t>310 000€</a:t>
                      </a:r>
                      <a:r>
                        <a:rPr lang="en-US" sz="1400" b="0" i="0" dirty="0">
                          <a:solidFill>
                            <a:srgbClr val="FFFFFF"/>
                          </a:solidFill>
                          <a:effectLst/>
                          <a:latin typeface="Calibri" panose="020F0502020204030204" pitchFamily="34" charset="0"/>
                        </a:rPr>
                        <a:t> </a:t>
                      </a:r>
                      <a:endParaRPr lang="en-US" sz="1400" b="0" i="0" dirty="0">
                        <a:effectLst/>
                      </a:endParaRPr>
                    </a:p>
                  </a:txBody>
                  <a:tcPr marL="52564" marR="52564" marT="26282" marB="26282">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121566903"/>
                  </a:ext>
                </a:extLst>
              </a:tr>
            </a:tbl>
          </a:graphicData>
        </a:graphic>
      </p:graphicFrame>
      <p:sp>
        <p:nvSpPr>
          <p:cNvPr id="7" name="Espace réservé du numéro de diapositive 6">
            <a:extLst>
              <a:ext uri="{FF2B5EF4-FFF2-40B4-BE49-F238E27FC236}">
                <a16:creationId xmlns:a16="http://schemas.microsoft.com/office/drawing/2014/main" id="{D6E9FD44-C344-456A-27AD-F72302A7197B}"/>
              </a:ext>
            </a:extLst>
          </p:cNvPr>
          <p:cNvSpPr>
            <a:spLocks noGrp="1"/>
          </p:cNvSpPr>
          <p:nvPr>
            <p:ph type="sldNum" idx="12"/>
          </p:nvPr>
        </p:nvSpPr>
        <p:spPr>
          <a:xfrm>
            <a:off x="7046167" y="4869656"/>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11</a:t>
            </a:fld>
            <a:endParaRPr lang="en-US">
              <a:solidFill>
                <a:srgbClr val="002060"/>
              </a:solidFill>
            </a:endParaRPr>
          </a:p>
        </p:txBody>
      </p:sp>
    </p:spTree>
    <p:extLst>
      <p:ext uri="{BB962C8B-B14F-4D97-AF65-F5344CB8AC3E}">
        <p14:creationId xmlns:p14="http://schemas.microsoft.com/office/powerpoint/2010/main" val="2432702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3" name="Rectangle 2">
            <a:extLst>
              <a:ext uri="{FF2B5EF4-FFF2-40B4-BE49-F238E27FC236}">
                <a16:creationId xmlns:a16="http://schemas.microsoft.com/office/drawing/2014/main" id="{77A7AF5D-A70C-3E8B-EBE9-B5F505C09550}"/>
              </a:ext>
            </a:extLst>
          </p:cNvPr>
          <p:cNvSpPr/>
          <p:nvPr/>
        </p:nvSpPr>
        <p:spPr>
          <a:xfrm>
            <a:off x="1095153" y="1999763"/>
            <a:ext cx="6953693" cy="210376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fr-FR" dirty="0"/>
          </a:p>
        </p:txBody>
      </p:sp>
      <p:sp>
        <p:nvSpPr>
          <p:cNvPr id="119" name="Google Shape;119;p5"/>
          <p:cNvSpPr txBox="1">
            <a:spLocks noGrp="1"/>
          </p:cNvSpPr>
          <p:nvPr>
            <p:ph type="title"/>
          </p:nvPr>
        </p:nvSpPr>
        <p:spPr>
          <a:xfrm>
            <a:off x="244547" y="662617"/>
            <a:ext cx="8229600" cy="85725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2800"/>
              <a:buFont typeface="Calibri"/>
              <a:buNone/>
            </a:pPr>
            <a:r>
              <a:rPr lang="en-US" sz="2800" dirty="0">
                <a:solidFill>
                  <a:srgbClr val="002060"/>
                </a:solidFill>
                <a:latin typeface="Poppins Black" panose="00000A00000000000000" pitchFamily="2" charset="0"/>
                <a:cs typeface="Poppins Black" panose="00000A00000000000000" pitchFamily="2" charset="0"/>
              </a:rPr>
              <a:t>Some questions to ask yourself along the way :</a:t>
            </a:r>
            <a:endParaRPr dirty="0">
              <a:solidFill>
                <a:srgbClr val="002060"/>
              </a:solidFill>
              <a:latin typeface="Poppins Black" panose="00000A00000000000000" pitchFamily="2" charset="0"/>
              <a:cs typeface="Poppins Black" panose="00000A00000000000000" pitchFamily="2" charset="0"/>
            </a:endParaRPr>
          </a:p>
        </p:txBody>
      </p:sp>
      <p:sp>
        <p:nvSpPr>
          <p:cNvPr id="2" name="ZoneTexte 1">
            <a:extLst>
              <a:ext uri="{FF2B5EF4-FFF2-40B4-BE49-F238E27FC236}">
                <a16:creationId xmlns:a16="http://schemas.microsoft.com/office/drawing/2014/main" id="{029F268C-53B4-CD73-5626-ACEADDBF9E85}"/>
              </a:ext>
            </a:extLst>
          </p:cNvPr>
          <p:cNvSpPr txBox="1"/>
          <p:nvPr/>
        </p:nvSpPr>
        <p:spPr>
          <a:xfrm>
            <a:off x="1208551" y="2028493"/>
            <a:ext cx="6726896" cy="2246769"/>
          </a:xfrm>
          <a:prstGeom prst="rect">
            <a:avLst/>
          </a:prstGeom>
          <a:noFill/>
        </p:spPr>
        <p:txBody>
          <a:bodyPr wrap="square" rtlCol="0">
            <a:spAutoFit/>
          </a:bodyPr>
          <a:lstStyle/>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Is the </a:t>
            </a:r>
            <a:r>
              <a:rPr lang="fr-FR" dirty="0" err="1">
                <a:latin typeface="Calibri" panose="020F0502020204030204" pitchFamily="34" charset="0"/>
                <a:cs typeface="Calibri" panose="020F0502020204030204" pitchFamily="34" charset="0"/>
              </a:rPr>
              <a:t>project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aligned</a:t>
            </a:r>
            <a:r>
              <a:rPr lang="fr-FR" dirty="0">
                <a:latin typeface="Calibri" panose="020F0502020204030204" pitchFamily="34" charset="0"/>
                <a:cs typeface="Calibri" panose="020F0502020204030204" pitchFamily="34" charset="0"/>
              </a:rPr>
              <a:t> with the EU GREEN scope? (</a:t>
            </a:r>
            <a:r>
              <a:rPr lang="fr-FR" dirty="0" err="1">
                <a:latin typeface="Calibri" panose="020F0502020204030204" pitchFamily="34" charset="0"/>
                <a:cs typeface="Calibri" panose="020F0502020204030204" pitchFamily="34" charset="0"/>
              </a:rPr>
              <a:t>think</a:t>
            </a:r>
            <a:r>
              <a:rPr lang="fr-FR" dirty="0">
                <a:latin typeface="Calibri" panose="020F0502020204030204" pitchFamily="34" charset="0"/>
                <a:cs typeface="Calibri" panose="020F0502020204030204" pitchFamily="34" charset="0"/>
              </a:rPr>
              <a:t> green deal, </a:t>
            </a:r>
            <a:r>
              <a:rPr lang="fr-FR" dirty="0" err="1">
                <a:latin typeface="Calibri" panose="020F0502020204030204" pitchFamily="34" charset="0"/>
                <a:cs typeface="Calibri" panose="020F0502020204030204" pitchFamily="34" charset="0"/>
              </a:rPr>
              <a:t>SDGs</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other</a:t>
            </a:r>
            <a:r>
              <a:rPr lang="fr-FR" dirty="0">
                <a:latin typeface="Calibri" panose="020F0502020204030204" pitchFamily="34" charset="0"/>
                <a:cs typeface="Calibri" panose="020F0502020204030204" pitchFamily="34" charset="0"/>
              </a:rPr>
              <a:t> Work Packages/</a:t>
            </a:r>
            <a:r>
              <a:rPr lang="fr-FR" dirty="0" err="1">
                <a:latin typeface="Calibri" panose="020F0502020204030204" pitchFamily="34" charset="0"/>
                <a:cs typeface="Calibri" panose="020F0502020204030204" pitchFamily="34" charset="0"/>
              </a:rPr>
              <a:t>priority</a:t>
            </a:r>
            <a:r>
              <a:rPr lang="fr-FR" dirty="0">
                <a:latin typeface="Calibri" panose="020F0502020204030204" pitchFamily="34" charset="0"/>
                <a:cs typeface="Calibri" panose="020F0502020204030204" pitchFamily="34" charset="0"/>
              </a:rPr>
              <a:t> areas)</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Have I been </a:t>
            </a:r>
            <a:r>
              <a:rPr lang="fr-FR" dirty="0" err="1">
                <a:latin typeface="Calibri" panose="020F0502020204030204" pitchFamily="34" charset="0"/>
                <a:cs typeface="Calibri" panose="020F0502020204030204" pitchFamily="34" charset="0"/>
              </a:rPr>
              <a:t>careful</a:t>
            </a:r>
            <a:r>
              <a:rPr lang="fr-FR" dirty="0">
                <a:latin typeface="Calibri" panose="020F0502020204030204" pitchFamily="34" charset="0"/>
                <a:cs typeface="Calibri" panose="020F0502020204030204" pitchFamily="34" charset="0"/>
              </a:rPr>
              <a:t> in </a:t>
            </a:r>
            <a:r>
              <a:rPr lang="fr-FR" dirty="0" err="1">
                <a:latin typeface="Calibri" panose="020F0502020204030204" pitchFamily="34" charset="0"/>
                <a:cs typeface="Calibri" panose="020F0502020204030204" pitchFamily="34" charset="0"/>
              </a:rPr>
              <a:t>designing</a:t>
            </a:r>
            <a:r>
              <a:rPr lang="fr-FR" dirty="0">
                <a:latin typeface="Calibri" panose="020F0502020204030204" pitchFamily="34" charset="0"/>
                <a:cs typeface="Calibri" panose="020F0502020204030204" pitchFamily="34" charset="0"/>
              </a:rPr>
              <a:t> an application </a:t>
            </a:r>
            <a:r>
              <a:rPr lang="fr-FR" dirty="0" err="1">
                <a:latin typeface="Calibri" panose="020F0502020204030204" pitchFamily="34" charset="0"/>
                <a:cs typeface="Calibri" panose="020F0502020204030204" pitchFamily="34" charset="0"/>
              </a:rPr>
              <a:t>that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is</a:t>
            </a:r>
            <a:r>
              <a:rPr lang="fr-FR" dirty="0">
                <a:latin typeface="Calibri" panose="020F0502020204030204" pitchFamily="34" charset="0"/>
                <a:cs typeface="Calibri" panose="020F0502020204030204" pitchFamily="34" charset="0"/>
              </a:rPr>
              <a:t> </a:t>
            </a:r>
            <a:r>
              <a:rPr lang="fr-FR" u="sng" dirty="0">
                <a:latin typeface="Calibri" panose="020F0502020204030204" pitchFamily="34" charset="0"/>
                <a:cs typeface="Calibri" panose="020F0502020204030204" pitchFamily="34" charset="0"/>
              </a:rPr>
              <a:t>not</a:t>
            </a:r>
            <a:r>
              <a:rPr lang="fr-FR" dirty="0">
                <a:latin typeface="Calibri" panose="020F0502020204030204" pitchFamily="34" charset="0"/>
                <a:cs typeface="Calibri" panose="020F0502020204030204" pitchFamily="34" charset="0"/>
              </a:rPr>
              <a:t> research </a:t>
            </a:r>
            <a:r>
              <a:rPr lang="fr-FR" dirty="0" err="1">
                <a:latin typeface="Calibri" panose="020F0502020204030204" pitchFamily="34" charset="0"/>
                <a:cs typeface="Calibri" panose="020F0502020204030204" pitchFamily="34" charset="0"/>
              </a:rPr>
              <a:t>oriented</a:t>
            </a:r>
            <a:r>
              <a:rPr lang="fr-FR" dirty="0">
                <a:latin typeface="Calibri" panose="020F0502020204030204" pitchFamily="34" charset="0"/>
                <a:cs typeface="Calibri" panose="020F0502020204030204" pitchFamily="34" charset="0"/>
              </a:rPr>
              <a:t> but </a:t>
            </a:r>
            <a:r>
              <a:rPr lang="fr-FR" dirty="0" err="1">
                <a:latin typeface="Calibri" panose="020F0502020204030204" pitchFamily="34" charset="0"/>
                <a:cs typeface="Calibri" panose="020F0502020204030204" pitchFamily="34" charset="0"/>
              </a:rPr>
              <a:t>which</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helps</a:t>
            </a:r>
            <a:r>
              <a:rPr lang="fr-FR" dirty="0">
                <a:latin typeface="Calibri" panose="020F0502020204030204" pitchFamily="34" charset="0"/>
                <a:cs typeface="Calibri" panose="020F0502020204030204" pitchFamily="34" charset="0"/>
              </a:rPr>
              <a:t> structure collaboration in research in alliance ? </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Is </a:t>
            </a:r>
            <a:r>
              <a:rPr lang="fr-FR" dirty="0" err="1">
                <a:latin typeface="Calibri" panose="020F0502020204030204" pitchFamily="34" charset="0"/>
                <a:cs typeface="Calibri" panose="020F0502020204030204" pitchFamily="34" charset="0"/>
              </a:rPr>
              <a:t>my</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project</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realistic</a:t>
            </a:r>
            <a:r>
              <a:rPr lang="fr-FR" dirty="0">
                <a:latin typeface="Calibri" panose="020F0502020204030204" pitchFamily="34" charset="0"/>
                <a:cs typeface="Calibri" panose="020F0502020204030204" pitchFamily="34" charset="0"/>
              </a:rPr>
              <a:t> &amp; </a:t>
            </a:r>
            <a:r>
              <a:rPr lang="fr-FR" dirty="0" err="1">
                <a:latin typeface="Calibri" panose="020F0502020204030204" pitchFamily="34" charset="0"/>
                <a:cs typeface="Calibri" panose="020F0502020204030204" pitchFamily="34" charset="0"/>
              </a:rPr>
              <a:t>feasible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before</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December</a:t>
            </a:r>
            <a:r>
              <a:rPr lang="fr-FR" dirty="0">
                <a:latin typeface="Calibri" panose="020F0502020204030204" pitchFamily="34" charset="0"/>
                <a:cs typeface="Calibri" panose="020F0502020204030204" pitchFamily="34" charset="0"/>
              </a:rPr>
              <a:t> 2026 ? </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Have I </a:t>
            </a:r>
            <a:r>
              <a:rPr lang="fr-FR" dirty="0" err="1">
                <a:latin typeface="Calibri" panose="020F0502020204030204" pitchFamily="34" charset="0"/>
                <a:cs typeface="Calibri" panose="020F0502020204030204" pitchFamily="34" charset="0"/>
              </a:rPr>
              <a:t>clearly</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explained</a:t>
            </a:r>
            <a:r>
              <a:rPr lang="fr-FR" dirty="0">
                <a:latin typeface="Calibri" panose="020F0502020204030204" pitchFamily="34" charset="0"/>
                <a:cs typeface="Calibri" panose="020F0502020204030204" pitchFamily="34" charset="0"/>
              </a:rPr>
              <a:t> the </a:t>
            </a:r>
            <a:r>
              <a:rPr lang="fr-FR" dirty="0" err="1">
                <a:latin typeface="Calibri" panose="020F0502020204030204" pitchFamily="34" charset="0"/>
                <a:cs typeface="Calibri" panose="020F0502020204030204" pitchFamily="34" charset="0"/>
              </a:rPr>
              <a:t>role</a:t>
            </a:r>
            <a:r>
              <a:rPr lang="fr-FR" dirty="0">
                <a:latin typeface="Calibri" panose="020F0502020204030204" pitchFamily="34" charset="0"/>
                <a:cs typeface="Calibri" panose="020F0502020204030204" pitchFamily="34" charset="0"/>
              </a:rPr>
              <a:t> of each participant ?</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Have I </a:t>
            </a:r>
            <a:r>
              <a:rPr lang="fr-FR" dirty="0" err="1">
                <a:latin typeface="Calibri" panose="020F0502020204030204" pitchFamily="34" charset="0"/>
                <a:cs typeface="Calibri" panose="020F0502020204030204" pitchFamily="34" charset="0"/>
              </a:rPr>
              <a:t>clearly</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explained</a:t>
            </a:r>
            <a:r>
              <a:rPr lang="fr-FR" dirty="0">
                <a:latin typeface="Calibri" panose="020F0502020204030204" pitchFamily="34" charset="0"/>
                <a:cs typeface="Calibri" panose="020F0502020204030204" pitchFamily="34" charset="0"/>
              </a:rPr>
              <a:t> the </a:t>
            </a:r>
            <a:r>
              <a:rPr lang="fr-FR" b="1" dirty="0" err="1">
                <a:latin typeface="Calibri" panose="020F0502020204030204" pitchFamily="34" charset="0"/>
                <a:cs typeface="Calibri" panose="020F0502020204030204" pitchFamily="34" charset="0"/>
              </a:rPr>
              <a:t>added</a:t>
            </a:r>
            <a:r>
              <a:rPr lang="fr-FR" b="1" dirty="0">
                <a:latin typeface="Calibri" panose="020F0502020204030204" pitchFamily="34" charset="0"/>
                <a:cs typeface="Calibri" panose="020F0502020204030204" pitchFamily="34" charset="0"/>
              </a:rPr>
              <a:t> value </a:t>
            </a:r>
            <a:r>
              <a:rPr lang="fr-FR" dirty="0">
                <a:latin typeface="Calibri" panose="020F0502020204030204" pitchFamily="34" charset="0"/>
                <a:cs typeface="Calibri" panose="020F0502020204030204" pitchFamily="34" charset="0"/>
              </a:rPr>
              <a:t>of the collaboration at the </a:t>
            </a:r>
            <a:r>
              <a:rPr lang="fr-FR" dirty="0" err="1">
                <a:latin typeface="Calibri" panose="020F0502020204030204" pitchFamily="34" charset="0"/>
                <a:cs typeface="Calibri" panose="020F0502020204030204" pitchFamily="34" charset="0"/>
              </a:rPr>
              <a:t>European</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level</a:t>
            </a:r>
            <a:r>
              <a:rPr lang="fr-FR" dirty="0">
                <a:latin typeface="Calibri" panose="020F0502020204030204" pitchFamily="34" charset="0"/>
                <a:cs typeface="Calibri" panose="020F0502020204030204" pitchFamily="34" charset="0"/>
              </a:rPr>
              <a:t>? </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Have I </a:t>
            </a:r>
            <a:r>
              <a:rPr lang="fr-FR" dirty="0" err="1">
                <a:latin typeface="Calibri" panose="020F0502020204030204" pitchFamily="34" charset="0"/>
                <a:cs typeface="Calibri" panose="020F0502020204030204" pitchFamily="34" charset="0"/>
              </a:rPr>
              <a:t>payed</a:t>
            </a:r>
            <a:r>
              <a:rPr lang="fr-FR" dirty="0">
                <a:latin typeface="Calibri" panose="020F0502020204030204" pitchFamily="34" charset="0"/>
                <a:cs typeface="Calibri" panose="020F0502020204030204" pitchFamily="34" charset="0"/>
              </a:rPr>
              <a:t> attention to </a:t>
            </a:r>
            <a:r>
              <a:rPr lang="fr-FR" dirty="0" err="1">
                <a:latin typeface="Calibri" panose="020F0502020204030204" pitchFamily="34" charset="0"/>
                <a:cs typeface="Calibri" panose="020F0502020204030204" pitchFamily="34" charset="0"/>
              </a:rPr>
              <a:t>gender</a:t>
            </a:r>
            <a:r>
              <a:rPr lang="fr-FR" dirty="0">
                <a:latin typeface="Calibri" panose="020F0502020204030204" pitchFamily="34" charset="0"/>
                <a:cs typeface="Calibri" panose="020F0502020204030204" pitchFamily="34" charset="0"/>
              </a:rPr>
              <a:t> balance?</a:t>
            </a:r>
          </a:p>
          <a:p>
            <a:pPr marL="285750" indent="-285750">
              <a:buFont typeface="Courier New" panose="02070309020205020404" pitchFamily="49" charset="0"/>
              <a:buChar char="o"/>
            </a:pPr>
            <a:r>
              <a:rPr lang="fr-FR" dirty="0">
                <a:latin typeface="Calibri" panose="020F0502020204030204" pitchFamily="34" charset="0"/>
                <a:cs typeface="Calibri" panose="020F0502020204030204" pitchFamily="34" charset="0"/>
              </a:rPr>
              <a:t>How have I </a:t>
            </a:r>
            <a:r>
              <a:rPr lang="fr-FR" dirty="0" err="1">
                <a:latin typeface="Calibri" panose="020F0502020204030204" pitchFamily="34" charset="0"/>
                <a:cs typeface="Calibri" panose="020F0502020204030204" pitchFamily="34" charset="0"/>
              </a:rPr>
              <a:t>included</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young</a:t>
            </a:r>
            <a:r>
              <a:rPr lang="fr-FR" dirty="0">
                <a:latin typeface="Calibri" panose="020F0502020204030204" pitchFamily="34" charset="0"/>
                <a:cs typeface="Calibri" panose="020F0502020204030204" pitchFamily="34" charset="0"/>
              </a:rPr>
              <a:t> researchers? </a:t>
            </a:r>
          </a:p>
          <a:p>
            <a:pPr marL="285750" indent="-285750">
              <a:buFont typeface="Courier New" panose="02070309020205020404" pitchFamily="49" charset="0"/>
              <a:buChar char="o"/>
            </a:pPr>
            <a:endParaRPr lang="fr-FR" dirty="0">
              <a:latin typeface="Calibri" panose="020F0502020204030204" pitchFamily="34" charset="0"/>
              <a:cs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4CFFB205-2331-36B0-D836-295FA4FBEEC3}"/>
              </a:ext>
            </a:extLst>
          </p:cNvPr>
          <p:cNvSpPr>
            <a:spLocks noGrp="1"/>
          </p:cNvSpPr>
          <p:nvPr>
            <p:ph type="sldNum" idx="12"/>
          </p:nvPr>
        </p:nvSpPr>
        <p:spPr>
          <a:xfrm>
            <a:off x="7010400" y="4869656"/>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12</a:t>
            </a:fld>
            <a:endParaRPr lang="en-US"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86D3F-C5A2-4A15-6DEB-904A17492EE8}"/>
              </a:ext>
            </a:extLst>
          </p:cNvPr>
          <p:cNvSpPr>
            <a:spLocks noGrp="1"/>
          </p:cNvSpPr>
          <p:nvPr>
            <p:ph type="ctrTitle"/>
          </p:nvPr>
        </p:nvSpPr>
        <p:spPr>
          <a:xfrm>
            <a:off x="685800" y="1597819"/>
            <a:ext cx="8203758" cy="1102519"/>
          </a:xfrm>
        </p:spPr>
        <p:txBody>
          <a:bodyPr>
            <a:noAutofit/>
          </a:bodyPr>
          <a:lstStyle/>
          <a:p>
            <a:r>
              <a:rPr lang="fr-FR" sz="3200" b="1" dirty="0">
                <a:solidFill>
                  <a:srgbClr val="00B050"/>
                </a:solidFill>
              </a:rPr>
              <a:t>d) </a:t>
            </a:r>
            <a:r>
              <a:rPr lang="fr-FR" sz="3200" b="1" dirty="0" err="1">
                <a:solidFill>
                  <a:srgbClr val="00B050"/>
                </a:solidFill>
              </a:rPr>
              <a:t>Researcher</a:t>
            </a:r>
            <a:r>
              <a:rPr lang="fr-FR" sz="3200" b="1" dirty="0">
                <a:solidFill>
                  <a:srgbClr val="00B050"/>
                </a:solidFill>
              </a:rPr>
              <a:t> mobility program </a:t>
            </a:r>
          </a:p>
        </p:txBody>
      </p:sp>
      <p:sp>
        <p:nvSpPr>
          <p:cNvPr id="3" name="Sous-titre 2">
            <a:extLst>
              <a:ext uri="{FF2B5EF4-FFF2-40B4-BE49-F238E27FC236}">
                <a16:creationId xmlns:a16="http://schemas.microsoft.com/office/drawing/2014/main" id="{8A4E98CD-69AC-3EB0-5391-A76248A70562}"/>
              </a:ext>
            </a:extLst>
          </p:cNvPr>
          <p:cNvSpPr>
            <a:spLocks noGrp="1"/>
          </p:cNvSpPr>
          <p:nvPr>
            <p:ph type="subTitle" idx="1"/>
          </p:nvPr>
        </p:nvSpPr>
        <p:spPr/>
        <p:txBody>
          <a:bodyPr/>
          <a:lstStyle/>
          <a:p>
            <a:r>
              <a:rPr lang="fr-FR" dirty="0"/>
              <a:t>Objective : structure </a:t>
            </a:r>
            <a:r>
              <a:rPr lang="fr-FR" dirty="0" err="1"/>
              <a:t>bilateral</a:t>
            </a:r>
            <a:r>
              <a:rPr lang="fr-FR" dirty="0"/>
              <a:t> collaboration </a:t>
            </a:r>
            <a:r>
              <a:rPr lang="fr-FR" dirty="0" err="1"/>
              <a:t>between</a:t>
            </a:r>
            <a:r>
              <a:rPr lang="fr-FR" dirty="0"/>
              <a:t> the EU GREEN </a:t>
            </a:r>
            <a:r>
              <a:rPr lang="fr-FR" dirty="0" err="1"/>
              <a:t>partners</a:t>
            </a:r>
            <a:r>
              <a:rPr lang="fr-FR" dirty="0"/>
              <a:t> in research</a:t>
            </a:r>
          </a:p>
        </p:txBody>
      </p:sp>
      <p:sp>
        <p:nvSpPr>
          <p:cNvPr id="5" name="Espace réservé du numéro de diapositive 4">
            <a:extLst>
              <a:ext uri="{FF2B5EF4-FFF2-40B4-BE49-F238E27FC236}">
                <a16:creationId xmlns:a16="http://schemas.microsoft.com/office/drawing/2014/main" id="{FF698EA9-7A46-FB03-18CB-03C10FBC4867}"/>
              </a:ext>
            </a:extLst>
          </p:cNvPr>
          <p:cNvSpPr>
            <a:spLocks noGrp="1"/>
          </p:cNvSpPr>
          <p:nvPr>
            <p:ph type="sldNum" idx="12"/>
          </p:nvPr>
        </p:nvSpPr>
        <p:spPr>
          <a:xfrm>
            <a:off x="7010400" y="4869656"/>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13</a:t>
            </a:fld>
            <a:endParaRPr lang="en-US" dirty="0">
              <a:solidFill>
                <a:srgbClr val="002060"/>
              </a:solidFill>
            </a:endParaRPr>
          </a:p>
        </p:txBody>
      </p:sp>
    </p:spTree>
    <p:extLst>
      <p:ext uri="{BB962C8B-B14F-4D97-AF65-F5344CB8AC3E}">
        <p14:creationId xmlns:p14="http://schemas.microsoft.com/office/powerpoint/2010/main" val="904155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FB36AE0F-036D-DE63-8BE1-D97D2CFD64BD}"/>
              </a:ext>
            </a:extLst>
          </p:cNvPr>
          <p:cNvSpPr/>
          <p:nvPr/>
        </p:nvSpPr>
        <p:spPr>
          <a:xfrm>
            <a:off x="6114010" y="170889"/>
            <a:ext cx="2057401" cy="5232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3" name="ZoneTexte 2">
            <a:extLst>
              <a:ext uri="{FF2B5EF4-FFF2-40B4-BE49-F238E27FC236}">
                <a16:creationId xmlns:a16="http://schemas.microsoft.com/office/drawing/2014/main" id="{79FC1CC0-8D1A-AD80-AC33-6E972C385087}"/>
              </a:ext>
            </a:extLst>
          </p:cNvPr>
          <p:cNvSpPr txBox="1"/>
          <p:nvPr/>
        </p:nvSpPr>
        <p:spPr>
          <a:xfrm>
            <a:off x="1124296" y="1636055"/>
            <a:ext cx="6762403" cy="2462213"/>
          </a:xfrm>
          <a:prstGeom prst="rect">
            <a:avLst/>
          </a:prstGeom>
          <a:noFill/>
        </p:spPr>
        <p:txBody>
          <a:bodyPr wrap="square">
            <a:spAutoFit/>
          </a:bodyPr>
          <a:lstStyle/>
          <a:p>
            <a:r>
              <a:rPr lang="en-GB" dirty="0">
                <a:latin typeface="Calibri" panose="020F0502020204030204" pitchFamily="34" charset="0"/>
                <a:ea typeface="Calibri" panose="020F0502020204030204" pitchFamily="34" charset="0"/>
              </a:rPr>
              <a:t>L</a:t>
            </a:r>
            <a:r>
              <a:rPr lang="en-GB" sz="1400" dirty="0">
                <a:solidFill>
                  <a:srgbClr val="000000"/>
                </a:solidFill>
                <a:effectLst/>
                <a:latin typeface="Calibri" panose="020F0502020204030204" pitchFamily="34" charset="0"/>
                <a:ea typeface="Calibri" panose="020F0502020204030204" pitchFamily="34" charset="0"/>
              </a:rPr>
              <a:t>aunch or reinforce research cooperation between EU GREEN institutions on </a:t>
            </a:r>
          </a:p>
          <a:p>
            <a:pPr marL="285750" lvl="3" indent="-285750">
              <a:buFont typeface="Arial" panose="020B0604020202020204" pitchFamily="34" charset="0"/>
              <a:buChar char="•"/>
            </a:pPr>
            <a:r>
              <a:rPr lang="en-GB" dirty="0">
                <a:solidFill>
                  <a:srgbClr val="000000"/>
                </a:solidFill>
                <a:effectLst/>
                <a:latin typeface="Calibri" panose="020F0502020204030204" pitchFamily="34" charset="0"/>
                <a:ea typeface="Calibri" panose="020F0502020204030204" pitchFamily="34" charset="0"/>
              </a:rPr>
              <a:t>an individual (researchers), </a:t>
            </a:r>
          </a:p>
          <a:p>
            <a:pPr marL="285750" lvl="3" indent="-285750">
              <a:buFont typeface="Arial" panose="020B0604020202020204" pitchFamily="34" charset="0"/>
              <a:buChar char="•"/>
            </a:pPr>
            <a:r>
              <a:rPr lang="en-GB" dirty="0">
                <a:solidFill>
                  <a:srgbClr val="000000"/>
                </a:solidFill>
                <a:effectLst/>
                <a:latin typeface="Calibri" panose="020F0502020204030204" pitchFamily="34" charset="0"/>
                <a:ea typeface="Calibri" panose="020F0502020204030204" pitchFamily="34" charset="0"/>
              </a:rPr>
              <a:t>intermediate (teams/medium scale projects)</a:t>
            </a:r>
          </a:p>
          <a:p>
            <a:pPr marL="285750" lvl="3" indent="-285750">
              <a:buFont typeface="Arial" panose="020B0604020202020204" pitchFamily="34" charset="0"/>
              <a:buChar char="•"/>
            </a:pPr>
            <a:r>
              <a:rPr lang="en-GB" dirty="0">
                <a:solidFill>
                  <a:srgbClr val="000000"/>
                </a:solidFill>
                <a:effectLst/>
                <a:latin typeface="Calibri" panose="020F0502020204030204" pitchFamily="34" charset="0"/>
                <a:ea typeface="Calibri" panose="020F0502020204030204" pitchFamily="34" charset="0"/>
              </a:rPr>
              <a:t>or institutional level (research centres/large scale projects, PHD schools etc.)</a:t>
            </a:r>
          </a:p>
          <a:p>
            <a:pPr lvl="2"/>
            <a:endParaRPr lang="en-GB" dirty="0">
              <a:latin typeface="Calibri" panose="020F0502020204030204" pitchFamily="34" charset="0"/>
              <a:ea typeface="Calibri" panose="020F0502020204030204" pitchFamily="34" charset="0"/>
            </a:endParaRPr>
          </a:p>
          <a:p>
            <a:r>
              <a:rPr lang="en-GB" sz="1400" dirty="0">
                <a:solidFill>
                  <a:srgbClr val="000000"/>
                </a:solidFill>
                <a:effectLst/>
                <a:latin typeface="Calibri" panose="020F0502020204030204" pitchFamily="34" charset="0"/>
                <a:ea typeface="Calibri" panose="020F0502020204030204" pitchFamily="34" charset="0"/>
              </a:rPr>
              <a:t>Max per mobility will be </a:t>
            </a:r>
            <a:r>
              <a:rPr lang="en-GB" sz="1400" dirty="0">
                <a:effectLst/>
                <a:latin typeface="Calibri" panose="020F0502020204030204" pitchFamily="34" charset="0"/>
                <a:ea typeface="Calibri" panose="020F0502020204030204" pitchFamily="34" charset="0"/>
              </a:rPr>
              <a:t>granted</a:t>
            </a:r>
            <a:r>
              <a:rPr lang="en-GB" sz="1400" dirty="0">
                <a:solidFill>
                  <a:srgbClr val="000000"/>
                </a:solidFill>
                <a:effectLst/>
                <a:latin typeface="Calibri" panose="020F0502020204030204" pitchFamily="34" charset="0"/>
                <a:ea typeface="Calibri" panose="020F0502020204030204" pitchFamily="34" charset="0"/>
              </a:rPr>
              <a:t> to cover:</a:t>
            </a:r>
          </a:p>
          <a:p>
            <a:pPr marL="285750" indent="-285750">
              <a:buFont typeface="Arial" panose="020B0604020202020204" pitchFamily="34" charset="0"/>
              <a:buChar char="•"/>
            </a:pPr>
            <a:r>
              <a:rPr lang="en-GB" sz="1400" dirty="0">
                <a:solidFill>
                  <a:srgbClr val="000000"/>
                </a:solidFill>
                <a:effectLst/>
                <a:latin typeface="Calibri" panose="020F0502020204030204" pitchFamily="34" charset="0"/>
                <a:ea typeface="Calibri" panose="020F0502020204030204" pitchFamily="34" charset="0"/>
              </a:rPr>
              <a:t>travel costs </a:t>
            </a:r>
          </a:p>
          <a:p>
            <a:pPr marL="285750" indent="-285750">
              <a:buFont typeface="Arial" panose="020B0604020202020204" pitchFamily="34" charset="0"/>
              <a:buChar char="•"/>
            </a:pPr>
            <a:r>
              <a:rPr lang="en-GB" sz="1400" dirty="0">
                <a:solidFill>
                  <a:srgbClr val="000000"/>
                </a:solidFill>
                <a:effectLst/>
                <a:latin typeface="Calibri" panose="020F0502020204030204" pitchFamily="34" charset="0"/>
                <a:ea typeface="Calibri" panose="020F0502020204030204" pitchFamily="34" charset="0"/>
              </a:rPr>
              <a:t>accommodation </a:t>
            </a:r>
          </a:p>
          <a:p>
            <a:pPr marL="285750" indent="-285750">
              <a:buFont typeface="Arial" panose="020B0604020202020204" pitchFamily="34" charset="0"/>
              <a:buChar char="•"/>
            </a:pPr>
            <a:r>
              <a:rPr lang="en-GB" sz="1400" dirty="0">
                <a:solidFill>
                  <a:srgbClr val="000000"/>
                </a:solidFill>
                <a:effectLst/>
                <a:latin typeface="Calibri" panose="020F0502020204030204" pitchFamily="34" charset="0"/>
                <a:ea typeface="Calibri" panose="020F0502020204030204" pitchFamily="34" charset="0"/>
              </a:rPr>
              <a:t>Food</a:t>
            </a:r>
          </a:p>
          <a:p>
            <a:pPr marL="285750" indent="-285750">
              <a:buFont typeface="Arial" panose="020B0604020202020204" pitchFamily="34" charset="0"/>
              <a:buChar char="•"/>
            </a:pPr>
            <a:endParaRPr lang="en-GB" sz="1400" dirty="0">
              <a:solidFill>
                <a:srgbClr val="000000"/>
              </a:solidFill>
              <a:effectLst/>
              <a:latin typeface="Calibri" panose="020F0502020204030204" pitchFamily="34" charset="0"/>
              <a:ea typeface="Calibri" panose="020F0502020204030204" pitchFamily="34" charset="0"/>
            </a:endParaRPr>
          </a:p>
          <a:p>
            <a:r>
              <a:rPr lang="en-GB" b="1" dirty="0">
                <a:solidFill>
                  <a:srgbClr val="00B050"/>
                </a:solidFill>
                <a:latin typeface="Calibri" panose="020F0502020204030204" pitchFamily="34" charset="0"/>
              </a:rPr>
              <a:t>Reminder : Internal rules of each university still apply ! </a:t>
            </a:r>
            <a:endParaRPr lang="fr-FR" b="1" dirty="0">
              <a:solidFill>
                <a:srgbClr val="00B050"/>
              </a:solidFill>
            </a:endParaRPr>
          </a:p>
        </p:txBody>
      </p:sp>
      <p:sp>
        <p:nvSpPr>
          <p:cNvPr id="6" name="ZoneTexte 5">
            <a:extLst>
              <a:ext uri="{FF2B5EF4-FFF2-40B4-BE49-F238E27FC236}">
                <a16:creationId xmlns:a16="http://schemas.microsoft.com/office/drawing/2014/main" id="{DC5D6F44-C68D-A288-58C0-F0D6E23F7465}"/>
              </a:ext>
            </a:extLst>
          </p:cNvPr>
          <p:cNvSpPr txBox="1"/>
          <p:nvPr/>
        </p:nvSpPr>
        <p:spPr>
          <a:xfrm>
            <a:off x="384462" y="1045232"/>
            <a:ext cx="8375073" cy="461665"/>
          </a:xfrm>
          <a:prstGeom prst="rect">
            <a:avLst/>
          </a:prstGeom>
          <a:noFill/>
        </p:spPr>
        <p:txBody>
          <a:bodyPr wrap="square" rtlCol="0">
            <a:spAutoFit/>
          </a:bodyPr>
          <a:lstStyle/>
          <a:p>
            <a:r>
              <a:rPr lang="fr-FR" sz="2400" dirty="0">
                <a:solidFill>
                  <a:srgbClr val="002060"/>
                </a:solidFill>
                <a:latin typeface="Poppins Black" panose="00000A00000000000000" pitchFamily="2" charset="0"/>
                <a:cs typeface="Poppins Black" panose="00000A00000000000000" pitchFamily="2" charset="0"/>
              </a:rPr>
              <a:t>Goal of the action : Researcher mobility program </a:t>
            </a:r>
          </a:p>
        </p:txBody>
      </p:sp>
      <p:sp>
        <p:nvSpPr>
          <p:cNvPr id="7" name="ZoneTexte 6">
            <a:extLst>
              <a:ext uri="{FF2B5EF4-FFF2-40B4-BE49-F238E27FC236}">
                <a16:creationId xmlns:a16="http://schemas.microsoft.com/office/drawing/2014/main" id="{B4423EE5-AC68-ED5E-8910-3A7C7671340A}"/>
              </a:ext>
            </a:extLst>
          </p:cNvPr>
          <p:cNvSpPr txBox="1"/>
          <p:nvPr/>
        </p:nvSpPr>
        <p:spPr>
          <a:xfrm>
            <a:off x="6226232" y="189097"/>
            <a:ext cx="2186248" cy="523220"/>
          </a:xfrm>
          <a:prstGeom prst="rect">
            <a:avLst/>
          </a:prstGeom>
          <a:noFill/>
        </p:spPr>
        <p:txBody>
          <a:bodyPr wrap="square">
            <a:spAutoFit/>
          </a:bodyPr>
          <a:lstStyle/>
          <a:p>
            <a:r>
              <a:rPr lang="en-GB" sz="1400" b="1" dirty="0">
                <a:solidFill>
                  <a:srgbClr val="000000"/>
                </a:solidFill>
                <a:effectLst/>
                <a:latin typeface="Calibri" panose="020F0502020204030204" pitchFamily="34" charset="0"/>
                <a:ea typeface="Calibri" panose="020F0502020204030204" pitchFamily="34" charset="0"/>
              </a:rPr>
              <a:t>€2,000 per person (per person, per mobility)</a:t>
            </a:r>
            <a:endParaRPr lang="fr-FR" dirty="0"/>
          </a:p>
        </p:txBody>
      </p:sp>
      <p:sp>
        <p:nvSpPr>
          <p:cNvPr id="4" name="Espace réservé du numéro de diapositive 3">
            <a:extLst>
              <a:ext uri="{FF2B5EF4-FFF2-40B4-BE49-F238E27FC236}">
                <a16:creationId xmlns:a16="http://schemas.microsoft.com/office/drawing/2014/main" id="{087D4BC9-CEB6-1789-9B59-11165BFEEAC8}"/>
              </a:ext>
            </a:extLst>
          </p:cNvPr>
          <p:cNvSpPr>
            <a:spLocks noGrp="1"/>
          </p:cNvSpPr>
          <p:nvPr>
            <p:ph type="sldNum" idx="12"/>
          </p:nvPr>
        </p:nvSpPr>
        <p:spPr>
          <a:xfrm>
            <a:off x="6980629" y="4817481"/>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14</a:t>
            </a:fld>
            <a:endParaRPr lang="en-US">
              <a:solidFill>
                <a:srgbClr val="002060"/>
              </a:solidFill>
            </a:endParaRPr>
          </a:p>
        </p:txBody>
      </p:sp>
    </p:spTree>
    <p:extLst>
      <p:ext uri="{BB962C8B-B14F-4D97-AF65-F5344CB8AC3E}">
        <p14:creationId xmlns:p14="http://schemas.microsoft.com/office/powerpoint/2010/main" val="1678960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9B382A7-825C-C3C4-4711-BE8BD20ED547}"/>
              </a:ext>
            </a:extLst>
          </p:cNvPr>
          <p:cNvSpPr txBox="1"/>
          <p:nvPr/>
        </p:nvSpPr>
        <p:spPr>
          <a:xfrm>
            <a:off x="1255495" y="1800679"/>
            <a:ext cx="6816437" cy="2308324"/>
          </a:xfrm>
          <a:prstGeom prst="rect">
            <a:avLst/>
          </a:prstGeom>
          <a:noFill/>
        </p:spPr>
        <p:txBody>
          <a:bodyPr wrap="square" rtlCol="0">
            <a:spAutoFit/>
          </a:bodyPr>
          <a:lstStyle/>
          <a:p>
            <a:pPr marL="285750" indent="-285750">
              <a:buFont typeface="Arial" panose="020B0604020202020204" pitchFamily="34" charset="0"/>
              <a:buChar char="•"/>
            </a:pPr>
            <a:r>
              <a:rPr lang="fr-FR" sz="1800" dirty="0">
                <a:latin typeface="Calibri" panose="020F0502020204030204" pitchFamily="34" charset="0"/>
                <a:cs typeface="Calibri" panose="020F0502020204030204" pitchFamily="34" charset="0"/>
              </a:rPr>
              <a:t>Find an expertise </a:t>
            </a:r>
            <a:r>
              <a:rPr lang="fr-FR" sz="1800" dirty="0" err="1">
                <a:latin typeface="Calibri" panose="020F0502020204030204" pitchFamily="34" charset="0"/>
                <a:cs typeface="Calibri" panose="020F0502020204030204" pitchFamily="34" charset="0"/>
              </a:rPr>
              <a:t>that</a:t>
            </a:r>
            <a:r>
              <a:rPr lang="fr-FR" sz="1800" dirty="0">
                <a:latin typeface="Calibri" panose="020F0502020204030204" pitchFamily="34" charset="0"/>
                <a:cs typeface="Calibri" panose="020F0502020204030204" pitchFamily="34" charset="0"/>
              </a:rPr>
              <a:t> </a:t>
            </a:r>
            <a:r>
              <a:rPr lang="fr-FR" sz="1800" dirty="0" err="1">
                <a:latin typeface="Calibri" panose="020F0502020204030204" pitchFamily="34" charset="0"/>
                <a:cs typeface="Calibri" panose="020F0502020204030204" pitchFamily="34" charset="0"/>
              </a:rPr>
              <a:t>doesn’t</a:t>
            </a:r>
            <a:r>
              <a:rPr lang="fr-FR" sz="1800" dirty="0">
                <a:latin typeface="Calibri" panose="020F0502020204030204" pitchFamily="34" charset="0"/>
                <a:cs typeface="Calibri" panose="020F0502020204030204" pitchFamily="34" charset="0"/>
              </a:rPr>
              <a:t> </a:t>
            </a:r>
            <a:r>
              <a:rPr lang="fr-FR" sz="1800" dirty="0" err="1">
                <a:latin typeface="Calibri" panose="020F0502020204030204" pitchFamily="34" charset="0"/>
                <a:cs typeface="Calibri" panose="020F0502020204030204" pitchFamily="34" charset="0"/>
              </a:rPr>
              <a:t>exist</a:t>
            </a:r>
            <a:r>
              <a:rPr lang="fr-FR" sz="1800" dirty="0">
                <a:latin typeface="Calibri" panose="020F0502020204030204" pitchFamily="34" charset="0"/>
                <a:cs typeface="Calibri" panose="020F0502020204030204" pitchFamily="34" charset="0"/>
              </a:rPr>
              <a:t> in your </a:t>
            </a:r>
            <a:r>
              <a:rPr lang="fr-FR" sz="1800" dirty="0" err="1">
                <a:latin typeface="Calibri" panose="020F0502020204030204" pitchFamily="34" charset="0"/>
                <a:cs typeface="Calibri" panose="020F0502020204030204" pitchFamily="34" charset="0"/>
              </a:rPr>
              <a:t>university</a:t>
            </a:r>
            <a:endParaRPr lang="fr-FR"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800" dirty="0">
                <a:latin typeface="Calibri" panose="020F0502020204030204" pitchFamily="34" charset="0"/>
                <a:cs typeface="Calibri" panose="020F0502020204030204" pitchFamily="34" charset="0"/>
              </a:rPr>
              <a:t>Share </a:t>
            </a:r>
            <a:r>
              <a:rPr lang="fr-FR" sz="1800" dirty="0" err="1">
                <a:latin typeface="Calibri" panose="020F0502020204030204" pitchFamily="34" charset="0"/>
                <a:cs typeface="Calibri" panose="020F0502020204030204" pitchFamily="34" charset="0"/>
              </a:rPr>
              <a:t>knowledge</a:t>
            </a:r>
            <a:endParaRPr lang="fr-FR"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800" dirty="0" err="1">
                <a:latin typeface="Calibri" panose="020F0502020204030204" pitchFamily="34" charset="0"/>
                <a:cs typeface="Calibri" panose="020F0502020204030204" pitchFamily="34" charset="0"/>
              </a:rPr>
              <a:t>Identify</a:t>
            </a:r>
            <a:r>
              <a:rPr lang="fr-FR" sz="1800" dirty="0">
                <a:latin typeface="Calibri" panose="020F0502020204030204" pitchFamily="34" charset="0"/>
                <a:cs typeface="Calibri" panose="020F0502020204030204" pitchFamily="34" charset="0"/>
              </a:rPr>
              <a:t> synergies</a:t>
            </a:r>
          </a:p>
          <a:p>
            <a:pPr marL="285750" indent="-285750">
              <a:buFont typeface="Arial" panose="020B0604020202020204" pitchFamily="34" charset="0"/>
              <a:buChar char="•"/>
            </a:pPr>
            <a:r>
              <a:rPr lang="fr-FR" sz="1800" dirty="0" err="1">
                <a:latin typeface="Calibri" panose="020F0502020204030204" pitchFamily="34" charset="0"/>
                <a:cs typeface="Calibri" panose="020F0502020204030204" pitchFamily="34" charset="0"/>
              </a:rPr>
              <a:t>Identify</a:t>
            </a:r>
            <a:r>
              <a:rPr lang="fr-FR" sz="1800" dirty="0">
                <a:latin typeface="Calibri" panose="020F0502020204030204" pitchFamily="34" charset="0"/>
                <a:cs typeface="Calibri" panose="020F0502020204030204" pitchFamily="34" charset="0"/>
              </a:rPr>
              <a:t> </a:t>
            </a:r>
            <a:r>
              <a:rPr lang="fr-FR" sz="1800" dirty="0" err="1">
                <a:latin typeface="Calibri" panose="020F0502020204030204" pitchFamily="34" charset="0"/>
                <a:cs typeface="Calibri" panose="020F0502020204030204" pitchFamily="34" charset="0"/>
              </a:rPr>
              <a:t>potential</a:t>
            </a:r>
            <a:r>
              <a:rPr lang="fr-FR" sz="1800" dirty="0">
                <a:latin typeface="Calibri" panose="020F0502020204030204" pitchFamily="34" charset="0"/>
                <a:cs typeface="Calibri" panose="020F0502020204030204" pitchFamily="34" charset="0"/>
              </a:rPr>
              <a:t> calls to </a:t>
            </a:r>
            <a:r>
              <a:rPr lang="fr-FR" sz="1800" dirty="0" err="1">
                <a:latin typeface="Calibri" panose="020F0502020204030204" pitchFamily="34" charset="0"/>
                <a:cs typeface="Calibri" panose="020F0502020204030204" pitchFamily="34" charset="0"/>
              </a:rPr>
              <a:t>apply</a:t>
            </a:r>
            <a:r>
              <a:rPr lang="fr-FR" sz="1800" dirty="0">
                <a:latin typeface="Calibri" panose="020F0502020204030204" pitchFamily="34" charset="0"/>
                <a:cs typeface="Calibri" panose="020F0502020204030204" pitchFamily="34" charset="0"/>
              </a:rPr>
              <a:t> to </a:t>
            </a:r>
          </a:p>
          <a:p>
            <a:pPr marL="285750" indent="-285750">
              <a:buFont typeface="Arial" panose="020B0604020202020204" pitchFamily="34" charset="0"/>
              <a:buChar char="•"/>
            </a:pPr>
            <a:r>
              <a:rPr lang="fr-FR" sz="1800" dirty="0">
                <a:latin typeface="Calibri" panose="020F0502020204030204" pitchFamily="34" charset="0"/>
                <a:cs typeface="Calibri" panose="020F0502020204030204" pitchFamily="34" charset="0"/>
              </a:rPr>
              <a:t>Plan the </a:t>
            </a:r>
            <a:r>
              <a:rPr lang="fr-FR" sz="1800" dirty="0" err="1">
                <a:latin typeface="Calibri" panose="020F0502020204030204" pitchFamily="34" charset="0"/>
                <a:cs typeface="Calibri" panose="020F0502020204030204" pitchFamily="34" charset="0"/>
              </a:rPr>
              <a:t>cosupervision</a:t>
            </a:r>
            <a:r>
              <a:rPr lang="fr-FR" sz="1800" dirty="0">
                <a:latin typeface="Calibri" panose="020F0502020204030204" pitchFamily="34" charset="0"/>
                <a:cs typeface="Calibri" panose="020F0502020204030204" pitchFamily="34" charset="0"/>
              </a:rPr>
              <a:t> of a </a:t>
            </a:r>
            <a:r>
              <a:rPr lang="fr-FR" sz="1800" dirty="0" err="1">
                <a:latin typeface="Calibri" panose="020F0502020204030204" pitchFamily="34" charset="0"/>
                <a:cs typeface="Calibri" panose="020F0502020204030204" pitchFamily="34" charset="0"/>
              </a:rPr>
              <a:t>student</a:t>
            </a:r>
            <a:endParaRPr lang="fr-FR" sz="18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fr-FR" sz="1800" dirty="0" err="1">
                <a:latin typeface="Calibri" panose="020F0502020204030204" pitchFamily="34" charset="0"/>
                <a:cs typeface="Calibri" panose="020F0502020204030204" pitchFamily="34" charset="0"/>
              </a:rPr>
              <a:t>Visit</a:t>
            </a:r>
            <a:r>
              <a:rPr lang="fr-FR" sz="1800" dirty="0">
                <a:latin typeface="Calibri" panose="020F0502020204030204" pitchFamily="34" charset="0"/>
                <a:cs typeface="Calibri" panose="020F0502020204030204" pitchFamily="34" charset="0"/>
              </a:rPr>
              <a:t> research </a:t>
            </a:r>
            <a:r>
              <a:rPr lang="fr-FR" sz="1800" dirty="0" err="1">
                <a:latin typeface="Calibri" panose="020F0502020204030204" pitchFamily="34" charset="0"/>
                <a:cs typeface="Calibri" panose="020F0502020204030204" pitchFamily="34" charset="0"/>
              </a:rPr>
              <a:t>facilities</a:t>
            </a:r>
            <a:r>
              <a:rPr lang="fr-FR" sz="18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fr-FR" sz="1800" dirty="0">
                <a:latin typeface="Calibri" panose="020F0502020204030204" pitchFamily="34" charset="0"/>
                <a:cs typeface="Calibri" panose="020F0502020204030204" pitchFamily="34" charset="0"/>
              </a:rPr>
              <a:t>Plan the </a:t>
            </a:r>
            <a:r>
              <a:rPr lang="fr-FR" sz="1800" dirty="0" err="1">
                <a:latin typeface="Calibri" panose="020F0502020204030204" pitchFamily="34" charset="0"/>
                <a:cs typeface="Calibri" panose="020F0502020204030204" pitchFamily="34" charset="0"/>
              </a:rPr>
              <a:t>organization</a:t>
            </a:r>
            <a:r>
              <a:rPr lang="fr-FR" sz="1800" dirty="0">
                <a:latin typeface="Calibri" panose="020F0502020204030204" pitchFamily="34" charset="0"/>
                <a:cs typeface="Calibri" panose="020F0502020204030204" pitchFamily="34" charset="0"/>
              </a:rPr>
              <a:t> of collaborative </a:t>
            </a:r>
            <a:r>
              <a:rPr lang="fr-FR" sz="1800" dirty="0" err="1">
                <a:latin typeface="Calibri" panose="020F0502020204030204" pitchFamily="34" charset="0"/>
                <a:cs typeface="Calibri" panose="020F0502020204030204" pitchFamily="34" charset="0"/>
              </a:rPr>
              <a:t>events</a:t>
            </a:r>
            <a:r>
              <a:rPr lang="fr-FR" sz="1800" dirty="0">
                <a:latin typeface="Calibri" panose="020F0502020204030204" pitchFamily="34" charset="0"/>
                <a:cs typeface="Calibri" panose="020F0502020204030204" pitchFamily="34" charset="0"/>
              </a:rPr>
              <a:t> &amp; </a:t>
            </a:r>
            <a:r>
              <a:rPr lang="fr-FR" sz="1800" dirty="0" err="1">
                <a:latin typeface="Calibri" panose="020F0502020204030204" pitchFamily="34" charset="0"/>
                <a:cs typeface="Calibri" panose="020F0502020204030204" pitchFamily="34" charset="0"/>
              </a:rPr>
              <a:t>activities</a:t>
            </a:r>
            <a:r>
              <a:rPr lang="fr-FR" sz="18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fr-FR" sz="1800" dirty="0"/>
              <a:t>… </a:t>
            </a:r>
          </a:p>
        </p:txBody>
      </p:sp>
      <p:sp>
        <p:nvSpPr>
          <p:cNvPr id="3" name="ZoneTexte 2">
            <a:extLst>
              <a:ext uri="{FF2B5EF4-FFF2-40B4-BE49-F238E27FC236}">
                <a16:creationId xmlns:a16="http://schemas.microsoft.com/office/drawing/2014/main" id="{A2E77815-628E-710D-D6A7-AA10A237BFE6}"/>
              </a:ext>
            </a:extLst>
          </p:cNvPr>
          <p:cNvSpPr txBox="1"/>
          <p:nvPr/>
        </p:nvSpPr>
        <p:spPr>
          <a:xfrm>
            <a:off x="1999211" y="881150"/>
            <a:ext cx="5145578" cy="461665"/>
          </a:xfrm>
          <a:prstGeom prst="rect">
            <a:avLst/>
          </a:prstGeom>
          <a:noFill/>
        </p:spPr>
        <p:txBody>
          <a:bodyPr wrap="square" rtlCol="0">
            <a:spAutoFit/>
          </a:bodyPr>
          <a:lstStyle/>
          <a:p>
            <a:r>
              <a:rPr lang="fr-FR" sz="2400" dirty="0" err="1">
                <a:solidFill>
                  <a:srgbClr val="002060"/>
                </a:solidFill>
                <a:latin typeface="Poppins Black" panose="00000A00000000000000" pitchFamily="2" charset="0"/>
                <a:cs typeface="Poppins Black" panose="00000A00000000000000" pitchFamily="2" charset="0"/>
              </a:rPr>
              <a:t>Potential</a:t>
            </a:r>
            <a:r>
              <a:rPr lang="fr-FR" sz="2400" dirty="0">
                <a:solidFill>
                  <a:srgbClr val="002060"/>
                </a:solidFill>
                <a:latin typeface="Poppins Black" panose="00000A00000000000000" pitchFamily="2" charset="0"/>
                <a:cs typeface="Poppins Black" panose="00000A00000000000000" pitchFamily="2" charset="0"/>
              </a:rPr>
              <a:t> topics for a mobility</a:t>
            </a:r>
          </a:p>
        </p:txBody>
      </p:sp>
      <p:sp>
        <p:nvSpPr>
          <p:cNvPr id="5" name="Espace réservé du numéro de diapositive 4">
            <a:extLst>
              <a:ext uri="{FF2B5EF4-FFF2-40B4-BE49-F238E27FC236}">
                <a16:creationId xmlns:a16="http://schemas.microsoft.com/office/drawing/2014/main" id="{2DB7999E-0CE3-0CCA-4F3E-3430F1C17D77}"/>
              </a:ext>
            </a:extLst>
          </p:cNvPr>
          <p:cNvSpPr>
            <a:spLocks noGrp="1"/>
          </p:cNvSpPr>
          <p:nvPr>
            <p:ph type="sldNum" idx="12"/>
          </p:nvPr>
        </p:nvSpPr>
        <p:spPr>
          <a:xfrm>
            <a:off x="7010400" y="4777896"/>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15</a:t>
            </a:fld>
            <a:endParaRPr lang="en-US" dirty="0">
              <a:solidFill>
                <a:srgbClr val="002060"/>
              </a:solidFill>
            </a:endParaRPr>
          </a:p>
        </p:txBody>
      </p:sp>
    </p:spTree>
    <p:extLst>
      <p:ext uri="{BB962C8B-B14F-4D97-AF65-F5344CB8AC3E}">
        <p14:creationId xmlns:p14="http://schemas.microsoft.com/office/powerpoint/2010/main" val="117838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a:extLst>
              <a:ext uri="{FF2B5EF4-FFF2-40B4-BE49-F238E27FC236}">
                <a16:creationId xmlns:a16="http://schemas.microsoft.com/office/drawing/2014/main" id="{EF5B72EC-DF8F-1849-EF54-3A020E04CA94}"/>
              </a:ext>
            </a:extLst>
          </p:cNvPr>
          <p:cNvGraphicFramePr>
            <a:graphicFrameLocks noGrp="1"/>
          </p:cNvGraphicFramePr>
          <p:nvPr>
            <p:extLst>
              <p:ext uri="{D42A27DB-BD31-4B8C-83A1-F6EECF244321}">
                <p14:modId xmlns:p14="http://schemas.microsoft.com/office/powerpoint/2010/main" val="4031535937"/>
              </p:ext>
            </p:extLst>
          </p:nvPr>
        </p:nvGraphicFramePr>
        <p:xfrm>
          <a:off x="123698" y="919560"/>
          <a:ext cx="4139126" cy="3689386"/>
        </p:xfrm>
        <a:graphic>
          <a:graphicData uri="http://schemas.openxmlformats.org/drawingml/2006/table">
            <a:tbl>
              <a:tblPr/>
              <a:tblGrid>
                <a:gridCol w="2531685">
                  <a:extLst>
                    <a:ext uri="{9D8B030D-6E8A-4147-A177-3AD203B41FA5}">
                      <a16:colId xmlns:a16="http://schemas.microsoft.com/office/drawing/2014/main" val="2212040454"/>
                    </a:ext>
                  </a:extLst>
                </a:gridCol>
                <a:gridCol w="1607441">
                  <a:extLst>
                    <a:ext uri="{9D8B030D-6E8A-4147-A177-3AD203B41FA5}">
                      <a16:colId xmlns:a16="http://schemas.microsoft.com/office/drawing/2014/main" val="3578883614"/>
                    </a:ext>
                  </a:extLst>
                </a:gridCol>
              </a:tblGrid>
              <a:tr h="417178">
                <a:tc>
                  <a:txBody>
                    <a:bodyPr/>
                    <a:lstStyle/>
                    <a:p>
                      <a:pPr algn="ctr" rtl="0" fontAlgn="base">
                        <a:lnSpc>
                          <a:spcPts val="1538"/>
                        </a:lnSpc>
                        <a:buNone/>
                      </a:pPr>
                      <a:r>
                        <a:rPr lang="fr-FR" sz="1200" b="1" i="0">
                          <a:solidFill>
                            <a:srgbClr val="FFFFFF"/>
                          </a:solidFill>
                          <a:effectLst/>
                          <a:latin typeface="Calibri" panose="020F0502020204030204" pitchFamily="34" charset="0"/>
                        </a:rPr>
                        <a:t>Universities</a:t>
                      </a:r>
                      <a:r>
                        <a:rPr lang="fr-FR" sz="1200" b="0" i="0">
                          <a:solidFill>
                            <a:srgbClr val="FFFFFF"/>
                          </a:solidFill>
                          <a:effectLst/>
                          <a:latin typeface="Calibri" panose="020F0502020204030204" pitchFamily="34" charset="0"/>
                        </a:rPr>
                        <a:t> </a:t>
                      </a:r>
                      <a:endParaRPr lang="fr-FR"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tc>
                  <a:txBody>
                    <a:bodyPr/>
                    <a:lstStyle/>
                    <a:p>
                      <a:pPr algn="ctr" rtl="0" fontAlgn="base">
                        <a:lnSpc>
                          <a:spcPts val="1538"/>
                        </a:lnSpc>
                        <a:buNone/>
                      </a:pPr>
                      <a:r>
                        <a:rPr lang="en-US" sz="1200" b="1" i="0">
                          <a:solidFill>
                            <a:srgbClr val="FFFFFF"/>
                          </a:solidFill>
                          <a:effectLst/>
                          <a:latin typeface="Calibri" panose="020F0502020204030204" pitchFamily="34" charset="0"/>
                        </a:rPr>
                        <a:t>Number of outgoing mobilities available</a:t>
                      </a:r>
                      <a:r>
                        <a:rPr lang="en-US" sz="1200" b="0" i="0">
                          <a:solidFill>
                            <a:srgbClr val="FFFFFF"/>
                          </a:solidFill>
                          <a:effectLst/>
                          <a:latin typeface="Calibri" panose="020F0502020204030204" pitchFamily="34" charset="0"/>
                        </a:rPr>
                        <a:t> </a:t>
                      </a:r>
                      <a:endParaRPr lang="en-US"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154073018"/>
                  </a:ext>
                </a:extLst>
              </a:tr>
              <a:tr h="248734">
                <a:tc>
                  <a:txBody>
                    <a:bodyPr/>
                    <a:lstStyle/>
                    <a:p>
                      <a:pPr algn="l" rtl="0" fontAlgn="base">
                        <a:lnSpc>
                          <a:spcPts val="1538"/>
                        </a:lnSpc>
                        <a:buNone/>
                      </a:pPr>
                      <a:r>
                        <a:rPr lang="en-GB" sz="1200" b="0" i="0" dirty="0">
                          <a:effectLst/>
                          <a:latin typeface="Calibri" panose="020F0502020204030204" pitchFamily="34" charset="0"/>
                        </a:rPr>
                        <a:t>Atlantic Technological University, Ireland </a:t>
                      </a:r>
                      <a:endParaRPr lang="en-GB" sz="1800" b="0" i="0" dirty="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38"/>
                        </a:lnSpc>
                        <a:buNone/>
                      </a:pPr>
                      <a:r>
                        <a:rPr lang="fr-FR" sz="1200" b="0" i="0">
                          <a:solidFill>
                            <a:srgbClr val="000000"/>
                          </a:solidFill>
                          <a:effectLst/>
                          <a:latin typeface="Calibri" panose="020F0502020204030204" pitchFamily="34" charset="0"/>
                        </a:rPr>
                        <a:t>28​ </a:t>
                      </a:r>
                      <a:endParaRPr lang="fr-FR"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2711353"/>
                  </a:ext>
                </a:extLst>
              </a:tr>
              <a:tr h="248734">
                <a:tc>
                  <a:txBody>
                    <a:bodyPr/>
                    <a:lstStyle/>
                    <a:p>
                      <a:pPr algn="l" rtl="0" fontAlgn="base">
                        <a:lnSpc>
                          <a:spcPts val="1538"/>
                        </a:lnSpc>
                        <a:buNone/>
                      </a:pPr>
                      <a:r>
                        <a:rPr lang="en-GB" sz="1200" b="0" i="0">
                          <a:effectLst/>
                          <a:latin typeface="Calibri" panose="020F0502020204030204" pitchFamily="34" charset="0"/>
                        </a:rPr>
                        <a:t>Högskolan i Gävle, Sweden </a:t>
                      </a:r>
                      <a:endParaRPr lang="en-GB"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38"/>
                        </a:lnSpc>
                        <a:buNone/>
                      </a:pPr>
                      <a:r>
                        <a:rPr lang="fr-FR" sz="1200" b="0" i="0" dirty="0">
                          <a:solidFill>
                            <a:srgbClr val="000000"/>
                          </a:solidFill>
                          <a:effectLst/>
                          <a:latin typeface="Calibri" panose="020F0502020204030204" pitchFamily="34" charset="0"/>
                        </a:rPr>
                        <a:t>29​ </a:t>
                      </a:r>
                      <a:endParaRPr lang="fr-FR" sz="1800" b="0" i="0" dirty="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6930248"/>
                  </a:ext>
                </a:extLst>
              </a:tr>
              <a:tr h="424146">
                <a:tc>
                  <a:txBody>
                    <a:bodyPr/>
                    <a:lstStyle/>
                    <a:p>
                      <a:pPr algn="l" rtl="0" fontAlgn="base">
                        <a:lnSpc>
                          <a:spcPts val="1538"/>
                        </a:lnSpc>
                        <a:buNone/>
                      </a:pPr>
                      <a:r>
                        <a:rPr lang="en-GB" sz="1200" b="0" i="0" dirty="0">
                          <a:effectLst/>
                          <a:latin typeface="Calibri" panose="020F0502020204030204" pitchFamily="34" charset="0"/>
                        </a:rPr>
                        <a:t>Otto von Guericke Magdeburg University, Germany </a:t>
                      </a:r>
                      <a:endParaRPr lang="en-GB" sz="1800" b="0" i="0" dirty="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38"/>
                        </a:lnSpc>
                        <a:buNone/>
                      </a:pPr>
                      <a:r>
                        <a:rPr lang="fr-FR" sz="1200" b="0" i="0">
                          <a:solidFill>
                            <a:srgbClr val="000000"/>
                          </a:solidFill>
                          <a:effectLst/>
                          <a:latin typeface="Calibri" panose="020F0502020204030204" pitchFamily="34" charset="0"/>
                        </a:rPr>
                        <a:t>30​ </a:t>
                      </a:r>
                      <a:endParaRPr lang="fr-FR"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6745340"/>
                  </a:ext>
                </a:extLst>
              </a:tr>
              <a:tr h="248734">
                <a:tc>
                  <a:txBody>
                    <a:bodyPr/>
                    <a:lstStyle/>
                    <a:p>
                      <a:pPr algn="l" rtl="0" fontAlgn="base">
                        <a:lnSpc>
                          <a:spcPts val="1538"/>
                        </a:lnSpc>
                        <a:buNone/>
                      </a:pPr>
                      <a:r>
                        <a:rPr lang="en-GB" sz="1200" b="0" i="0">
                          <a:effectLst/>
                          <a:latin typeface="Calibri" panose="020F0502020204030204" pitchFamily="34" charset="0"/>
                        </a:rPr>
                        <a:t>University of Angers, France </a:t>
                      </a:r>
                      <a:r>
                        <a:rPr lang="en-GB" sz="1200" b="0" i="0">
                          <a:solidFill>
                            <a:srgbClr val="000000"/>
                          </a:solidFill>
                          <a:effectLst/>
                          <a:latin typeface="Calibri" panose="020F0502020204030204" pitchFamily="34" charset="0"/>
                        </a:rPr>
                        <a:t>​ </a:t>
                      </a:r>
                      <a:endParaRPr lang="en-GB"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38"/>
                        </a:lnSpc>
                        <a:buNone/>
                      </a:pPr>
                      <a:r>
                        <a:rPr lang="fr-FR" sz="1200" b="0" i="0">
                          <a:solidFill>
                            <a:srgbClr val="000000"/>
                          </a:solidFill>
                          <a:effectLst/>
                          <a:latin typeface="Calibri" panose="020F0502020204030204" pitchFamily="34" charset="0"/>
                        </a:rPr>
                        <a:t>19​ </a:t>
                      </a:r>
                      <a:endParaRPr lang="fr-FR"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57410069"/>
                  </a:ext>
                </a:extLst>
              </a:tr>
              <a:tr h="248734">
                <a:tc>
                  <a:txBody>
                    <a:bodyPr/>
                    <a:lstStyle/>
                    <a:p>
                      <a:pPr algn="l" rtl="0" fontAlgn="base">
                        <a:lnSpc>
                          <a:spcPts val="1538"/>
                        </a:lnSpc>
                        <a:buNone/>
                      </a:pPr>
                      <a:r>
                        <a:rPr lang="en-GB" sz="1200" b="0" i="0">
                          <a:effectLst/>
                          <a:latin typeface="Calibri" panose="020F0502020204030204" pitchFamily="34" charset="0"/>
                        </a:rPr>
                        <a:t>University of Evora, Portugal </a:t>
                      </a:r>
                      <a:endParaRPr lang="en-GB"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38"/>
                        </a:lnSpc>
                        <a:buNone/>
                      </a:pPr>
                      <a:r>
                        <a:rPr lang="fr-FR" sz="1200" b="0" i="0" dirty="0">
                          <a:solidFill>
                            <a:srgbClr val="000000"/>
                          </a:solidFill>
                          <a:effectLst/>
                          <a:latin typeface="Calibri" panose="020F0502020204030204" pitchFamily="34" charset="0"/>
                        </a:rPr>
                        <a:t>14​ </a:t>
                      </a:r>
                      <a:endParaRPr lang="fr-FR" sz="1800" b="0" i="0" dirty="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5829620"/>
                  </a:ext>
                </a:extLst>
              </a:tr>
              <a:tr h="248734">
                <a:tc>
                  <a:txBody>
                    <a:bodyPr/>
                    <a:lstStyle/>
                    <a:p>
                      <a:pPr algn="l" rtl="0" fontAlgn="base">
                        <a:lnSpc>
                          <a:spcPts val="1538"/>
                        </a:lnSpc>
                        <a:buNone/>
                      </a:pPr>
                      <a:r>
                        <a:rPr lang="en-GB" sz="1200" b="0" i="0">
                          <a:effectLst/>
                          <a:latin typeface="Calibri" panose="020F0502020204030204" pitchFamily="34" charset="0"/>
                        </a:rPr>
                        <a:t>University of Extremadura, Spain</a:t>
                      </a:r>
                      <a:r>
                        <a:rPr lang="en-GB" sz="1200" b="0" i="0">
                          <a:solidFill>
                            <a:srgbClr val="000000"/>
                          </a:solidFill>
                          <a:effectLst/>
                          <a:latin typeface="Calibri" panose="020F0502020204030204" pitchFamily="34" charset="0"/>
                        </a:rPr>
                        <a:t> ​ </a:t>
                      </a:r>
                      <a:endParaRPr lang="en-GB"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38"/>
                        </a:lnSpc>
                        <a:buNone/>
                      </a:pPr>
                      <a:r>
                        <a:rPr lang="fr-FR" sz="1200" b="0" i="0">
                          <a:solidFill>
                            <a:srgbClr val="000000"/>
                          </a:solidFill>
                          <a:effectLst/>
                          <a:latin typeface="Calibri" panose="020F0502020204030204" pitchFamily="34" charset="0"/>
                        </a:rPr>
                        <a:t>17​ </a:t>
                      </a:r>
                      <a:endParaRPr lang="fr-FR"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71523500"/>
                  </a:ext>
                </a:extLst>
              </a:tr>
              <a:tr h="248734">
                <a:tc>
                  <a:txBody>
                    <a:bodyPr/>
                    <a:lstStyle/>
                    <a:p>
                      <a:pPr algn="l" rtl="0" fontAlgn="base">
                        <a:lnSpc>
                          <a:spcPts val="1538"/>
                        </a:lnSpc>
                        <a:buNone/>
                      </a:pPr>
                      <a:r>
                        <a:rPr lang="en-GB" sz="1200" b="0" i="0">
                          <a:effectLst/>
                          <a:latin typeface="Calibri" panose="020F0502020204030204" pitchFamily="34" charset="0"/>
                        </a:rPr>
                        <a:t>University of Parma, Italy </a:t>
                      </a:r>
                      <a:endParaRPr lang="en-GB"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38"/>
                        </a:lnSpc>
                        <a:buNone/>
                      </a:pPr>
                      <a:r>
                        <a:rPr lang="fr-FR" sz="1200" b="0" i="0">
                          <a:solidFill>
                            <a:srgbClr val="000000"/>
                          </a:solidFill>
                          <a:effectLst/>
                          <a:latin typeface="Calibri" panose="020F0502020204030204" pitchFamily="34" charset="0"/>
                        </a:rPr>
                        <a:t>22​ </a:t>
                      </a:r>
                      <a:endParaRPr lang="fr-FR"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6116427"/>
                  </a:ext>
                </a:extLst>
              </a:tr>
              <a:tr h="248734">
                <a:tc>
                  <a:txBody>
                    <a:bodyPr/>
                    <a:lstStyle/>
                    <a:p>
                      <a:pPr algn="l" rtl="0" fontAlgn="base">
                        <a:lnSpc>
                          <a:spcPts val="1538"/>
                        </a:lnSpc>
                        <a:buNone/>
                      </a:pPr>
                      <a:r>
                        <a:rPr lang="en-GB" sz="1200" b="0" i="0">
                          <a:effectLst/>
                          <a:latin typeface="Calibri" panose="020F0502020204030204" pitchFamily="34" charset="0"/>
                        </a:rPr>
                        <a:t>University of Oradea, Romania </a:t>
                      </a:r>
                      <a:r>
                        <a:rPr lang="en-GB" sz="1200" b="0" i="0">
                          <a:solidFill>
                            <a:srgbClr val="000000"/>
                          </a:solidFill>
                          <a:effectLst/>
                          <a:latin typeface="Calibri" panose="020F0502020204030204" pitchFamily="34" charset="0"/>
                        </a:rPr>
                        <a:t>​ </a:t>
                      </a:r>
                      <a:endParaRPr lang="en-GB"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38"/>
                        </a:lnSpc>
                        <a:buNone/>
                      </a:pPr>
                      <a:r>
                        <a:rPr lang="fr-FR" sz="1200" b="0" i="0">
                          <a:solidFill>
                            <a:srgbClr val="000000"/>
                          </a:solidFill>
                          <a:effectLst/>
                          <a:latin typeface="Calibri" panose="020F0502020204030204" pitchFamily="34" charset="0"/>
                        </a:rPr>
                        <a:t>25​ </a:t>
                      </a:r>
                      <a:endParaRPr lang="fr-FR"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5349413"/>
                  </a:ext>
                </a:extLst>
              </a:tr>
              <a:tr h="424146">
                <a:tc>
                  <a:txBody>
                    <a:bodyPr/>
                    <a:lstStyle/>
                    <a:p>
                      <a:pPr algn="l" rtl="0" fontAlgn="base">
                        <a:lnSpc>
                          <a:spcPts val="1538"/>
                        </a:lnSpc>
                        <a:buNone/>
                      </a:pPr>
                      <a:r>
                        <a:rPr lang="en-US" sz="1200" b="0" i="0">
                          <a:effectLst/>
                          <a:latin typeface="Calibri" panose="020F0502020204030204" pitchFamily="34" charset="0"/>
                        </a:rPr>
                        <a:t>Wrocław University of Environmental and Life Sciences, Poland </a:t>
                      </a:r>
                      <a:endParaRPr lang="en-US"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ase">
                        <a:lnSpc>
                          <a:spcPts val="1538"/>
                        </a:lnSpc>
                        <a:buNone/>
                      </a:pPr>
                      <a:r>
                        <a:rPr lang="fr-FR" sz="1200" b="0" i="0">
                          <a:solidFill>
                            <a:srgbClr val="000000"/>
                          </a:solidFill>
                          <a:effectLst/>
                          <a:latin typeface="Calibri" panose="020F0502020204030204" pitchFamily="34" charset="0"/>
                        </a:rPr>
                        <a:t>23​ </a:t>
                      </a:r>
                      <a:endParaRPr lang="fr-FR"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33977376"/>
                  </a:ext>
                </a:extLst>
              </a:tr>
              <a:tr h="248734">
                <a:tc>
                  <a:txBody>
                    <a:bodyPr/>
                    <a:lstStyle/>
                    <a:p>
                      <a:pPr algn="ctr" rtl="0" fontAlgn="base">
                        <a:lnSpc>
                          <a:spcPts val="1538"/>
                        </a:lnSpc>
                        <a:buNone/>
                      </a:pPr>
                      <a:r>
                        <a:rPr lang="fr-FR" sz="1200" b="1" i="0">
                          <a:solidFill>
                            <a:srgbClr val="FFFFFF"/>
                          </a:solidFill>
                          <a:effectLst/>
                          <a:latin typeface="Calibri" panose="020F0502020204030204" pitchFamily="34" charset="0"/>
                        </a:rPr>
                        <a:t>TOTAL​</a:t>
                      </a:r>
                      <a:r>
                        <a:rPr lang="fr-FR" sz="1200" b="0" i="0">
                          <a:solidFill>
                            <a:srgbClr val="FFFFFF"/>
                          </a:solidFill>
                          <a:effectLst/>
                          <a:latin typeface="Calibri" panose="020F0502020204030204" pitchFamily="34" charset="0"/>
                        </a:rPr>
                        <a:t> </a:t>
                      </a:r>
                      <a:endParaRPr lang="fr-FR" sz="1800" b="0" i="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tc>
                  <a:txBody>
                    <a:bodyPr/>
                    <a:lstStyle/>
                    <a:p>
                      <a:pPr algn="ctr" rtl="0" fontAlgn="base">
                        <a:lnSpc>
                          <a:spcPts val="1538"/>
                        </a:lnSpc>
                        <a:buNone/>
                      </a:pPr>
                      <a:r>
                        <a:rPr lang="fr-FR" sz="1200" b="1" i="0" dirty="0">
                          <a:solidFill>
                            <a:srgbClr val="FFFFFF"/>
                          </a:solidFill>
                          <a:effectLst/>
                          <a:latin typeface="Calibri" panose="020F0502020204030204" pitchFamily="34" charset="0"/>
                        </a:rPr>
                        <a:t>207​</a:t>
                      </a:r>
                      <a:r>
                        <a:rPr lang="fr-FR" sz="1200" b="0" i="0" dirty="0">
                          <a:solidFill>
                            <a:srgbClr val="FFFFFF"/>
                          </a:solidFill>
                          <a:effectLst/>
                          <a:latin typeface="Calibri" panose="020F0502020204030204" pitchFamily="34" charset="0"/>
                        </a:rPr>
                        <a:t> </a:t>
                      </a:r>
                      <a:endParaRPr lang="fr-FR" sz="1800" b="0" i="0" dirty="0">
                        <a:effectLst/>
                      </a:endParaRPr>
                    </a:p>
                  </a:txBody>
                  <a:tcPr marL="84198" marR="84198" marT="42099" marB="42099"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765490542"/>
                  </a:ext>
                </a:extLst>
              </a:tr>
            </a:tbl>
          </a:graphicData>
        </a:graphic>
      </p:graphicFrame>
      <p:sp>
        <p:nvSpPr>
          <p:cNvPr id="6" name="ZoneTexte 5">
            <a:extLst>
              <a:ext uri="{FF2B5EF4-FFF2-40B4-BE49-F238E27FC236}">
                <a16:creationId xmlns:a16="http://schemas.microsoft.com/office/drawing/2014/main" id="{C8C5724A-5A93-0E7B-EB63-332AD49E0090}"/>
              </a:ext>
            </a:extLst>
          </p:cNvPr>
          <p:cNvSpPr txBox="1"/>
          <p:nvPr/>
        </p:nvSpPr>
        <p:spPr>
          <a:xfrm>
            <a:off x="5212666" y="2182463"/>
            <a:ext cx="3402767" cy="1631216"/>
          </a:xfrm>
          <a:prstGeom prst="rect">
            <a:avLst/>
          </a:prstGeom>
          <a:noFill/>
        </p:spPr>
        <p:txBody>
          <a:bodyPr wrap="square">
            <a:spAutoFit/>
          </a:bodyPr>
          <a:lstStyle/>
          <a:p>
            <a:pPr algn="just" rtl="0" fontAlgn="base">
              <a:lnSpc>
                <a:spcPts val="1538"/>
              </a:lnSpc>
              <a:buNone/>
            </a:pPr>
            <a:r>
              <a:rPr lang="en-US"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just" rtl="0" fontAlgn="base">
              <a:lnSpc>
                <a:spcPts val="1538"/>
              </a:lnSpc>
            </a:pPr>
            <a:r>
              <a:rPr lang="en-US" b="1" i="0" dirty="0">
                <a:solidFill>
                  <a:srgbClr val="000000"/>
                </a:solidFill>
                <a:effectLst/>
                <a:latin typeface="Calibri" panose="020F0502020204030204" pitchFamily="34" charset="0"/>
              </a:rPr>
              <a:t>Evaluation committee:</a:t>
            </a:r>
            <a:r>
              <a:rPr lang="en-US" b="0" i="0" dirty="0">
                <a:solidFill>
                  <a:srgbClr val="000000"/>
                </a:solidFill>
                <a:effectLst/>
                <a:latin typeface="Calibri" panose="020F0502020204030204" pitchFamily="34" charset="0"/>
              </a:rPr>
              <a:t> each university selects internally in real-time until all the mobilities planned are </a:t>
            </a:r>
            <a:r>
              <a:rPr lang="en-US" b="0" i="0" dirty="0" err="1">
                <a:solidFill>
                  <a:srgbClr val="000000"/>
                </a:solidFill>
                <a:effectLst/>
                <a:latin typeface="Calibri" panose="020F0502020204030204" pitchFamily="34" charset="0"/>
              </a:rPr>
              <a:t>realised</a:t>
            </a:r>
            <a:r>
              <a:rPr lang="en-US" b="0" i="0" dirty="0">
                <a:solidFill>
                  <a:srgbClr val="000000"/>
                </a:solidFill>
                <a:effectLst/>
                <a:latin typeface="Calibri" panose="020F0502020204030204" pitchFamily="34" charset="0"/>
              </a:rPr>
              <a:t>. When a proposition arises, WP3 team will send it to the dedicated university’s Joint Research Committee members, who will do the selection. </a:t>
            </a:r>
            <a:endParaRPr lang="en-US" b="0" i="0" dirty="0">
              <a:solidFill>
                <a:srgbClr val="000000"/>
              </a:solidFill>
              <a:effectLst/>
              <a:latin typeface="Segoe UI" panose="020B0502040204020203" pitchFamily="34" charset="0"/>
            </a:endParaRPr>
          </a:p>
        </p:txBody>
      </p:sp>
      <p:sp>
        <p:nvSpPr>
          <p:cNvPr id="8" name="ZoneTexte 7">
            <a:extLst>
              <a:ext uri="{FF2B5EF4-FFF2-40B4-BE49-F238E27FC236}">
                <a16:creationId xmlns:a16="http://schemas.microsoft.com/office/drawing/2014/main" id="{A93E9622-B313-C1B6-8D91-92D9382210B3}"/>
              </a:ext>
            </a:extLst>
          </p:cNvPr>
          <p:cNvSpPr txBox="1"/>
          <p:nvPr/>
        </p:nvSpPr>
        <p:spPr>
          <a:xfrm>
            <a:off x="4401048" y="1036518"/>
            <a:ext cx="3402767" cy="477054"/>
          </a:xfrm>
          <a:prstGeom prst="rect">
            <a:avLst/>
          </a:prstGeom>
          <a:noFill/>
        </p:spPr>
        <p:txBody>
          <a:bodyPr wrap="square">
            <a:spAutoFit/>
          </a:bodyPr>
          <a:lstStyle/>
          <a:p>
            <a:pPr algn="just" rtl="0" fontAlgn="base">
              <a:lnSpc>
                <a:spcPts val="1538"/>
              </a:lnSpc>
              <a:buNone/>
            </a:pPr>
            <a:r>
              <a:rPr lang="en-US" b="0" i="0" dirty="0">
                <a:solidFill>
                  <a:srgbClr val="000000"/>
                </a:solidFill>
                <a:effectLst/>
                <a:latin typeface="Calibri" panose="020F0502020204030204" pitchFamily="34" charset="0"/>
              </a:rPr>
              <a:t>In case of a tie, priorities will be given to projects </a:t>
            </a:r>
            <a:r>
              <a:rPr lang="en-US" b="1" i="0" dirty="0">
                <a:solidFill>
                  <a:srgbClr val="000000"/>
                </a:solidFill>
                <a:effectLst/>
                <a:latin typeface="Calibri" panose="020F0502020204030204" pitchFamily="34" charset="0"/>
              </a:rPr>
              <a:t>with early career researchers</a:t>
            </a:r>
            <a:r>
              <a:rPr lang="en-US"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p:txBody>
      </p:sp>
      <p:sp>
        <p:nvSpPr>
          <p:cNvPr id="5" name="Espace réservé du numéro de diapositive 4">
            <a:extLst>
              <a:ext uri="{FF2B5EF4-FFF2-40B4-BE49-F238E27FC236}">
                <a16:creationId xmlns:a16="http://schemas.microsoft.com/office/drawing/2014/main" id="{B85747BA-09FF-FE00-3005-98CDEBE15BBF}"/>
              </a:ext>
            </a:extLst>
          </p:cNvPr>
          <p:cNvSpPr>
            <a:spLocks noGrp="1"/>
          </p:cNvSpPr>
          <p:nvPr>
            <p:ph type="sldNum" idx="12"/>
          </p:nvPr>
        </p:nvSpPr>
        <p:spPr>
          <a:xfrm>
            <a:off x="7010400" y="4777896"/>
            <a:ext cx="2133600" cy="273844"/>
          </a:xfrm>
        </p:spPr>
        <p:txBody>
          <a:bodyPr/>
          <a:lstStyle/>
          <a:p>
            <a:pPr marL="0" lvl="0" indent="0" algn="r" rtl="0">
              <a:spcBef>
                <a:spcPts val="0"/>
              </a:spcBef>
              <a:spcAft>
                <a:spcPts val="0"/>
              </a:spcAft>
              <a:buNone/>
            </a:pPr>
            <a:fld id="{00000000-1234-1234-1234-123412341234}" type="slidenum">
              <a:rPr lang="en-US" sz="1400" smtClean="0">
                <a:solidFill>
                  <a:srgbClr val="002060"/>
                </a:solidFill>
              </a:rPr>
              <a:t>16</a:t>
            </a:fld>
            <a:endParaRPr lang="en-US" sz="1400">
              <a:solidFill>
                <a:srgbClr val="002060"/>
              </a:solidFill>
            </a:endParaRPr>
          </a:p>
        </p:txBody>
      </p:sp>
    </p:spTree>
    <p:extLst>
      <p:ext uri="{BB962C8B-B14F-4D97-AF65-F5344CB8AC3E}">
        <p14:creationId xmlns:p14="http://schemas.microsoft.com/office/powerpoint/2010/main" val="4075828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72919-CDEC-58AA-C30A-13D5DCA18919}"/>
            </a:ext>
          </a:extLst>
        </p:cNvPr>
        <p:cNvGrpSpPr/>
        <p:nvPr/>
      </p:nvGrpSpPr>
      <p:grpSpPr>
        <a:xfrm>
          <a:off x="0" y="0"/>
          <a:ext cx="0" cy="0"/>
          <a:chOff x="0" y="0"/>
          <a:chExt cx="0" cy="0"/>
        </a:xfrm>
      </p:grpSpPr>
      <p:sp>
        <p:nvSpPr>
          <p:cNvPr id="3" name="Titre 1">
            <a:extLst>
              <a:ext uri="{FF2B5EF4-FFF2-40B4-BE49-F238E27FC236}">
                <a16:creationId xmlns:a16="http://schemas.microsoft.com/office/drawing/2014/main" id="{DF752940-7B6C-D769-9CA7-BCFB85AE9EF0}"/>
              </a:ext>
            </a:extLst>
          </p:cNvPr>
          <p:cNvSpPr txBox="1">
            <a:spLocks/>
          </p:cNvSpPr>
          <p:nvPr/>
        </p:nvSpPr>
        <p:spPr>
          <a:xfrm>
            <a:off x="2390076" y="402571"/>
            <a:ext cx="5275385" cy="60025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36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fr-FR" dirty="0">
                <a:solidFill>
                  <a:srgbClr val="002060"/>
                </a:solidFill>
                <a:latin typeface="Poppins Black" panose="00000A00000000000000" pitchFamily="2" charset="0"/>
                <a:cs typeface="Poppins Black" panose="00000A00000000000000" pitchFamily="2" charset="0"/>
              </a:rPr>
              <a:t>Evaluation </a:t>
            </a:r>
            <a:r>
              <a:rPr lang="fr-FR" dirty="0" err="1">
                <a:solidFill>
                  <a:srgbClr val="002060"/>
                </a:solidFill>
                <a:latin typeface="Poppins Black" panose="00000A00000000000000" pitchFamily="2" charset="0"/>
                <a:cs typeface="Poppins Black" panose="00000A00000000000000" pitchFamily="2" charset="0"/>
              </a:rPr>
              <a:t>criteria</a:t>
            </a:r>
            <a:r>
              <a:rPr lang="fr-FR" dirty="0">
                <a:solidFill>
                  <a:srgbClr val="002060"/>
                </a:solidFill>
                <a:latin typeface="Poppins Black" panose="00000A00000000000000" pitchFamily="2" charset="0"/>
                <a:cs typeface="Poppins Black" panose="00000A00000000000000" pitchFamily="2" charset="0"/>
              </a:rPr>
              <a:t> </a:t>
            </a:r>
          </a:p>
        </p:txBody>
      </p:sp>
      <p:graphicFrame>
        <p:nvGraphicFramePr>
          <p:cNvPr id="2" name="Tableau 1">
            <a:extLst>
              <a:ext uri="{FF2B5EF4-FFF2-40B4-BE49-F238E27FC236}">
                <a16:creationId xmlns:a16="http://schemas.microsoft.com/office/drawing/2014/main" id="{715763D6-9E31-E0EB-43CA-23EBE2594488}"/>
              </a:ext>
            </a:extLst>
          </p:cNvPr>
          <p:cNvGraphicFramePr>
            <a:graphicFrameLocks noGrp="1"/>
          </p:cNvGraphicFramePr>
          <p:nvPr>
            <p:extLst>
              <p:ext uri="{D42A27DB-BD31-4B8C-83A1-F6EECF244321}">
                <p14:modId xmlns:p14="http://schemas.microsoft.com/office/powerpoint/2010/main" val="105316511"/>
              </p:ext>
            </p:extLst>
          </p:nvPr>
        </p:nvGraphicFramePr>
        <p:xfrm>
          <a:off x="1063256" y="1299862"/>
          <a:ext cx="6247072" cy="2834640"/>
        </p:xfrm>
        <a:graphic>
          <a:graphicData uri="http://schemas.openxmlformats.org/drawingml/2006/table">
            <a:tbl>
              <a:tblPr/>
              <a:tblGrid>
                <a:gridCol w="951541">
                  <a:extLst>
                    <a:ext uri="{9D8B030D-6E8A-4147-A177-3AD203B41FA5}">
                      <a16:colId xmlns:a16="http://schemas.microsoft.com/office/drawing/2014/main" val="3954016086"/>
                    </a:ext>
                  </a:extLst>
                </a:gridCol>
                <a:gridCol w="4530161">
                  <a:extLst>
                    <a:ext uri="{9D8B030D-6E8A-4147-A177-3AD203B41FA5}">
                      <a16:colId xmlns:a16="http://schemas.microsoft.com/office/drawing/2014/main" val="923659990"/>
                    </a:ext>
                  </a:extLst>
                </a:gridCol>
                <a:gridCol w="765370">
                  <a:extLst>
                    <a:ext uri="{9D8B030D-6E8A-4147-A177-3AD203B41FA5}">
                      <a16:colId xmlns:a16="http://schemas.microsoft.com/office/drawing/2014/main" val="4155844778"/>
                    </a:ext>
                  </a:extLst>
                </a:gridCol>
              </a:tblGrid>
              <a:tr h="190500">
                <a:tc>
                  <a:txBody>
                    <a:bodyPr/>
                    <a:lstStyle/>
                    <a:p>
                      <a:pPr algn="just" rtl="0" fontAlgn="base">
                        <a:lnSpc>
                          <a:spcPts val="1538"/>
                        </a:lnSpc>
                        <a:buNone/>
                      </a:pPr>
                      <a:r>
                        <a:rPr lang="en-GB" sz="1400" b="1" i="0">
                          <a:solidFill>
                            <a:srgbClr val="FFFFFF"/>
                          </a:solidFill>
                          <a:effectLst/>
                          <a:latin typeface="Calibri" panose="020F0502020204030204" pitchFamily="34" charset="0"/>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tc>
                  <a:txBody>
                    <a:bodyPr/>
                    <a:lstStyle/>
                    <a:p>
                      <a:pPr algn="just" rtl="0" fontAlgn="base">
                        <a:lnSpc>
                          <a:spcPts val="1538"/>
                        </a:lnSpc>
                        <a:buNone/>
                      </a:pPr>
                      <a:r>
                        <a:rPr lang="en-GB" sz="1400" b="1" i="0">
                          <a:solidFill>
                            <a:srgbClr val="FFFFFF"/>
                          </a:solidFill>
                          <a:effectLst/>
                          <a:latin typeface="Calibri" panose="020F0502020204030204" pitchFamily="34" charset="0"/>
                        </a:rPr>
                        <a:t>Criteria</a:t>
                      </a:r>
                      <a:r>
                        <a:rPr lang="en-GB" sz="1400" b="0" i="0">
                          <a:solidFill>
                            <a:srgbClr val="FFFFFF"/>
                          </a:solidFill>
                          <a:effectLst/>
                          <a:latin typeface="Calibri" panose="020F0502020204030204" pitchFamily="34" charset="0"/>
                        </a:rPr>
                        <a:t> </a:t>
                      </a:r>
                      <a:endParaRPr lang="en-GB"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tc>
                  <a:txBody>
                    <a:bodyPr/>
                    <a:lstStyle/>
                    <a:p>
                      <a:pPr algn="just" rtl="0" fontAlgn="base">
                        <a:lnSpc>
                          <a:spcPts val="1538"/>
                        </a:lnSpc>
                        <a:buNone/>
                      </a:pPr>
                      <a:r>
                        <a:rPr lang="en-GB" sz="1400" b="1" i="0">
                          <a:solidFill>
                            <a:srgbClr val="FFFFFF"/>
                          </a:solidFill>
                          <a:effectLst/>
                          <a:latin typeface="Calibri" panose="020F0502020204030204" pitchFamily="34" charset="0"/>
                        </a:rPr>
                        <a:t>Max. score</a:t>
                      </a:r>
                      <a:r>
                        <a:rPr lang="en-GB" sz="1400" b="0" i="0">
                          <a:solidFill>
                            <a:srgbClr val="FFFFFF"/>
                          </a:solidFill>
                          <a:effectLst/>
                          <a:latin typeface="Calibri" panose="020F0502020204030204" pitchFamily="34" charset="0"/>
                        </a:rPr>
                        <a:t> </a:t>
                      </a:r>
                      <a:endParaRPr lang="en-GB"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340780835"/>
                  </a:ext>
                </a:extLst>
              </a:tr>
              <a:tr h="190500">
                <a:tc>
                  <a:txBody>
                    <a:bodyPr/>
                    <a:lstStyle/>
                    <a:p>
                      <a:pPr algn="just" rtl="0" fontAlgn="base">
                        <a:lnSpc>
                          <a:spcPts val="1538"/>
                        </a:lnSpc>
                        <a:buNone/>
                      </a:pPr>
                      <a:r>
                        <a:rPr lang="en-GB" sz="1400" b="0" i="0">
                          <a:effectLst/>
                          <a:latin typeface="Calibri" panose="020F0502020204030204" pitchFamily="34" charset="0"/>
                        </a:rPr>
                        <a:t>Criteria 1 </a:t>
                      </a:r>
                      <a:endParaRPr lang="en-GB"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US" sz="1400" b="0" i="0" dirty="0">
                          <a:effectLst/>
                          <a:latin typeface="Calibri" panose="020F0502020204030204" pitchFamily="34" charset="0"/>
                        </a:rPr>
                        <a:t>Relevance of the project for EU GREEN mission and vision. Link with the </a:t>
                      </a:r>
                      <a:r>
                        <a:rPr lang="en-US" sz="1400" b="0" i="0" u="sng" strike="noStrike" dirty="0">
                          <a:solidFill>
                            <a:srgbClr val="0563C1"/>
                          </a:solidFill>
                          <a:effectLst/>
                          <a:latin typeface="Calibri" panose="020F0502020204030204" pitchFamily="34" charset="0"/>
                          <a:hlinkClick r:id="rId2"/>
                        </a:rPr>
                        <a:t>Sustainable Development Goals.</a:t>
                      </a:r>
                      <a:r>
                        <a:rPr lang="en-US" sz="1400" b="0" i="0" dirty="0">
                          <a:effectLst/>
                          <a:latin typeface="Calibri" panose="020F0502020204030204" pitchFamily="34" charset="0"/>
                        </a:rPr>
                        <a: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GB" sz="1400" b="0" i="0">
                          <a:effectLst/>
                          <a:latin typeface="Calibri" panose="020F0502020204030204" pitchFamily="34" charset="0"/>
                        </a:rPr>
                        <a:t>/ 10  </a:t>
                      </a:r>
                      <a:endParaRPr lang="en-GB"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9687282"/>
                  </a:ext>
                </a:extLst>
              </a:tr>
              <a:tr h="190500">
                <a:tc>
                  <a:txBody>
                    <a:bodyPr/>
                    <a:lstStyle/>
                    <a:p>
                      <a:pPr algn="just" rtl="0" fontAlgn="base">
                        <a:lnSpc>
                          <a:spcPts val="1538"/>
                        </a:lnSpc>
                        <a:buNone/>
                      </a:pPr>
                      <a:r>
                        <a:rPr lang="en-GB" sz="1400" b="0" i="0">
                          <a:effectLst/>
                          <a:latin typeface="Calibri" panose="020F0502020204030204" pitchFamily="34" charset="0"/>
                        </a:rPr>
                        <a:t>Criteria 2 </a:t>
                      </a:r>
                      <a:endParaRPr lang="en-GB"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US" sz="1400" b="0" i="0" dirty="0">
                          <a:effectLst/>
                          <a:latin typeface="Calibri" panose="020F0502020204030204" pitchFamily="34" charset="0"/>
                        </a:rPr>
                        <a:t>The expected outcomes of the mobility visit, and next collaboration steps planned after the visit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GB" sz="1400" b="0" i="0">
                          <a:effectLst/>
                          <a:latin typeface="Calibri" panose="020F0502020204030204" pitchFamily="34" charset="0"/>
                        </a:rPr>
                        <a:t>/ 6  </a:t>
                      </a:r>
                      <a:endParaRPr lang="en-GB"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0361562"/>
                  </a:ext>
                </a:extLst>
              </a:tr>
              <a:tr h="190500">
                <a:tc>
                  <a:txBody>
                    <a:bodyPr/>
                    <a:lstStyle/>
                    <a:p>
                      <a:pPr algn="just" rtl="0" fontAlgn="base">
                        <a:lnSpc>
                          <a:spcPts val="1538"/>
                        </a:lnSpc>
                        <a:buNone/>
                      </a:pPr>
                      <a:r>
                        <a:rPr lang="en-GB" sz="1400" b="0" i="0">
                          <a:effectLst/>
                          <a:latin typeface="Calibri" panose="020F0502020204030204" pitchFamily="34" charset="0"/>
                        </a:rPr>
                        <a:t>Criteria 3 </a:t>
                      </a:r>
                      <a:endParaRPr lang="en-GB"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US" sz="1400" b="0" i="0" dirty="0">
                          <a:effectLst/>
                          <a:latin typeface="Calibri" panose="020F0502020204030204" pitchFamily="34" charset="0"/>
                        </a:rPr>
                        <a:t>Quality of the </a:t>
                      </a:r>
                      <a:r>
                        <a:rPr lang="en-US" sz="1400" b="0" i="0" dirty="0" err="1">
                          <a:effectLst/>
                          <a:latin typeface="Calibri" panose="020F0502020204030204" pitchFamily="34" charset="0"/>
                        </a:rPr>
                        <a:t>programme</a:t>
                      </a:r>
                      <a:r>
                        <a:rPr lang="en-US" sz="1400" b="0" i="0" dirty="0">
                          <a:effectLst/>
                          <a:latin typeface="Calibri" panose="020F0502020204030204" pitchFamily="34" charset="0"/>
                        </a:rPr>
                        <a:t> of the activities to be developed during the visit. </a:t>
                      </a:r>
                      <a:endParaRPr lang="en-US"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GB" sz="1400" b="0" i="0">
                          <a:effectLst/>
                          <a:latin typeface="Calibri" panose="020F0502020204030204" pitchFamily="34" charset="0"/>
                        </a:rPr>
                        <a:t>/ 5  </a:t>
                      </a:r>
                      <a:endParaRPr lang="en-GB"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0718909"/>
                  </a:ext>
                </a:extLst>
              </a:tr>
              <a:tr h="190500">
                <a:tc>
                  <a:txBody>
                    <a:bodyPr/>
                    <a:lstStyle/>
                    <a:p>
                      <a:pPr algn="just" rtl="0" fontAlgn="base">
                        <a:lnSpc>
                          <a:spcPts val="1538"/>
                        </a:lnSpc>
                        <a:buNone/>
                      </a:pPr>
                      <a:r>
                        <a:rPr lang="en-GB" sz="1400" b="0" i="0">
                          <a:effectLst/>
                          <a:latin typeface="Calibri" panose="020F0502020204030204" pitchFamily="34" charset="0"/>
                        </a:rPr>
                        <a:t>Criteria 4 </a:t>
                      </a:r>
                      <a:endParaRPr lang="en-GB"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US" sz="1400" b="0" i="0">
                          <a:effectLst/>
                          <a:latin typeface="Calibri" panose="020F0502020204030204" pitchFamily="34" charset="0"/>
                        </a:rPr>
                        <a:t>Participation of early career researchers (PhD students and Postdoc) </a:t>
                      </a:r>
                      <a:endParaRPr lang="en-US"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GB" sz="1400" b="0" i="0">
                          <a:effectLst/>
                          <a:latin typeface="Calibri" panose="020F0502020204030204" pitchFamily="34" charset="0"/>
                        </a:rPr>
                        <a:t>/ 4  </a:t>
                      </a:r>
                      <a:endParaRPr lang="en-GB"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9077962"/>
                  </a:ext>
                </a:extLst>
              </a:tr>
              <a:tr h="190500">
                <a:tc>
                  <a:txBody>
                    <a:bodyPr/>
                    <a:lstStyle/>
                    <a:p>
                      <a:pPr algn="just" rtl="0" fontAlgn="base">
                        <a:lnSpc>
                          <a:spcPts val="1538"/>
                        </a:lnSpc>
                        <a:buNone/>
                      </a:pPr>
                      <a:r>
                        <a:rPr lang="en-GB" sz="1400" b="1" i="0">
                          <a:solidFill>
                            <a:srgbClr val="FFFFFF"/>
                          </a:solidFill>
                          <a:effectLst/>
                          <a:latin typeface="Calibri" panose="020F0502020204030204" pitchFamily="34" charset="0"/>
                        </a:rPr>
                        <a:t> </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tc>
                  <a:txBody>
                    <a:bodyPr/>
                    <a:lstStyle/>
                    <a:p>
                      <a:pPr algn="just" rtl="0" fontAlgn="base">
                        <a:lnSpc>
                          <a:spcPts val="1538"/>
                        </a:lnSpc>
                        <a:buNone/>
                      </a:pPr>
                      <a:r>
                        <a:rPr lang="en-GB" sz="1400" b="1" i="0">
                          <a:solidFill>
                            <a:srgbClr val="FFFFFF"/>
                          </a:solidFill>
                          <a:effectLst/>
                          <a:latin typeface="Calibri" panose="020F0502020204030204" pitchFamily="34" charset="0"/>
                        </a:rPr>
                        <a:t>TOTAL</a:t>
                      </a:r>
                      <a:r>
                        <a:rPr lang="en-GB" sz="1400" b="0" i="0">
                          <a:solidFill>
                            <a:srgbClr val="FFFFFF"/>
                          </a:solidFill>
                          <a:effectLst/>
                          <a:latin typeface="Calibri" panose="020F0502020204030204" pitchFamily="34" charset="0"/>
                        </a:rPr>
                        <a:t> </a:t>
                      </a:r>
                      <a:endParaRPr lang="en-GB" sz="18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tc>
                  <a:txBody>
                    <a:bodyPr/>
                    <a:lstStyle/>
                    <a:p>
                      <a:pPr algn="just" rtl="0" fontAlgn="base">
                        <a:lnSpc>
                          <a:spcPts val="1538"/>
                        </a:lnSpc>
                        <a:buNone/>
                      </a:pPr>
                      <a:r>
                        <a:rPr lang="en-GB" sz="1400" b="1" i="0" dirty="0">
                          <a:solidFill>
                            <a:srgbClr val="FFFFFF"/>
                          </a:solidFill>
                          <a:effectLst/>
                          <a:latin typeface="Calibri" panose="020F0502020204030204" pitchFamily="34" charset="0"/>
                        </a:rPr>
                        <a:t>25 points</a:t>
                      </a:r>
                      <a:r>
                        <a:rPr lang="en-GB" sz="1400" b="0" i="0" dirty="0">
                          <a:solidFill>
                            <a:srgbClr val="FFFFFF"/>
                          </a:solidFill>
                          <a:effectLst/>
                          <a:latin typeface="Calibri" panose="020F0502020204030204" pitchFamily="34" charset="0"/>
                        </a:rPr>
                        <a:t> </a:t>
                      </a:r>
                      <a:endParaRPr lang="en-GB" sz="18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4650137"/>
                  </a:ext>
                </a:extLst>
              </a:tr>
            </a:tbl>
          </a:graphicData>
        </a:graphic>
      </p:graphicFrame>
      <p:sp>
        <p:nvSpPr>
          <p:cNvPr id="5" name="Espace réservé du numéro de diapositive 4">
            <a:extLst>
              <a:ext uri="{FF2B5EF4-FFF2-40B4-BE49-F238E27FC236}">
                <a16:creationId xmlns:a16="http://schemas.microsoft.com/office/drawing/2014/main" id="{E53E6D45-A9A7-FE1B-CCAE-37866EFD6E66}"/>
              </a:ext>
            </a:extLst>
          </p:cNvPr>
          <p:cNvSpPr>
            <a:spLocks noGrp="1"/>
          </p:cNvSpPr>
          <p:nvPr>
            <p:ph type="sldNum" idx="12"/>
          </p:nvPr>
        </p:nvSpPr>
        <p:spPr>
          <a:xfrm>
            <a:off x="7010400" y="4869656"/>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17</a:t>
            </a:fld>
            <a:endParaRPr lang="en-US">
              <a:solidFill>
                <a:srgbClr val="002060"/>
              </a:solidFill>
            </a:endParaRPr>
          </a:p>
        </p:txBody>
      </p:sp>
      <p:sp>
        <p:nvSpPr>
          <p:cNvPr id="7" name="ZoneTexte 6">
            <a:extLst>
              <a:ext uri="{FF2B5EF4-FFF2-40B4-BE49-F238E27FC236}">
                <a16:creationId xmlns:a16="http://schemas.microsoft.com/office/drawing/2014/main" id="{EF6E6C08-386B-FF68-16AD-B13BE884D0AC}"/>
              </a:ext>
            </a:extLst>
          </p:cNvPr>
          <p:cNvSpPr txBox="1"/>
          <p:nvPr/>
        </p:nvSpPr>
        <p:spPr>
          <a:xfrm>
            <a:off x="627321" y="4277646"/>
            <a:ext cx="4572000" cy="307777"/>
          </a:xfrm>
          <a:prstGeom prst="rect">
            <a:avLst/>
          </a:prstGeom>
          <a:noFill/>
        </p:spPr>
        <p:txBody>
          <a:bodyPr wrap="square">
            <a:spAutoFit/>
          </a:bodyPr>
          <a:lstStyle/>
          <a:p>
            <a:r>
              <a:rPr lang="fr-FR" b="1" dirty="0">
                <a:solidFill>
                  <a:srgbClr val="00B050"/>
                </a:solidFill>
              </a:rPr>
              <a:t>Application </a:t>
            </a:r>
            <a:r>
              <a:rPr lang="fr-FR" b="1" dirty="0" err="1">
                <a:solidFill>
                  <a:srgbClr val="00B050"/>
                </a:solidFill>
              </a:rPr>
              <a:t>form</a:t>
            </a:r>
            <a:r>
              <a:rPr lang="fr-FR" b="1" dirty="0">
                <a:solidFill>
                  <a:srgbClr val="00B050"/>
                </a:solidFill>
              </a:rPr>
              <a:t> : </a:t>
            </a:r>
            <a:r>
              <a:rPr lang="fr-FR" b="1" dirty="0" err="1">
                <a:solidFill>
                  <a:srgbClr val="00B050"/>
                </a:solidFill>
                <a:hlinkClick r:id="rId3"/>
              </a:rPr>
              <a:t>available</a:t>
            </a:r>
            <a:r>
              <a:rPr lang="fr-FR" b="1" dirty="0">
                <a:solidFill>
                  <a:srgbClr val="00B050"/>
                </a:solidFill>
                <a:hlinkClick r:id="rId3"/>
              </a:rPr>
              <a:t> </a:t>
            </a:r>
            <a:r>
              <a:rPr lang="fr-FR" b="1" dirty="0" err="1">
                <a:solidFill>
                  <a:srgbClr val="00B050"/>
                </a:solidFill>
                <a:hlinkClick r:id="rId3"/>
              </a:rPr>
              <a:t>here</a:t>
            </a:r>
            <a:endParaRPr lang="fr-FR" b="1" dirty="0">
              <a:solidFill>
                <a:srgbClr val="00B050"/>
              </a:solidFill>
            </a:endParaRPr>
          </a:p>
        </p:txBody>
      </p:sp>
    </p:spTree>
    <p:extLst>
      <p:ext uri="{BB962C8B-B14F-4D97-AF65-F5344CB8AC3E}">
        <p14:creationId xmlns:p14="http://schemas.microsoft.com/office/powerpoint/2010/main" val="2368701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863AC6E2-76FE-6C2E-01C9-3375129A1FD1}"/>
              </a:ext>
            </a:extLst>
          </p:cNvPr>
          <p:cNvSpPr txBox="1"/>
          <p:nvPr/>
        </p:nvSpPr>
        <p:spPr>
          <a:xfrm>
            <a:off x="2956559" y="1700974"/>
            <a:ext cx="3893127" cy="646331"/>
          </a:xfrm>
          <a:prstGeom prst="rect">
            <a:avLst/>
          </a:prstGeom>
          <a:noFill/>
        </p:spPr>
        <p:txBody>
          <a:bodyPr wrap="square" rtlCol="0">
            <a:spAutoFit/>
          </a:bodyPr>
          <a:lstStyle/>
          <a:p>
            <a:r>
              <a:rPr lang="fr-FR" sz="3600" dirty="0">
                <a:solidFill>
                  <a:srgbClr val="002060"/>
                </a:solidFill>
                <a:latin typeface="Poppins Black" panose="00000A00000000000000" pitchFamily="2" charset="0"/>
                <a:cs typeface="Poppins Black" panose="00000A00000000000000" pitchFamily="2" charset="0"/>
              </a:rPr>
              <a:t>Questions ?</a:t>
            </a:r>
          </a:p>
        </p:txBody>
      </p:sp>
      <p:sp>
        <p:nvSpPr>
          <p:cNvPr id="2" name="Espace réservé du numéro de diapositive 1">
            <a:extLst>
              <a:ext uri="{FF2B5EF4-FFF2-40B4-BE49-F238E27FC236}">
                <a16:creationId xmlns:a16="http://schemas.microsoft.com/office/drawing/2014/main" id="{9A01AD10-86F4-3B04-D800-71ED108BEF69}"/>
              </a:ext>
            </a:extLst>
          </p:cNvPr>
          <p:cNvSpPr>
            <a:spLocks noGrp="1"/>
          </p:cNvSpPr>
          <p:nvPr>
            <p:ph type="sldNum" idx="12"/>
          </p:nvPr>
        </p:nvSpPr>
        <p:spPr>
          <a:xfrm>
            <a:off x="7010400" y="4788528"/>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18</a:t>
            </a:fld>
            <a:endParaRPr lang="en-US">
              <a:solidFill>
                <a:srgbClr val="002060"/>
              </a:solidFill>
            </a:endParaRPr>
          </a:p>
        </p:txBody>
      </p:sp>
    </p:spTree>
    <p:extLst>
      <p:ext uri="{BB962C8B-B14F-4D97-AF65-F5344CB8AC3E}">
        <p14:creationId xmlns:p14="http://schemas.microsoft.com/office/powerpoint/2010/main" val="1810326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082F2D93-D1BB-5000-9E02-6F148D77E203}"/>
              </a:ext>
            </a:extLst>
          </p:cNvPr>
          <p:cNvSpPr txBox="1"/>
          <p:nvPr/>
        </p:nvSpPr>
        <p:spPr>
          <a:xfrm>
            <a:off x="790353" y="2213372"/>
            <a:ext cx="7563293" cy="1600438"/>
          </a:xfrm>
          <a:prstGeom prst="rect">
            <a:avLst/>
          </a:prstGeom>
          <a:noFill/>
        </p:spPr>
        <p:txBody>
          <a:bodyPr wrap="square">
            <a:spAutoFit/>
          </a:bodyPr>
          <a:lstStyle/>
          <a:p>
            <a:pPr fontAlgn="base"/>
            <a:r>
              <a:rPr lang="en-US" dirty="0"/>
              <a:t>EU GREEN launches a procedure to stimulate research internships among EU GREEN labs and EU GREEN students</a:t>
            </a:r>
            <a:r>
              <a:rPr lang="en-US" b="1" dirty="0"/>
              <a:t>. </a:t>
            </a:r>
            <a:r>
              <a:rPr lang="en-US" dirty="0"/>
              <a:t>This procedure, implemented by the Work Package Research (WP3),</a:t>
            </a:r>
            <a:r>
              <a:rPr lang="en-US" b="1" dirty="0"/>
              <a:t> </a:t>
            </a:r>
            <a:r>
              <a:rPr lang="en-US" dirty="0"/>
              <a:t>is intended </a:t>
            </a:r>
            <a:r>
              <a:rPr lang="en-US" b="1" dirty="0"/>
              <a:t>to boost international mobilities and leverage cooperation between students and researchers to create new scientific relationships or consolidate pre-existing ones</a:t>
            </a:r>
            <a:r>
              <a:rPr lang="en-US" dirty="0"/>
              <a:t>. The long-term goal is to </a:t>
            </a:r>
            <a:r>
              <a:rPr lang="en-US" b="1" dirty="0"/>
              <a:t>build robust scientific communities among the EU GREEN universities. </a:t>
            </a:r>
            <a:r>
              <a:rPr lang="en-US" dirty="0"/>
              <a:t> </a:t>
            </a:r>
          </a:p>
          <a:p>
            <a:pPr fontAlgn="base"/>
            <a:r>
              <a:rPr lang="en-US" dirty="0"/>
              <a:t> </a:t>
            </a:r>
          </a:p>
        </p:txBody>
      </p:sp>
      <p:sp>
        <p:nvSpPr>
          <p:cNvPr id="7" name="ZoneTexte 6">
            <a:extLst>
              <a:ext uri="{FF2B5EF4-FFF2-40B4-BE49-F238E27FC236}">
                <a16:creationId xmlns:a16="http://schemas.microsoft.com/office/drawing/2014/main" id="{72BAD3A1-5EF1-811E-7B15-D85D128C96FB}"/>
              </a:ext>
            </a:extLst>
          </p:cNvPr>
          <p:cNvSpPr txBox="1"/>
          <p:nvPr/>
        </p:nvSpPr>
        <p:spPr>
          <a:xfrm>
            <a:off x="1212111" y="1070644"/>
            <a:ext cx="5536018" cy="830997"/>
          </a:xfrm>
          <a:prstGeom prst="rect">
            <a:avLst/>
          </a:prstGeom>
          <a:noFill/>
        </p:spPr>
        <p:txBody>
          <a:bodyPr wrap="square">
            <a:spAutoFit/>
          </a:bodyPr>
          <a:lstStyle/>
          <a:p>
            <a:r>
              <a:rPr lang="fr-FR" sz="2400" dirty="0" err="1">
                <a:solidFill>
                  <a:srgbClr val="002060"/>
                </a:solidFill>
                <a:latin typeface="Poppins Black" panose="00000A00000000000000" pitchFamily="2" charset="0"/>
                <a:cs typeface="Poppins Black" panose="00000A00000000000000" pitchFamily="2" charset="0"/>
              </a:rPr>
              <a:t>Research</a:t>
            </a:r>
            <a:r>
              <a:rPr lang="fr-FR" sz="2400" dirty="0">
                <a:solidFill>
                  <a:srgbClr val="002060"/>
                </a:solidFill>
                <a:latin typeface="Poppins Black" panose="00000A00000000000000" pitchFamily="2" charset="0"/>
                <a:cs typeface="Poppins Black" panose="00000A00000000000000" pitchFamily="2" charset="0"/>
              </a:rPr>
              <a:t> </a:t>
            </a:r>
            <a:r>
              <a:rPr lang="fr-FR" sz="2400" dirty="0" err="1">
                <a:solidFill>
                  <a:srgbClr val="002060"/>
                </a:solidFill>
                <a:latin typeface="Poppins Black" panose="00000A00000000000000" pitchFamily="2" charset="0"/>
                <a:cs typeface="Poppins Black" panose="00000A00000000000000" pitchFamily="2" charset="0"/>
              </a:rPr>
              <a:t>internships</a:t>
            </a:r>
            <a:r>
              <a:rPr lang="fr-FR" sz="2400" dirty="0">
                <a:solidFill>
                  <a:srgbClr val="002060"/>
                </a:solidFill>
                <a:latin typeface="Poppins Black" panose="00000A00000000000000" pitchFamily="2" charset="0"/>
                <a:cs typeface="Poppins Black" panose="00000A00000000000000" pitchFamily="2" charset="0"/>
              </a:rPr>
              <a:t> call 2025 </a:t>
            </a:r>
          </a:p>
          <a:p>
            <a:r>
              <a:rPr lang="fr-FR" sz="2400" dirty="0">
                <a:solidFill>
                  <a:srgbClr val="002060"/>
                </a:solidFill>
                <a:latin typeface="Poppins Black" panose="00000A00000000000000" pitchFamily="2" charset="0"/>
                <a:cs typeface="Poppins Black" panose="00000A00000000000000" pitchFamily="2" charset="0"/>
              </a:rPr>
              <a:t>Basics</a:t>
            </a:r>
            <a:endParaRPr lang="fr-FR" sz="2400" dirty="0"/>
          </a:p>
        </p:txBody>
      </p:sp>
      <p:sp>
        <p:nvSpPr>
          <p:cNvPr id="8" name="Espace réservé du numéro de diapositive 7">
            <a:extLst>
              <a:ext uri="{FF2B5EF4-FFF2-40B4-BE49-F238E27FC236}">
                <a16:creationId xmlns:a16="http://schemas.microsoft.com/office/drawing/2014/main" id="{A9292004-8E0F-C21D-5450-55CBEF11EC29}"/>
              </a:ext>
            </a:extLst>
          </p:cNvPr>
          <p:cNvSpPr>
            <a:spLocks noGrp="1"/>
          </p:cNvSpPr>
          <p:nvPr>
            <p:ph type="sldNum" idx="12"/>
          </p:nvPr>
        </p:nvSpPr>
        <p:spPr>
          <a:xfrm>
            <a:off x="7010400" y="4768068"/>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19</a:t>
            </a:fld>
            <a:endParaRPr lang="en-US" dirty="0">
              <a:solidFill>
                <a:srgbClr val="002060"/>
              </a:solidFill>
            </a:endParaRPr>
          </a:p>
        </p:txBody>
      </p:sp>
    </p:spTree>
    <p:extLst>
      <p:ext uri="{BB962C8B-B14F-4D97-AF65-F5344CB8AC3E}">
        <p14:creationId xmlns:p14="http://schemas.microsoft.com/office/powerpoint/2010/main" val="86391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9FD5CB-F179-850A-5118-7AC89B55F0AF}"/>
              </a:ext>
            </a:extLst>
          </p:cNvPr>
          <p:cNvSpPr>
            <a:spLocks noGrp="1"/>
          </p:cNvSpPr>
          <p:nvPr>
            <p:ph type="ctrTitle"/>
          </p:nvPr>
        </p:nvSpPr>
        <p:spPr>
          <a:xfrm>
            <a:off x="497410" y="2855801"/>
            <a:ext cx="5906193" cy="231458"/>
          </a:xfrm>
        </p:spPr>
        <p:txBody>
          <a:bodyPr>
            <a:noAutofit/>
          </a:bodyPr>
          <a:lstStyle/>
          <a:p>
            <a:r>
              <a:rPr lang="fr-FR" sz="2400" dirty="0">
                <a:solidFill>
                  <a:srgbClr val="002060"/>
                </a:solidFill>
                <a:latin typeface="Poppins Black" panose="00000A00000000000000" pitchFamily="2" charset="0"/>
                <a:cs typeface="Poppins Black" panose="00000A00000000000000" pitchFamily="2" charset="0"/>
              </a:rPr>
              <a:t>Documents </a:t>
            </a:r>
          </a:p>
        </p:txBody>
      </p:sp>
      <p:sp>
        <p:nvSpPr>
          <p:cNvPr id="4" name="ZoneTexte 3">
            <a:extLst>
              <a:ext uri="{FF2B5EF4-FFF2-40B4-BE49-F238E27FC236}">
                <a16:creationId xmlns:a16="http://schemas.microsoft.com/office/drawing/2014/main" id="{816AB743-1B48-F31A-47CC-42E8539DC196}"/>
              </a:ext>
            </a:extLst>
          </p:cNvPr>
          <p:cNvSpPr txBox="1"/>
          <p:nvPr/>
        </p:nvSpPr>
        <p:spPr>
          <a:xfrm>
            <a:off x="1123956" y="3195833"/>
            <a:ext cx="7153102" cy="1600438"/>
          </a:xfrm>
          <a:prstGeom prst="rect">
            <a:avLst/>
          </a:prstGeom>
          <a:noFill/>
        </p:spPr>
        <p:txBody>
          <a:bodyPr wrap="square" rtlCol="0">
            <a:spAutoFit/>
          </a:bodyPr>
          <a:lstStyle/>
          <a:p>
            <a:pPr marL="342900" indent="-342900">
              <a:buFont typeface="Wingdings" panose="05000000000000000000" pitchFamily="2" charset="2"/>
              <a:buChar char="ü"/>
            </a:pPr>
            <a:r>
              <a:rPr lang="fr-FR" dirty="0">
                <a:latin typeface="Calibri" panose="020F0502020204030204" pitchFamily="34" charset="0"/>
                <a:cs typeface="Calibri" panose="020F0502020204030204" pitchFamily="34" charset="0"/>
              </a:rPr>
              <a:t>The bill of specification</a:t>
            </a:r>
          </a:p>
          <a:p>
            <a:pPr marL="342900" indent="-342900">
              <a:buFont typeface="Wingdings" panose="05000000000000000000" pitchFamily="2" charset="2"/>
              <a:buChar char="ü"/>
            </a:pPr>
            <a:r>
              <a:rPr lang="fr-FR" dirty="0">
                <a:latin typeface="Calibri" panose="020F0502020204030204" pitchFamily="34" charset="0"/>
                <a:cs typeface="Calibri" panose="020F0502020204030204" pitchFamily="34" charset="0"/>
              </a:rPr>
              <a:t>The online application </a:t>
            </a:r>
            <a:r>
              <a:rPr lang="fr-FR" dirty="0" err="1">
                <a:latin typeface="Calibri" panose="020F0502020204030204" pitchFamily="34" charset="0"/>
                <a:cs typeface="Calibri" panose="020F0502020204030204" pitchFamily="34" charset="0"/>
              </a:rPr>
              <a:t>forms</a:t>
            </a:r>
            <a:r>
              <a:rPr lang="fr-FR" dirty="0">
                <a:latin typeface="Calibri" panose="020F0502020204030204" pitchFamily="34" charset="0"/>
                <a:cs typeface="Calibri" panose="020F0502020204030204" pitchFamily="34" charset="0"/>
              </a:rPr>
              <a:t> </a:t>
            </a:r>
          </a:p>
          <a:p>
            <a:pPr marL="342900" indent="-342900">
              <a:buFont typeface="Wingdings" panose="05000000000000000000" pitchFamily="2" charset="2"/>
              <a:buChar char="ü"/>
            </a:pPr>
            <a:r>
              <a:rPr lang="fr-FR" dirty="0">
                <a:latin typeface="Calibri" panose="020F0502020204030204" pitchFamily="34" charset="0"/>
                <a:cs typeface="Calibri" panose="020F0502020204030204" pitchFamily="34" charset="0"/>
              </a:rPr>
              <a:t>The </a:t>
            </a:r>
            <a:r>
              <a:rPr lang="fr-FR" dirty="0" err="1">
                <a:latin typeface="Calibri" panose="020F0502020204030204" pitchFamily="34" charset="0"/>
                <a:cs typeface="Calibri" panose="020F0502020204030204" pitchFamily="34" charset="0"/>
              </a:rPr>
              <a:t>financial</a:t>
            </a:r>
            <a:r>
              <a:rPr lang="fr-FR" dirty="0">
                <a:latin typeface="Calibri" panose="020F0502020204030204" pitchFamily="34" charset="0"/>
                <a:cs typeface="Calibri" panose="020F0502020204030204" pitchFamily="34" charset="0"/>
              </a:rPr>
              <a:t> form </a:t>
            </a:r>
            <a:r>
              <a:rPr lang="fr-FR" dirty="0" err="1">
                <a:latin typeface="Calibri" panose="020F0502020204030204" pitchFamily="34" charset="0"/>
                <a:cs typeface="Calibri" panose="020F0502020204030204" pitchFamily="34" charset="0"/>
              </a:rPr>
              <a:t>template</a:t>
            </a:r>
            <a:endParaRPr lang="fr-FR"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fr-FR" dirty="0">
                <a:latin typeface="Calibri" panose="020F0502020204030204" pitchFamily="34" charset="0"/>
                <a:cs typeface="Calibri" panose="020F0502020204030204" pitchFamily="34" charset="0"/>
              </a:rPr>
              <a:t>The </a:t>
            </a:r>
            <a:r>
              <a:rPr lang="fr-FR" dirty="0" err="1">
                <a:latin typeface="Calibri" panose="020F0502020204030204" pitchFamily="34" charset="0"/>
                <a:cs typeface="Calibri" panose="020F0502020204030204" pitchFamily="34" charset="0"/>
              </a:rPr>
              <a:t>template</a:t>
            </a:r>
            <a:r>
              <a:rPr lang="fr-FR" dirty="0">
                <a:latin typeface="Calibri" panose="020F0502020204030204" pitchFamily="34" charset="0"/>
                <a:cs typeface="Calibri" panose="020F0502020204030204" pitchFamily="34" charset="0"/>
              </a:rPr>
              <a:t> for </a:t>
            </a:r>
            <a:r>
              <a:rPr lang="fr-FR" dirty="0" err="1">
                <a:latin typeface="Calibri" panose="020F0502020204030204" pitchFamily="34" charset="0"/>
                <a:cs typeface="Calibri" panose="020F0502020204030204" pitchFamily="34" charset="0"/>
              </a:rPr>
              <a:t>participant’s</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list</a:t>
            </a:r>
            <a:endParaRPr lang="fr-FR" dirty="0">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fr-FR" dirty="0">
                <a:latin typeface="Calibri" panose="020F0502020204030204" pitchFamily="34" charset="0"/>
                <a:cs typeface="Calibri" panose="020F0502020204030204" pitchFamily="34" charset="0"/>
              </a:rPr>
              <a:t>Annexes (</a:t>
            </a:r>
            <a:r>
              <a:rPr lang="fr-FR" dirty="0" err="1">
                <a:latin typeface="Calibri" panose="020F0502020204030204" pitchFamily="34" charset="0"/>
                <a:cs typeface="Calibri" panose="020F0502020204030204" pitchFamily="34" charset="0"/>
              </a:rPr>
              <a:t>specific</a:t>
            </a:r>
            <a:r>
              <a:rPr lang="fr-FR" dirty="0">
                <a:latin typeface="Calibri" panose="020F0502020204030204" pitchFamily="34" charset="0"/>
                <a:cs typeface="Calibri" panose="020F0502020204030204" pitchFamily="34" charset="0"/>
              </a:rPr>
              <a:t> for </a:t>
            </a:r>
            <a:r>
              <a:rPr lang="fr-FR" dirty="0" err="1">
                <a:latin typeface="Calibri" panose="020F0502020204030204" pitchFamily="34" charset="0"/>
                <a:cs typeface="Calibri" panose="020F0502020204030204" pitchFamily="34" charset="0"/>
              </a:rPr>
              <a:t>each</a:t>
            </a:r>
            <a:r>
              <a:rPr lang="fr-FR" dirty="0">
                <a:latin typeface="Calibri" panose="020F0502020204030204" pitchFamily="34" charset="0"/>
                <a:cs typeface="Calibri" panose="020F0502020204030204" pitchFamily="34" charset="0"/>
              </a:rPr>
              <a:t> action)</a:t>
            </a:r>
          </a:p>
          <a:p>
            <a:pPr marL="342900" indent="-342900">
              <a:buFont typeface="+mj-lt"/>
              <a:buAutoNum type="arabicPeriod"/>
            </a:pPr>
            <a:endParaRPr lang="fr-FR" dirty="0">
              <a:latin typeface="Calibri" panose="020F0502020204030204" pitchFamily="34" charset="0"/>
              <a:cs typeface="Calibri" panose="020F0502020204030204" pitchFamily="34" charset="0"/>
            </a:endParaRPr>
          </a:p>
          <a:p>
            <a:r>
              <a:rPr lang="fr-FR" dirty="0">
                <a:latin typeface="Calibri" panose="020F0502020204030204" pitchFamily="34" charset="0"/>
                <a:cs typeface="Calibri" panose="020F0502020204030204" pitchFamily="34" charset="0"/>
              </a:rPr>
              <a:t>All available on EU GREEN Networks [</a:t>
            </a:r>
            <a:r>
              <a:rPr lang="fr-FR" dirty="0" err="1">
                <a:latin typeface="Calibri" panose="020F0502020204030204" pitchFamily="34" charset="0"/>
                <a:cs typeface="Calibri" panose="020F0502020204030204" pitchFamily="34" charset="0"/>
                <a:hlinkClick r:id="rId2"/>
              </a:rPr>
              <a:t>here</a:t>
            </a:r>
            <a:r>
              <a:rPr lang="fr-FR" dirty="0">
                <a:latin typeface="Calibri" panose="020F0502020204030204" pitchFamily="34" charset="0"/>
                <a:cs typeface="Calibri" panose="020F0502020204030204" pitchFamily="34" charset="0"/>
              </a:rPr>
              <a:t>]</a:t>
            </a:r>
          </a:p>
        </p:txBody>
      </p:sp>
      <p:sp>
        <p:nvSpPr>
          <p:cNvPr id="3" name="Titre 1">
            <a:extLst>
              <a:ext uri="{FF2B5EF4-FFF2-40B4-BE49-F238E27FC236}">
                <a16:creationId xmlns:a16="http://schemas.microsoft.com/office/drawing/2014/main" id="{4B981874-3760-E817-9E90-38E78385B686}"/>
              </a:ext>
            </a:extLst>
          </p:cNvPr>
          <p:cNvSpPr txBox="1">
            <a:spLocks/>
          </p:cNvSpPr>
          <p:nvPr/>
        </p:nvSpPr>
        <p:spPr>
          <a:xfrm>
            <a:off x="497410" y="648493"/>
            <a:ext cx="5906193" cy="231458"/>
          </a:xfrm>
          <a:prstGeom prst="rect">
            <a:avLst/>
          </a:prstGeom>
          <a:noFill/>
          <a:ln>
            <a:noFill/>
          </a:ln>
        </p:spPr>
        <p:txBody>
          <a:bodyPr spcFirstLastPara="1" wrap="square" lIns="91425" tIns="45700" rIns="91425" bIns="45700" anchor="ctr" anchorCtr="0">
            <a:normAutofit fontScale="2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14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fr-FR" sz="11200" dirty="0" err="1">
                <a:solidFill>
                  <a:srgbClr val="002060"/>
                </a:solidFill>
                <a:latin typeface="Poppins Black" panose="00000A00000000000000" pitchFamily="2" charset="0"/>
                <a:cs typeface="Poppins Black" panose="00000A00000000000000" pitchFamily="2" charset="0"/>
              </a:rPr>
              <a:t>Outline</a:t>
            </a:r>
            <a:r>
              <a:rPr lang="fr-FR" sz="3600" dirty="0">
                <a:solidFill>
                  <a:srgbClr val="002060"/>
                </a:solidFill>
                <a:latin typeface="Poppins Black" panose="00000A00000000000000" pitchFamily="2" charset="0"/>
                <a:cs typeface="Poppins Black" panose="00000A00000000000000" pitchFamily="2" charset="0"/>
              </a:rPr>
              <a:t> </a:t>
            </a:r>
          </a:p>
        </p:txBody>
      </p:sp>
      <p:sp>
        <p:nvSpPr>
          <p:cNvPr id="5" name="ZoneTexte 4">
            <a:extLst>
              <a:ext uri="{FF2B5EF4-FFF2-40B4-BE49-F238E27FC236}">
                <a16:creationId xmlns:a16="http://schemas.microsoft.com/office/drawing/2014/main" id="{1A3EF820-502F-AACF-6C6A-82D3834A1099}"/>
              </a:ext>
            </a:extLst>
          </p:cNvPr>
          <p:cNvSpPr txBox="1"/>
          <p:nvPr/>
        </p:nvSpPr>
        <p:spPr>
          <a:xfrm>
            <a:off x="1230282" y="1010426"/>
            <a:ext cx="7589521" cy="1600438"/>
          </a:xfrm>
          <a:prstGeom prst="rect">
            <a:avLst/>
          </a:prstGeom>
          <a:noFill/>
        </p:spPr>
        <p:txBody>
          <a:bodyPr wrap="square" rtlCol="0">
            <a:spAutoFit/>
          </a:bodyPr>
          <a:lstStyle/>
          <a:p>
            <a:pPr marL="342900" indent="-342900">
              <a:buFont typeface="+mj-lt"/>
              <a:buAutoNum type="arabicPeriod"/>
            </a:pPr>
            <a:r>
              <a:rPr lang="fr-FR" dirty="0" err="1">
                <a:latin typeface="Calibri" panose="020F0502020204030204" pitchFamily="34" charset="0"/>
                <a:cs typeface="Calibri" panose="020F0502020204030204" pitchFamily="34" charset="0"/>
              </a:rPr>
              <a:t>Procedure</a:t>
            </a:r>
            <a:r>
              <a:rPr lang="fr-FR" dirty="0">
                <a:latin typeface="Calibri" panose="020F0502020204030204" pitchFamily="34" charset="0"/>
                <a:cs typeface="Calibri" panose="020F0502020204030204" pitchFamily="34" charset="0"/>
              </a:rPr>
              <a:t> to </a:t>
            </a:r>
            <a:r>
              <a:rPr lang="fr-FR" dirty="0" err="1">
                <a:latin typeface="Calibri" panose="020F0502020204030204" pitchFamily="34" charset="0"/>
                <a:cs typeface="Calibri" panose="020F0502020204030204" pitchFamily="34" charset="0"/>
              </a:rPr>
              <a:t>leverage</a:t>
            </a:r>
            <a:r>
              <a:rPr lang="fr-FR" dirty="0">
                <a:latin typeface="Calibri" panose="020F0502020204030204" pitchFamily="34" charset="0"/>
                <a:cs typeface="Calibri" panose="020F0502020204030204" pitchFamily="34" charset="0"/>
              </a:rPr>
              <a:t> joint </a:t>
            </a:r>
            <a:r>
              <a:rPr lang="fr-FR" dirty="0" err="1">
                <a:latin typeface="Calibri" panose="020F0502020204030204" pitchFamily="34" charset="0"/>
                <a:cs typeface="Calibri" panose="020F0502020204030204" pitchFamily="34" charset="0"/>
              </a:rPr>
              <a:t>research</a:t>
            </a:r>
            <a:r>
              <a:rPr lang="fr-FR" dirty="0">
                <a:latin typeface="Calibri" panose="020F0502020204030204" pitchFamily="34" charset="0"/>
                <a:cs typeface="Calibri" panose="020F0502020204030204" pitchFamily="34" charset="0"/>
              </a:rPr>
              <a:t> </a:t>
            </a:r>
            <a:r>
              <a:rPr lang="fr-FR" dirty="0" err="1">
                <a:latin typeface="Calibri" panose="020F0502020204030204" pitchFamily="34" charset="0"/>
                <a:cs typeface="Calibri" panose="020F0502020204030204" pitchFamily="34" charset="0"/>
              </a:rPr>
              <a:t>activities</a:t>
            </a:r>
            <a:endParaRPr lang="fr-FR" dirty="0">
              <a:latin typeface="Calibri" panose="020F0502020204030204" pitchFamily="34" charset="0"/>
              <a:cs typeface="Calibri" panose="020F0502020204030204" pitchFamily="34" charset="0"/>
            </a:endParaRPr>
          </a:p>
          <a:p>
            <a:pPr marL="342900" lvl="4" indent="-342900">
              <a:buAutoNum type="alphaLcParenR"/>
            </a:pPr>
            <a:r>
              <a:rPr lang="fr-FR" dirty="0">
                <a:latin typeface="Calibri" panose="020F0502020204030204" pitchFamily="34" charset="0"/>
                <a:cs typeface="Calibri" panose="020F0502020204030204" pitchFamily="34" charset="0"/>
              </a:rPr>
              <a:t>Basics</a:t>
            </a:r>
          </a:p>
          <a:p>
            <a:pPr marL="342900" lvl="4" indent="-342900">
              <a:buAutoNum type="alphaLcParenR"/>
            </a:pPr>
            <a:r>
              <a:rPr lang="fr-FR" dirty="0" err="1">
                <a:latin typeface="Calibri" panose="020F0502020204030204" pitchFamily="34" charset="0"/>
                <a:cs typeface="Calibri" panose="020F0502020204030204" pitchFamily="34" charset="0"/>
              </a:rPr>
              <a:t>Calendar</a:t>
            </a:r>
            <a:endParaRPr lang="fr-FR" dirty="0">
              <a:latin typeface="Calibri" panose="020F0502020204030204" pitchFamily="34" charset="0"/>
              <a:cs typeface="Calibri" panose="020F0502020204030204" pitchFamily="34" charset="0"/>
            </a:endParaRPr>
          </a:p>
          <a:p>
            <a:pPr marL="342900" lvl="4" indent="-342900">
              <a:buAutoNum type="alphaLcParenR"/>
            </a:pPr>
            <a:r>
              <a:rPr lang="en-US" dirty="0">
                <a:latin typeface="Calibri" panose="020F0502020204030204" pitchFamily="34" charset="0"/>
                <a:cs typeface="Calibri" panose="020F0502020204030204" pitchFamily="34" charset="0"/>
              </a:rPr>
              <a:t>Pillar 1 &amp; 2  Incentive for collaborative research projects &amp; scientific conferences</a:t>
            </a:r>
          </a:p>
          <a:p>
            <a:pPr marL="342900" lvl="4" indent="-342900">
              <a:buAutoNum type="alphaLcParenR"/>
            </a:pPr>
            <a:r>
              <a:rPr lang="en-US" dirty="0">
                <a:latin typeface="Calibri" panose="020F0502020204030204" pitchFamily="34" charset="0"/>
                <a:cs typeface="Calibri" panose="020F0502020204030204" pitchFamily="34" charset="0"/>
              </a:rPr>
              <a:t>Pillar 3 Researcher mobility program </a:t>
            </a:r>
          </a:p>
          <a:p>
            <a:pPr marL="342900" lvl="4" indent="-342900">
              <a:buAutoNum type="alphaLcParenR"/>
            </a:pPr>
            <a:endParaRPr lang="en-US" dirty="0">
              <a:latin typeface="Calibri" panose="020F0502020204030204" pitchFamily="34" charset="0"/>
              <a:cs typeface="Calibri" panose="020F0502020204030204" pitchFamily="34" charset="0"/>
            </a:endParaRPr>
          </a:p>
          <a:p>
            <a:pPr marL="342900" indent="-342900">
              <a:buFont typeface="+mj-lt"/>
              <a:buAutoNum type="arabicPeriod"/>
            </a:pPr>
            <a:r>
              <a:rPr lang="en-US" dirty="0">
                <a:latin typeface="Calibri" panose="020F0502020204030204" pitchFamily="34" charset="0"/>
                <a:cs typeface="Calibri" panose="020F0502020204030204" pitchFamily="34" charset="0"/>
              </a:rPr>
              <a:t>Research internships calls</a:t>
            </a:r>
          </a:p>
        </p:txBody>
      </p:sp>
      <p:sp>
        <p:nvSpPr>
          <p:cNvPr id="9" name="Espace réservé du numéro de diapositive 8">
            <a:extLst>
              <a:ext uri="{FF2B5EF4-FFF2-40B4-BE49-F238E27FC236}">
                <a16:creationId xmlns:a16="http://schemas.microsoft.com/office/drawing/2014/main" id="{A6844491-DC8A-0B09-750A-9FE13D3176C9}"/>
              </a:ext>
            </a:extLst>
          </p:cNvPr>
          <p:cNvSpPr>
            <a:spLocks noGrp="1"/>
          </p:cNvSpPr>
          <p:nvPr>
            <p:ph type="sldNum" idx="12"/>
          </p:nvPr>
        </p:nvSpPr>
        <p:spPr>
          <a:xfrm>
            <a:off x="6953244" y="4767923"/>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2</a:t>
            </a:fld>
            <a:endParaRPr lang="en-US" dirty="0">
              <a:solidFill>
                <a:srgbClr val="002060"/>
              </a:solidFill>
            </a:endParaRPr>
          </a:p>
        </p:txBody>
      </p:sp>
    </p:spTree>
    <p:extLst>
      <p:ext uri="{BB962C8B-B14F-4D97-AF65-F5344CB8AC3E}">
        <p14:creationId xmlns:p14="http://schemas.microsoft.com/office/powerpoint/2010/main" val="4109158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FB515-7DD6-E986-B99E-1A30658A3572}"/>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F9B0B072-70CC-A286-4938-1F6F82A28C16}"/>
              </a:ext>
            </a:extLst>
          </p:cNvPr>
          <p:cNvSpPr txBox="1"/>
          <p:nvPr/>
        </p:nvSpPr>
        <p:spPr>
          <a:xfrm>
            <a:off x="871869" y="1150116"/>
            <a:ext cx="7563293" cy="2246769"/>
          </a:xfrm>
          <a:prstGeom prst="rect">
            <a:avLst/>
          </a:prstGeom>
          <a:noFill/>
        </p:spPr>
        <p:txBody>
          <a:bodyPr wrap="square">
            <a:spAutoFit/>
          </a:bodyPr>
          <a:lstStyle/>
          <a:p>
            <a:pPr fontAlgn="base"/>
            <a:r>
              <a:rPr lang="en-US" dirty="0"/>
              <a:t> </a:t>
            </a:r>
          </a:p>
          <a:p>
            <a:pPr fontAlgn="base"/>
            <a:r>
              <a:rPr lang="en-US" dirty="0"/>
              <a:t>The present procedure is inclusive of all research disciplines and topics, but the topic of the proposals should be linked with the </a:t>
            </a:r>
            <a:r>
              <a:rPr lang="en-US" u="sng" dirty="0">
                <a:hlinkClick r:id="rId2"/>
              </a:rPr>
              <a:t>17 United Nations Sustainable Development Goals (SDG).</a:t>
            </a:r>
            <a:r>
              <a:rPr lang="en-US" dirty="0"/>
              <a:t>  </a:t>
            </a:r>
          </a:p>
          <a:p>
            <a:pPr fontAlgn="base"/>
            <a:r>
              <a:rPr lang="en-US" dirty="0"/>
              <a:t> </a:t>
            </a:r>
          </a:p>
          <a:p>
            <a:pPr fontAlgn="base"/>
            <a:r>
              <a:rPr lang="en-US" dirty="0"/>
              <a:t>This procedure is divided into 2 phases:  </a:t>
            </a:r>
          </a:p>
          <a:p>
            <a:pPr marL="285750" indent="-285750" fontAlgn="base">
              <a:buFont typeface="Arial" panose="020B0604020202020204" pitchFamily="34" charset="0"/>
              <a:buChar char="•"/>
            </a:pPr>
            <a:r>
              <a:rPr lang="en-US" dirty="0"/>
              <a:t>the first one is a manifestation of interest from supervisors willing to host EU GREEN students, </a:t>
            </a:r>
          </a:p>
          <a:p>
            <a:pPr marL="285750" indent="-285750" fontAlgn="base">
              <a:buFont typeface="Arial" panose="020B0604020202020204" pitchFamily="34" charset="0"/>
              <a:buChar char="•"/>
            </a:pPr>
            <a:r>
              <a:rPr lang="en-US" dirty="0"/>
              <a:t>the second one is the dissemination process through the EU GREEN network to recruit a student from one of the nine universities to purvey successful internships offers.  </a:t>
            </a:r>
          </a:p>
        </p:txBody>
      </p:sp>
      <p:sp>
        <p:nvSpPr>
          <p:cNvPr id="8" name="Espace réservé du numéro de diapositive 7">
            <a:extLst>
              <a:ext uri="{FF2B5EF4-FFF2-40B4-BE49-F238E27FC236}">
                <a16:creationId xmlns:a16="http://schemas.microsoft.com/office/drawing/2014/main" id="{7562C03F-D2E8-6167-2EAF-275DE9FAD4FD}"/>
              </a:ext>
            </a:extLst>
          </p:cNvPr>
          <p:cNvSpPr>
            <a:spLocks noGrp="1"/>
          </p:cNvSpPr>
          <p:nvPr>
            <p:ph type="sldNum" idx="12"/>
          </p:nvPr>
        </p:nvSpPr>
        <p:spPr>
          <a:xfrm>
            <a:off x="7010400" y="4768068"/>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20</a:t>
            </a:fld>
            <a:endParaRPr lang="en-US" dirty="0">
              <a:solidFill>
                <a:srgbClr val="002060"/>
              </a:solidFill>
            </a:endParaRPr>
          </a:p>
        </p:txBody>
      </p:sp>
    </p:spTree>
    <p:extLst>
      <p:ext uri="{BB962C8B-B14F-4D97-AF65-F5344CB8AC3E}">
        <p14:creationId xmlns:p14="http://schemas.microsoft.com/office/powerpoint/2010/main" val="2611975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a:extLst>
              <a:ext uri="{FF2B5EF4-FFF2-40B4-BE49-F238E27FC236}">
                <a16:creationId xmlns:a16="http://schemas.microsoft.com/office/drawing/2014/main" id="{4E16E848-3D6F-FA7B-B247-88D92E93A2DA}"/>
              </a:ext>
            </a:extLst>
          </p:cNvPr>
          <p:cNvGraphicFramePr>
            <a:graphicFrameLocks noGrp="1"/>
          </p:cNvGraphicFramePr>
          <p:nvPr>
            <p:extLst>
              <p:ext uri="{D42A27DB-BD31-4B8C-83A1-F6EECF244321}">
                <p14:modId xmlns:p14="http://schemas.microsoft.com/office/powerpoint/2010/main" val="1086674710"/>
              </p:ext>
            </p:extLst>
          </p:nvPr>
        </p:nvGraphicFramePr>
        <p:xfrm>
          <a:off x="2423558" y="1236415"/>
          <a:ext cx="4571999" cy="2895600"/>
        </p:xfrm>
        <a:graphic>
          <a:graphicData uri="http://schemas.openxmlformats.org/drawingml/2006/table">
            <a:tbl>
              <a:tblPr/>
              <a:tblGrid>
                <a:gridCol w="1425433">
                  <a:extLst>
                    <a:ext uri="{9D8B030D-6E8A-4147-A177-3AD203B41FA5}">
                      <a16:colId xmlns:a16="http://schemas.microsoft.com/office/drawing/2014/main" val="2320360124"/>
                    </a:ext>
                  </a:extLst>
                </a:gridCol>
                <a:gridCol w="3146566">
                  <a:extLst>
                    <a:ext uri="{9D8B030D-6E8A-4147-A177-3AD203B41FA5}">
                      <a16:colId xmlns:a16="http://schemas.microsoft.com/office/drawing/2014/main" val="1043928909"/>
                    </a:ext>
                  </a:extLst>
                </a:gridCol>
              </a:tblGrid>
              <a:tr h="127000">
                <a:tc>
                  <a:txBody>
                    <a:bodyPr/>
                    <a:lstStyle/>
                    <a:p>
                      <a:pPr algn="ctr" rtl="0" fontAlgn="base">
                        <a:lnSpc>
                          <a:spcPts val="1552"/>
                        </a:lnSpc>
                        <a:buNone/>
                      </a:pPr>
                      <a:r>
                        <a:rPr lang="en-GB" sz="1400" b="0" i="0" dirty="0">
                          <a:solidFill>
                            <a:srgbClr val="000000"/>
                          </a:solidFill>
                          <a:effectLst/>
                          <a:latin typeface="Calibri" panose="020F0502020204030204" pitchFamily="34" charset="0"/>
                        </a:rPr>
                        <a:t>June 2025 </a:t>
                      </a:r>
                      <a:endParaRPr lang="en-GB" sz="1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52"/>
                        </a:lnSpc>
                        <a:buNone/>
                      </a:pPr>
                      <a:r>
                        <a:rPr lang="en-US" sz="1400" b="0" i="0" dirty="0">
                          <a:solidFill>
                            <a:srgbClr val="000000"/>
                          </a:solidFill>
                          <a:effectLst/>
                          <a:latin typeface="Calibri" panose="020F0502020204030204" pitchFamily="34" charset="0"/>
                        </a:rPr>
                        <a:t>Launch of a call to gather internship proposals from supervisors​  </a:t>
                      </a:r>
                      <a:endParaRPr lang="en-US" sz="1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2809811"/>
                  </a:ext>
                </a:extLst>
              </a:tr>
              <a:tr h="127000">
                <a:tc>
                  <a:txBody>
                    <a:bodyPr/>
                    <a:lstStyle/>
                    <a:p>
                      <a:pPr algn="ctr" rtl="0" fontAlgn="base">
                        <a:lnSpc>
                          <a:spcPts val="1552"/>
                        </a:lnSpc>
                        <a:buNone/>
                      </a:pPr>
                      <a:r>
                        <a:rPr lang="en-US" sz="1400" b="0" i="0">
                          <a:solidFill>
                            <a:srgbClr val="000000"/>
                          </a:solidFill>
                          <a:effectLst/>
                          <a:latin typeface="Calibri" panose="020F0502020204030204" pitchFamily="34" charset="0"/>
                        </a:rPr>
                        <a:t>Wednesday 1</a:t>
                      </a:r>
                      <a:r>
                        <a:rPr lang="en-US" sz="1000" b="0" i="0" baseline="30000">
                          <a:solidFill>
                            <a:srgbClr val="000000"/>
                          </a:solidFill>
                          <a:effectLst/>
                          <a:latin typeface="Calibri" panose="020F0502020204030204" pitchFamily="34" charset="0"/>
                        </a:rPr>
                        <a:t>st</a:t>
                      </a:r>
                      <a:r>
                        <a:rPr lang="en-US" sz="1400" b="0" i="0">
                          <a:solidFill>
                            <a:srgbClr val="000000"/>
                          </a:solidFill>
                          <a:effectLst/>
                          <a:latin typeface="Calibri" panose="020F0502020204030204" pitchFamily="34" charset="0"/>
                        </a:rPr>
                        <a:t> October 2025 10 am CET   </a:t>
                      </a:r>
                      <a:endParaRPr lang="en-US" sz="1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C9EB"/>
                    </a:solidFill>
                  </a:tcPr>
                </a:tc>
                <a:tc>
                  <a:txBody>
                    <a:bodyPr/>
                    <a:lstStyle/>
                    <a:p>
                      <a:pPr algn="ctr" rtl="0" fontAlgn="base">
                        <a:lnSpc>
                          <a:spcPts val="1552"/>
                        </a:lnSpc>
                        <a:buNone/>
                      </a:pPr>
                      <a:r>
                        <a:rPr lang="en-US" sz="1400" b="0" i="0">
                          <a:solidFill>
                            <a:srgbClr val="000000"/>
                          </a:solidFill>
                          <a:effectLst/>
                          <a:latin typeface="Calibri" panose="020F0502020204030204" pitchFamily="34" charset="0"/>
                        </a:rPr>
                        <a:t>Deadline for supervisors to propose internship missions </a:t>
                      </a:r>
                      <a:r>
                        <a:rPr lang="en-US" sz="1400" b="0" i="0" u="sng" strike="noStrike">
                          <a:solidFill>
                            <a:srgbClr val="467886"/>
                          </a:solidFill>
                          <a:effectLst/>
                          <a:latin typeface="Calibri" panose="020F0502020204030204" pitchFamily="34" charset="0"/>
                          <a:hlinkClick r:id="rId2"/>
                        </a:rPr>
                        <a:t>through the online form</a:t>
                      </a:r>
                      <a:r>
                        <a:rPr lang="en-US" sz="1400" b="0" i="0">
                          <a:solidFill>
                            <a:srgbClr val="000000"/>
                          </a:solidFill>
                          <a:effectLst/>
                          <a:latin typeface="Calibri" panose="020F0502020204030204" pitchFamily="34" charset="0"/>
                        </a:rPr>
                        <a:t>  </a:t>
                      </a:r>
                      <a:endParaRPr lang="en-US" sz="1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5C9EB"/>
                    </a:solidFill>
                  </a:tcPr>
                </a:tc>
                <a:extLst>
                  <a:ext uri="{0D108BD9-81ED-4DB2-BD59-A6C34878D82A}">
                    <a16:rowId xmlns:a16="http://schemas.microsoft.com/office/drawing/2014/main" val="3968591867"/>
                  </a:ext>
                </a:extLst>
              </a:tr>
              <a:tr h="127000">
                <a:tc>
                  <a:txBody>
                    <a:bodyPr/>
                    <a:lstStyle/>
                    <a:p>
                      <a:pPr algn="ctr" rtl="0" fontAlgn="base">
                        <a:lnSpc>
                          <a:spcPts val="1552"/>
                        </a:lnSpc>
                        <a:buNone/>
                      </a:pPr>
                      <a:r>
                        <a:rPr lang="en-GB" sz="1400" b="0" i="0" dirty="0">
                          <a:solidFill>
                            <a:srgbClr val="000000"/>
                          </a:solidFill>
                          <a:effectLst/>
                          <a:latin typeface="Calibri" panose="020F0502020204030204" pitchFamily="34" charset="0"/>
                        </a:rPr>
                        <a:t>Sept - October 2025 </a:t>
                      </a:r>
                      <a:endParaRPr lang="en-GB" sz="1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E290"/>
                    </a:solidFill>
                  </a:tcPr>
                </a:tc>
                <a:tc>
                  <a:txBody>
                    <a:bodyPr/>
                    <a:lstStyle/>
                    <a:p>
                      <a:pPr algn="ctr" rtl="0" fontAlgn="base">
                        <a:lnSpc>
                          <a:spcPts val="1552"/>
                        </a:lnSpc>
                        <a:buNone/>
                      </a:pPr>
                      <a:r>
                        <a:rPr lang="en-US" sz="1400" b="0" i="0">
                          <a:solidFill>
                            <a:srgbClr val="000000"/>
                          </a:solidFill>
                          <a:effectLst/>
                          <a:latin typeface="Calibri" panose="020F0502020204030204" pitchFamily="34" charset="0"/>
                        </a:rPr>
                        <a:t>Dissemination of the internships offers in the EU GREEN student network </a:t>
                      </a:r>
                      <a:endParaRPr lang="en-US" sz="1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4E290"/>
                    </a:solidFill>
                  </a:tcPr>
                </a:tc>
                <a:extLst>
                  <a:ext uri="{0D108BD9-81ED-4DB2-BD59-A6C34878D82A}">
                    <a16:rowId xmlns:a16="http://schemas.microsoft.com/office/drawing/2014/main" val="2874499277"/>
                  </a:ext>
                </a:extLst>
              </a:tr>
              <a:tr h="127000">
                <a:tc>
                  <a:txBody>
                    <a:bodyPr/>
                    <a:lstStyle/>
                    <a:p>
                      <a:pPr algn="ctr" rtl="0" fontAlgn="base">
                        <a:lnSpc>
                          <a:spcPts val="1552"/>
                        </a:lnSpc>
                        <a:buNone/>
                      </a:pPr>
                      <a:r>
                        <a:rPr lang="en-GB" sz="1400" b="0" i="0">
                          <a:solidFill>
                            <a:srgbClr val="000000"/>
                          </a:solidFill>
                          <a:effectLst/>
                          <a:latin typeface="Calibri" panose="020F0502020204030204" pitchFamily="34" charset="0"/>
                        </a:rPr>
                        <a:t>Nov- December 2025 </a:t>
                      </a:r>
                      <a:endParaRPr lang="en-GB" sz="1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52"/>
                        </a:lnSpc>
                        <a:buNone/>
                      </a:pPr>
                      <a:r>
                        <a:rPr lang="en-US" sz="1400" b="0" i="0" dirty="0">
                          <a:solidFill>
                            <a:srgbClr val="000000"/>
                          </a:solidFill>
                          <a:effectLst/>
                          <a:latin typeface="Calibri" panose="020F0502020204030204" pitchFamily="34" charset="0"/>
                        </a:rPr>
                        <a:t>Each supervisor selects the students (with support from the EU GREEN Team if needed) </a:t>
                      </a:r>
                      <a:endParaRPr lang="en-US" sz="1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310476"/>
                  </a:ext>
                </a:extLst>
              </a:tr>
              <a:tr h="127000">
                <a:tc>
                  <a:txBody>
                    <a:bodyPr/>
                    <a:lstStyle/>
                    <a:p>
                      <a:pPr algn="ctr" rtl="0" fontAlgn="base">
                        <a:lnSpc>
                          <a:spcPts val="1552"/>
                        </a:lnSpc>
                        <a:buNone/>
                      </a:pPr>
                      <a:r>
                        <a:rPr lang="en-GB" sz="1400" b="0" i="0">
                          <a:solidFill>
                            <a:srgbClr val="000000"/>
                          </a:solidFill>
                          <a:effectLst/>
                          <a:latin typeface="Calibri" panose="020F0502020204030204" pitchFamily="34" charset="0"/>
                        </a:rPr>
                        <a:t>January 2026 </a:t>
                      </a:r>
                      <a:endParaRPr lang="en-GB" sz="1800" b="0"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ase">
                        <a:lnSpc>
                          <a:spcPts val="1552"/>
                        </a:lnSpc>
                        <a:buNone/>
                      </a:pPr>
                      <a:r>
                        <a:rPr lang="en-US" sz="1400" b="0" i="0" dirty="0">
                          <a:solidFill>
                            <a:srgbClr val="000000"/>
                          </a:solidFill>
                          <a:effectLst/>
                          <a:latin typeface="Calibri" panose="020F0502020204030204" pitchFamily="34" charset="0"/>
                        </a:rPr>
                        <a:t>Creation of the internships agreement and beginning of the internships ​ </a:t>
                      </a:r>
                      <a:endParaRPr lang="en-US" sz="1800" b="0" i="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8501880"/>
                  </a:ext>
                </a:extLst>
              </a:tr>
            </a:tbl>
          </a:graphicData>
        </a:graphic>
      </p:graphicFrame>
      <p:sp>
        <p:nvSpPr>
          <p:cNvPr id="10" name="ZoneTexte 9">
            <a:extLst>
              <a:ext uri="{FF2B5EF4-FFF2-40B4-BE49-F238E27FC236}">
                <a16:creationId xmlns:a16="http://schemas.microsoft.com/office/drawing/2014/main" id="{0C7EB2AE-3001-B5B4-F9A1-1C535F03F20D}"/>
              </a:ext>
            </a:extLst>
          </p:cNvPr>
          <p:cNvSpPr txBox="1"/>
          <p:nvPr/>
        </p:nvSpPr>
        <p:spPr>
          <a:xfrm>
            <a:off x="3071037" y="292347"/>
            <a:ext cx="4572000" cy="646331"/>
          </a:xfrm>
          <a:prstGeom prst="rect">
            <a:avLst/>
          </a:prstGeom>
          <a:noFill/>
        </p:spPr>
        <p:txBody>
          <a:bodyPr wrap="square">
            <a:spAutoFit/>
          </a:bodyPr>
          <a:lstStyle/>
          <a:p>
            <a:r>
              <a:rPr lang="fr-FR" sz="3600" dirty="0" err="1">
                <a:solidFill>
                  <a:srgbClr val="002060"/>
                </a:solidFill>
                <a:latin typeface="Poppins Black" panose="00000A00000000000000" pitchFamily="2" charset="0"/>
                <a:cs typeface="Poppins Black" panose="00000A00000000000000" pitchFamily="2" charset="0"/>
              </a:rPr>
              <a:t>Calendar</a:t>
            </a:r>
            <a:endParaRPr lang="fr-FR" sz="3600" dirty="0"/>
          </a:p>
        </p:txBody>
      </p:sp>
      <p:sp>
        <p:nvSpPr>
          <p:cNvPr id="11" name="Espace réservé du numéro de diapositive 10">
            <a:extLst>
              <a:ext uri="{FF2B5EF4-FFF2-40B4-BE49-F238E27FC236}">
                <a16:creationId xmlns:a16="http://schemas.microsoft.com/office/drawing/2014/main" id="{A52D3C40-2D90-5CAA-CE36-727F843E1D06}"/>
              </a:ext>
            </a:extLst>
          </p:cNvPr>
          <p:cNvSpPr>
            <a:spLocks noGrp="1"/>
          </p:cNvSpPr>
          <p:nvPr>
            <p:ph type="sldNum" idx="12"/>
          </p:nvPr>
        </p:nvSpPr>
        <p:spPr>
          <a:xfrm>
            <a:off x="6995557" y="4851153"/>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21</a:t>
            </a:fld>
            <a:endParaRPr lang="en-US">
              <a:solidFill>
                <a:srgbClr val="002060"/>
              </a:solidFill>
            </a:endParaRPr>
          </a:p>
        </p:txBody>
      </p:sp>
      <p:sp>
        <p:nvSpPr>
          <p:cNvPr id="13" name="ZoneTexte 12">
            <a:extLst>
              <a:ext uri="{FF2B5EF4-FFF2-40B4-BE49-F238E27FC236}">
                <a16:creationId xmlns:a16="http://schemas.microsoft.com/office/drawing/2014/main" id="{A93F9B61-F2CD-CD5A-E8F3-E6EA6D7BA37B}"/>
              </a:ext>
            </a:extLst>
          </p:cNvPr>
          <p:cNvSpPr txBox="1"/>
          <p:nvPr/>
        </p:nvSpPr>
        <p:spPr>
          <a:xfrm>
            <a:off x="627321" y="4275863"/>
            <a:ext cx="4572000" cy="307777"/>
          </a:xfrm>
          <a:prstGeom prst="rect">
            <a:avLst/>
          </a:prstGeom>
          <a:noFill/>
        </p:spPr>
        <p:txBody>
          <a:bodyPr wrap="square">
            <a:spAutoFit/>
          </a:bodyPr>
          <a:lstStyle/>
          <a:p>
            <a:r>
              <a:rPr lang="en-US" sz="1400" b="1" i="0" u="sng" strike="noStrike" dirty="0">
                <a:solidFill>
                  <a:srgbClr val="00B050"/>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Applications must be sent through this online form.</a:t>
            </a:r>
            <a:r>
              <a:rPr lang="en-US" sz="1400" b="1" i="0" dirty="0">
                <a:solidFill>
                  <a:srgbClr val="00B050"/>
                </a:solidFill>
                <a:effectLst/>
                <a:latin typeface="Calibri" panose="020F0502020204030204" pitchFamily="34" charset="0"/>
              </a:rPr>
              <a:t>  </a:t>
            </a:r>
            <a:endParaRPr lang="fr-FR" b="1" dirty="0">
              <a:solidFill>
                <a:srgbClr val="00B050"/>
              </a:solidFill>
            </a:endParaRPr>
          </a:p>
        </p:txBody>
      </p:sp>
    </p:spTree>
    <p:extLst>
      <p:ext uri="{BB962C8B-B14F-4D97-AF65-F5344CB8AC3E}">
        <p14:creationId xmlns:p14="http://schemas.microsoft.com/office/powerpoint/2010/main" val="3651153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F7282-0920-FEFB-A5E6-200E31D8E845}"/>
            </a:ext>
          </a:extLst>
        </p:cNvPr>
        <p:cNvGrpSpPr/>
        <p:nvPr/>
      </p:nvGrpSpPr>
      <p:grpSpPr>
        <a:xfrm>
          <a:off x="0" y="0"/>
          <a:ext cx="0" cy="0"/>
          <a:chOff x="0" y="0"/>
          <a:chExt cx="0" cy="0"/>
        </a:xfrm>
      </p:grpSpPr>
      <p:sp>
        <p:nvSpPr>
          <p:cNvPr id="4" name="ZoneTexte 3">
            <a:extLst>
              <a:ext uri="{FF2B5EF4-FFF2-40B4-BE49-F238E27FC236}">
                <a16:creationId xmlns:a16="http://schemas.microsoft.com/office/drawing/2014/main" id="{2C669C30-E0E3-7549-3270-1DA40E06B33E}"/>
              </a:ext>
            </a:extLst>
          </p:cNvPr>
          <p:cNvSpPr txBox="1"/>
          <p:nvPr/>
        </p:nvSpPr>
        <p:spPr>
          <a:xfrm>
            <a:off x="2956559" y="1700974"/>
            <a:ext cx="3893127" cy="646331"/>
          </a:xfrm>
          <a:prstGeom prst="rect">
            <a:avLst/>
          </a:prstGeom>
          <a:noFill/>
        </p:spPr>
        <p:txBody>
          <a:bodyPr wrap="square" rtlCol="0">
            <a:spAutoFit/>
          </a:bodyPr>
          <a:lstStyle/>
          <a:p>
            <a:r>
              <a:rPr lang="fr-FR" sz="3600" dirty="0">
                <a:solidFill>
                  <a:srgbClr val="002060"/>
                </a:solidFill>
                <a:latin typeface="Poppins Black" panose="00000A00000000000000" pitchFamily="2" charset="0"/>
                <a:cs typeface="Poppins Black" panose="00000A00000000000000" pitchFamily="2" charset="0"/>
              </a:rPr>
              <a:t>Questions ?</a:t>
            </a:r>
          </a:p>
        </p:txBody>
      </p:sp>
      <p:sp>
        <p:nvSpPr>
          <p:cNvPr id="2" name="Espace réservé du numéro de diapositive 1">
            <a:extLst>
              <a:ext uri="{FF2B5EF4-FFF2-40B4-BE49-F238E27FC236}">
                <a16:creationId xmlns:a16="http://schemas.microsoft.com/office/drawing/2014/main" id="{654AF6F8-2D3F-35FB-B6AA-684A6E2A9F1F}"/>
              </a:ext>
            </a:extLst>
          </p:cNvPr>
          <p:cNvSpPr>
            <a:spLocks noGrp="1"/>
          </p:cNvSpPr>
          <p:nvPr>
            <p:ph type="sldNum" idx="12"/>
          </p:nvPr>
        </p:nvSpPr>
        <p:spPr>
          <a:xfrm>
            <a:off x="7010400" y="4788528"/>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22</a:t>
            </a:fld>
            <a:endParaRPr lang="en-US">
              <a:solidFill>
                <a:srgbClr val="002060"/>
              </a:solidFill>
            </a:endParaRPr>
          </a:p>
        </p:txBody>
      </p:sp>
    </p:spTree>
    <p:extLst>
      <p:ext uri="{BB962C8B-B14F-4D97-AF65-F5344CB8AC3E}">
        <p14:creationId xmlns:p14="http://schemas.microsoft.com/office/powerpoint/2010/main" val="4169232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Google Shape;119;p5"/>
          <p:cNvSpPr txBox="1">
            <a:spLocks/>
          </p:cNvSpPr>
          <p:nvPr/>
        </p:nvSpPr>
        <p:spPr>
          <a:xfrm>
            <a:off x="390698" y="626570"/>
            <a:ext cx="8229600" cy="85725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36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SzPts val="2800"/>
              <a:buFont typeface="Calibri"/>
              <a:buNone/>
            </a:pPr>
            <a:r>
              <a:rPr lang="en-US" sz="2800" dirty="0">
                <a:solidFill>
                  <a:srgbClr val="002060"/>
                </a:solidFill>
                <a:latin typeface="Poppins Black" panose="00000A00000000000000" pitchFamily="2" charset="0"/>
                <a:cs typeface="Poppins Black" panose="00000A00000000000000" pitchFamily="2" charset="0"/>
              </a:rPr>
              <a:t>Information box                    </a:t>
            </a:r>
            <a:endParaRPr lang="en-US" dirty="0">
              <a:solidFill>
                <a:srgbClr val="002060"/>
              </a:solidFill>
              <a:latin typeface="Poppins Black" panose="00000A00000000000000" pitchFamily="2" charset="0"/>
              <a:cs typeface="Poppins Black" panose="00000A00000000000000" pitchFamily="2" charset="0"/>
            </a:endParaRPr>
          </a:p>
        </p:txBody>
      </p:sp>
      <p:sp>
        <p:nvSpPr>
          <p:cNvPr id="2" name="ZoneTexte 1">
            <a:extLst>
              <a:ext uri="{FF2B5EF4-FFF2-40B4-BE49-F238E27FC236}">
                <a16:creationId xmlns:a16="http://schemas.microsoft.com/office/drawing/2014/main" id="{029F268C-53B4-CD73-5626-ACEADDBF9E85}"/>
              </a:ext>
            </a:extLst>
          </p:cNvPr>
          <p:cNvSpPr txBox="1"/>
          <p:nvPr/>
        </p:nvSpPr>
        <p:spPr>
          <a:xfrm>
            <a:off x="174014" y="1820643"/>
            <a:ext cx="5575567" cy="830997"/>
          </a:xfrm>
          <a:prstGeom prst="rect">
            <a:avLst/>
          </a:prstGeom>
          <a:noFill/>
        </p:spPr>
        <p:txBody>
          <a:bodyPr wrap="square" rtlCol="0">
            <a:spAutoFit/>
          </a:bodyPr>
          <a:lstStyle/>
          <a:p>
            <a:pPr marL="285750" indent="-285750">
              <a:buFont typeface="Wingdings" panose="05000000000000000000" pitchFamily="2" charset="2"/>
              <a:buChar char="§"/>
            </a:pPr>
            <a:r>
              <a:rPr lang="fr-FR" sz="1600" dirty="0" err="1">
                <a:latin typeface="Calibri" panose="020F0502020204030204" pitchFamily="34" charset="0"/>
                <a:cs typeface="Calibri" panose="020F0502020204030204" pitchFamily="34" charset="0"/>
                <a:hlinkClick r:id="rId2"/>
              </a:rPr>
              <a:t>Procedure</a:t>
            </a:r>
            <a:r>
              <a:rPr lang="fr-FR" sz="1600" dirty="0">
                <a:latin typeface="Calibri" panose="020F0502020204030204" pitchFamily="34" charset="0"/>
                <a:cs typeface="Calibri" panose="020F0502020204030204" pitchFamily="34" charset="0"/>
                <a:hlinkClick r:id="rId2"/>
              </a:rPr>
              <a:t> to </a:t>
            </a:r>
            <a:r>
              <a:rPr lang="fr-FR" sz="1600" dirty="0" err="1">
                <a:latin typeface="Calibri" panose="020F0502020204030204" pitchFamily="34" charset="0"/>
                <a:cs typeface="Calibri" panose="020F0502020204030204" pitchFamily="34" charset="0"/>
                <a:hlinkClick r:id="rId2"/>
              </a:rPr>
              <a:t>leverage</a:t>
            </a:r>
            <a:r>
              <a:rPr lang="fr-FR" sz="1600" dirty="0">
                <a:latin typeface="Calibri" panose="020F0502020204030204" pitchFamily="34" charset="0"/>
                <a:cs typeface="Calibri" panose="020F0502020204030204" pitchFamily="34" charset="0"/>
                <a:hlinkClick r:id="rId2"/>
              </a:rPr>
              <a:t> joint </a:t>
            </a:r>
            <a:r>
              <a:rPr lang="fr-FR" sz="1600" dirty="0" err="1">
                <a:latin typeface="Calibri" panose="020F0502020204030204" pitchFamily="34" charset="0"/>
                <a:cs typeface="Calibri" panose="020F0502020204030204" pitchFamily="34" charset="0"/>
                <a:hlinkClick r:id="rId2"/>
              </a:rPr>
              <a:t>research</a:t>
            </a:r>
            <a:r>
              <a:rPr lang="fr-FR" sz="1600" dirty="0">
                <a:latin typeface="Calibri" panose="020F0502020204030204" pitchFamily="34" charset="0"/>
                <a:cs typeface="Calibri" panose="020F0502020204030204" pitchFamily="34" charset="0"/>
                <a:hlinkClick r:id="rId2"/>
              </a:rPr>
              <a:t> </a:t>
            </a:r>
            <a:r>
              <a:rPr lang="fr-FR" sz="1600" dirty="0" err="1">
                <a:latin typeface="Calibri" panose="020F0502020204030204" pitchFamily="34" charset="0"/>
                <a:cs typeface="Calibri" panose="020F0502020204030204" pitchFamily="34" charset="0"/>
                <a:hlinkClick r:id="rId2"/>
              </a:rPr>
              <a:t>activities</a:t>
            </a:r>
            <a:endParaRPr lang="fr-FR" sz="1600" dirty="0">
              <a:latin typeface="Calibri" panose="020F0502020204030204" pitchFamily="34" charset="0"/>
              <a:cs typeface="Calibri" panose="020F0502020204030204" pitchFamily="34" charset="0"/>
              <a:hlinkClick r:id="rId2"/>
            </a:endParaRPr>
          </a:p>
          <a:p>
            <a:pPr marL="285750" indent="-285750">
              <a:buFont typeface="Wingdings" panose="05000000000000000000" pitchFamily="2" charset="2"/>
              <a:buChar char="§"/>
            </a:pPr>
            <a:r>
              <a:rPr lang="fr-FR" sz="1600" dirty="0" err="1">
                <a:latin typeface="Calibri" panose="020F0502020204030204" pitchFamily="34" charset="0"/>
                <a:cs typeface="Calibri" panose="020F0502020204030204" pitchFamily="34" charset="0"/>
                <a:hlinkClick r:id="rId3"/>
              </a:rPr>
              <a:t>Research</a:t>
            </a:r>
            <a:r>
              <a:rPr lang="fr-FR" sz="1600" dirty="0">
                <a:latin typeface="Calibri" panose="020F0502020204030204" pitchFamily="34" charset="0"/>
                <a:cs typeface="Calibri" panose="020F0502020204030204" pitchFamily="34" charset="0"/>
                <a:hlinkClick r:id="rId3"/>
              </a:rPr>
              <a:t> </a:t>
            </a:r>
            <a:r>
              <a:rPr lang="fr-FR" sz="1600" dirty="0" err="1">
                <a:latin typeface="Calibri" panose="020F0502020204030204" pitchFamily="34" charset="0"/>
                <a:cs typeface="Calibri" panose="020F0502020204030204" pitchFamily="34" charset="0"/>
                <a:hlinkClick r:id="rId3"/>
              </a:rPr>
              <a:t>internships</a:t>
            </a:r>
            <a:r>
              <a:rPr lang="fr-FR" sz="1600" dirty="0">
                <a:latin typeface="Calibri" panose="020F0502020204030204" pitchFamily="34" charset="0"/>
                <a:cs typeface="Calibri" panose="020F0502020204030204" pitchFamily="34" charset="0"/>
                <a:hlinkClick r:id="rId3"/>
              </a:rPr>
              <a:t> </a:t>
            </a:r>
            <a:endParaRPr lang="fr-FR" sz="16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fr-FR" sz="1600" dirty="0" err="1">
                <a:latin typeface="Calibri" panose="020F0502020204030204" pitchFamily="34" charset="0"/>
                <a:cs typeface="Calibri" panose="020F0502020204030204" pitchFamily="34" charset="0"/>
                <a:hlinkClick r:id="rId4"/>
              </a:rPr>
              <a:t>Subscribe</a:t>
            </a:r>
            <a:r>
              <a:rPr lang="fr-FR" sz="1600" dirty="0">
                <a:latin typeface="Calibri" panose="020F0502020204030204" pitchFamily="34" charset="0"/>
                <a:cs typeface="Calibri" panose="020F0502020204030204" pitchFamily="34" charset="0"/>
                <a:hlinkClick r:id="rId4"/>
              </a:rPr>
              <a:t> to the </a:t>
            </a:r>
            <a:r>
              <a:rPr lang="fr-FR" sz="1600" dirty="0" err="1">
                <a:latin typeface="Calibri" panose="020F0502020204030204" pitchFamily="34" charset="0"/>
                <a:cs typeface="Calibri" panose="020F0502020204030204" pitchFamily="34" charset="0"/>
                <a:hlinkClick r:id="rId4"/>
              </a:rPr>
              <a:t>monthly</a:t>
            </a:r>
            <a:r>
              <a:rPr lang="fr-FR" sz="1600" dirty="0">
                <a:latin typeface="Calibri" panose="020F0502020204030204" pitchFamily="34" charset="0"/>
                <a:cs typeface="Calibri" panose="020F0502020204030204" pitchFamily="34" charset="0"/>
                <a:hlinkClick r:id="rId4"/>
              </a:rPr>
              <a:t> newsletter </a:t>
            </a:r>
            <a:endParaRPr lang="fr-FR" sz="1600" dirty="0">
              <a:latin typeface="Calibri" panose="020F0502020204030204" pitchFamily="34" charset="0"/>
              <a:cs typeface="Calibri" panose="020F0502020204030204" pitchFamily="34" charset="0"/>
            </a:endParaRPr>
          </a:p>
        </p:txBody>
      </p:sp>
      <p:sp>
        <p:nvSpPr>
          <p:cNvPr id="5" name="ZoneTexte 4">
            <a:extLst>
              <a:ext uri="{FF2B5EF4-FFF2-40B4-BE49-F238E27FC236}">
                <a16:creationId xmlns:a16="http://schemas.microsoft.com/office/drawing/2014/main" id="{233DB7E2-57B3-02D4-D192-EC692E4A0E5D}"/>
              </a:ext>
            </a:extLst>
          </p:cNvPr>
          <p:cNvSpPr txBox="1"/>
          <p:nvPr/>
        </p:nvSpPr>
        <p:spPr>
          <a:xfrm>
            <a:off x="2759825" y="3300737"/>
            <a:ext cx="5852160" cy="584775"/>
          </a:xfrm>
          <a:prstGeom prst="rect">
            <a:avLst/>
          </a:prstGeom>
          <a:noFill/>
        </p:spPr>
        <p:txBody>
          <a:bodyPr wrap="square">
            <a:spAutoFit/>
          </a:bodyPr>
          <a:lstStyle/>
          <a:p>
            <a:pPr marL="285750" indent="-285750">
              <a:buFont typeface="Wingdings" panose="05000000000000000000" pitchFamily="2" charset="2"/>
              <a:buChar char="§"/>
            </a:pPr>
            <a:r>
              <a:rPr lang="fr-FR" sz="1600" dirty="0" err="1">
                <a:latin typeface="Calibri" panose="020F0502020204030204" pitchFamily="34" charset="0"/>
                <a:cs typeface="Calibri" panose="020F0502020204030204" pitchFamily="34" charset="0"/>
              </a:rPr>
              <a:t>Still</a:t>
            </a:r>
            <a:r>
              <a:rPr lang="fr-FR" sz="1600" dirty="0">
                <a:latin typeface="Calibri" panose="020F0502020204030204" pitchFamily="34" charset="0"/>
                <a:cs typeface="Calibri" panose="020F0502020204030204" pitchFamily="34" charset="0"/>
              </a:rPr>
              <a:t> have questions? Contact </a:t>
            </a:r>
            <a:r>
              <a:rPr lang="en-US" sz="1600" dirty="0">
                <a:latin typeface="Calibri" panose="020F0502020204030204" pitchFamily="34" charset="0"/>
                <a:cs typeface="Calibri" panose="020F0502020204030204" pitchFamily="34" charset="0"/>
              </a:rPr>
              <a:t>Alix </a:t>
            </a:r>
            <a:r>
              <a:rPr lang="en-US" sz="1600" dirty="0" err="1">
                <a:latin typeface="Calibri" panose="020F0502020204030204" pitchFamily="34" charset="0"/>
                <a:cs typeface="Calibri" panose="020F0502020204030204" pitchFamily="34" charset="0"/>
              </a:rPr>
              <a:t>Blouët</a:t>
            </a:r>
            <a:r>
              <a:rPr lang="en-US" sz="1600" dirty="0">
                <a:latin typeface="Calibri" panose="020F0502020204030204" pitchFamily="34" charset="0"/>
                <a:cs typeface="Calibri" panose="020F0502020204030204" pitchFamily="34" charset="0"/>
              </a:rPr>
              <a:t> – WP3 Coordinator 		alix.blouet@univ-angers.fr</a:t>
            </a:r>
            <a:endParaRPr lang="fr-FR" sz="1600" dirty="0">
              <a:latin typeface="Calibri" panose="020F0502020204030204" pitchFamily="34" charset="0"/>
              <a:cs typeface="Calibri" panose="020F0502020204030204" pitchFamily="34" charset="0"/>
            </a:endParaRPr>
          </a:p>
        </p:txBody>
      </p:sp>
      <p:sp>
        <p:nvSpPr>
          <p:cNvPr id="4" name="Espace réservé du numéro de diapositive 3">
            <a:extLst>
              <a:ext uri="{FF2B5EF4-FFF2-40B4-BE49-F238E27FC236}">
                <a16:creationId xmlns:a16="http://schemas.microsoft.com/office/drawing/2014/main" id="{A9A203B0-48A6-CF20-A52C-6AB3ED40A6BA}"/>
              </a:ext>
            </a:extLst>
          </p:cNvPr>
          <p:cNvSpPr>
            <a:spLocks noGrp="1"/>
          </p:cNvSpPr>
          <p:nvPr>
            <p:ph type="sldNum" idx="12"/>
          </p:nvPr>
        </p:nvSpPr>
        <p:spPr>
          <a:xfrm>
            <a:off x="7010400" y="4869656"/>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23</a:t>
            </a:fld>
            <a:endParaRPr lang="en-US">
              <a:solidFill>
                <a:schemeClr val="tx1"/>
              </a:solidFill>
            </a:endParaRPr>
          </a:p>
        </p:txBody>
      </p:sp>
    </p:spTree>
    <p:extLst>
      <p:ext uri="{BB962C8B-B14F-4D97-AF65-F5344CB8AC3E}">
        <p14:creationId xmlns:p14="http://schemas.microsoft.com/office/powerpoint/2010/main" val="160766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8" descr="DIAPOSITIVA.jpg"/>
          <p:cNvPicPr preferRelativeResize="0"/>
          <p:nvPr/>
        </p:nvPicPr>
        <p:blipFill rotWithShape="1">
          <a:blip r:embed="rId3">
            <a:alphaModFix/>
          </a:blip>
          <a:srcRect/>
          <a:stretch/>
        </p:blipFill>
        <p:spPr>
          <a:xfrm>
            <a:off x="0" y="0"/>
            <a:ext cx="9144000" cy="5134332"/>
          </a:xfrm>
          <a:prstGeom prst="rect">
            <a:avLst/>
          </a:prstGeom>
          <a:noFill/>
          <a:ln>
            <a:noFill/>
          </a:ln>
        </p:spPr>
      </p:pic>
      <p:sp>
        <p:nvSpPr>
          <p:cNvPr id="137" name="Google Shape;137;p8"/>
          <p:cNvSpPr txBox="1">
            <a:spLocks noGrp="1"/>
          </p:cNvSpPr>
          <p:nvPr>
            <p:ph type="title"/>
          </p:nvPr>
        </p:nvSpPr>
        <p:spPr>
          <a:xfrm>
            <a:off x="1475240" y="2347817"/>
            <a:ext cx="6853420" cy="89776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200"/>
              <a:buFont typeface="Poppins"/>
              <a:buNone/>
            </a:pPr>
            <a:br>
              <a:rPr lang="en-US" sz="3200" b="1">
                <a:solidFill>
                  <a:schemeClr val="lt1"/>
                </a:solidFill>
                <a:latin typeface="Poppins"/>
                <a:ea typeface="Poppins"/>
                <a:cs typeface="Poppins"/>
                <a:sym typeface="Poppins"/>
              </a:rPr>
            </a:br>
            <a:endParaRPr sz="3200" b="1">
              <a:solidFill>
                <a:schemeClr val="lt1"/>
              </a:solidFill>
              <a:latin typeface="Poppins"/>
              <a:ea typeface="Poppins"/>
              <a:cs typeface="Poppins"/>
              <a:sym typeface="Poppins"/>
            </a:endParaRPr>
          </a:p>
        </p:txBody>
      </p:sp>
      <p:sp>
        <p:nvSpPr>
          <p:cNvPr id="140" name="Google Shape;140;p8"/>
          <p:cNvSpPr txBox="1"/>
          <p:nvPr/>
        </p:nvSpPr>
        <p:spPr>
          <a:xfrm>
            <a:off x="4516518" y="4489368"/>
            <a:ext cx="4112654" cy="657550"/>
          </a:xfrm>
          <a:prstGeom prst="rect">
            <a:avLst/>
          </a:prstGeom>
          <a:noFill/>
          <a:ln>
            <a:noFill/>
          </a:ln>
        </p:spPr>
        <p:txBody>
          <a:bodyPr spcFirstLastPara="1" wrap="square" lIns="91425" tIns="45700" rIns="91425" bIns="45700" anchor="t" anchorCtr="0">
            <a:noAutofit/>
          </a:bodyPr>
          <a:lstStyle/>
          <a:p>
            <a:pPr marL="0" marR="0" lvl="0" indent="0" algn="just" rtl="0">
              <a:lnSpc>
                <a:spcPct val="105000"/>
              </a:lnSpc>
              <a:spcBef>
                <a:spcPts val="0"/>
              </a:spcBef>
              <a:spcAft>
                <a:spcPts val="0"/>
              </a:spcAft>
              <a:buNone/>
            </a:pPr>
            <a:r>
              <a:rPr lang="en-US" sz="800" b="0" i="1" u="none" strike="noStrike" cap="none" dirty="0">
                <a:solidFill>
                  <a:schemeClr val="bg2"/>
                </a:solidFill>
                <a:latin typeface="Calibri"/>
                <a:ea typeface="Calibri"/>
                <a:cs typeface="Calibri"/>
                <a:sym typeface="Calibri"/>
              </a:rPr>
              <a:t>Funded by the European Union under Agreement nº:101089896. Views and opinions expressed are however those of the author(s) only and do not necessarily reflect those of the European Union or European Union or European Education and Culture Executive Agency (EACEA). Neither the European Union nor the granting authority can be held responsible for them</a:t>
            </a:r>
            <a:r>
              <a:rPr lang="en-US" sz="800" b="0" i="0" u="none" strike="noStrike" cap="none" dirty="0">
                <a:solidFill>
                  <a:schemeClr val="bg2"/>
                </a:solidFill>
                <a:latin typeface="Calibri"/>
                <a:ea typeface="Calibri"/>
                <a:cs typeface="Calibri"/>
                <a:sym typeface="Calibri"/>
              </a:rPr>
              <a:t>.</a:t>
            </a:r>
            <a:endParaRPr sz="800" b="0" i="0" u="none" strike="noStrike" cap="none" dirty="0">
              <a:solidFill>
                <a:schemeClr val="bg2"/>
              </a:solidFill>
              <a:latin typeface="Calibri"/>
              <a:ea typeface="Calibri"/>
              <a:cs typeface="Calibri"/>
              <a:sym typeface="Calibri"/>
            </a:endParaRPr>
          </a:p>
        </p:txBody>
      </p:sp>
      <p:pic>
        <p:nvPicPr>
          <p:cNvPr id="2" name="Imagen 1" descr="Texto&#10;&#10;Descripción generada automáticamente">
            <a:extLst>
              <a:ext uri="{FF2B5EF4-FFF2-40B4-BE49-F238E27FC236}">
                <a16:creationId xmlns:a16="http://schemas.microsoft.com/office/drawing/2014/main" id="{D5FC747B-1493-1F97-9F37-EC9E7E1B69F7}"/>
              </a:ext>
            </a:extLst>
          </p:cNvPr>
          <p:cNvPicPr>
            <a:picLocks noChangeAspect="1"/>
          </p:cNvPicPr>
          <p:nvPr/>
        </p:nvPicPr>
        <p:blipFill>
          <a:blip r:embed="rId4"/>
          <a:stretch>
            <a:fillRect/>
          </a:stretch>
        </p:blipFill>
        <p:spPr>
          <a:xfrm>
            <a:off x="1732574" y="4560258"/>
            <a:ext cx="2458449" cy="515770"/>
          </a:xfrm>
          <a:prstGeom prst="rect">
            <a:avLst/>
          </a:prstGeom>
        </p:spPr>
      </p:pic>
      <p:sp>
        <p:nvSpPr>
          <p:cNvPr id="7" name="ZoneTexte 6">
            <a:extLst>
              <a:ext uri="{FF2B5EF4-FFF2-40B4-BE49-F238E27FC236}">
                <a16:creationId xmlns:a16="http://schemas.microsoft.com/office/drawing/2014/main" id="{994251F3-70F2-A9DB-CE9C-234E9D606917}"/>
              </a:ext>
            </a:extLst>
          </p:cNvPr>
          <p:cNvSpPr txBox="1"/>
          <p:nvPr/>
        </p:nvSpPr>
        <p:spPr>
          <a:xfrm>
            <a:off x="2419004" y="2069869"/>
            <a:ext cx="4946072" cy="646331"/>
          </a:xfrm>
          <a:prstGeom prst="rect">
            <a:avLst/>
          </a:prstGeom>
          <a:noFill/>
        </p:spPr>
        <p:txBody>
          <a:bodyPr wrap="square" rtlCol="0">
            <a:spAutoFit/>
          </a:bodyPr>
          <a:lstStyle/>
          <a:p>
            <a:pPr algn="ctr"/>
            <a:r>
              <a:rPr lang="fr-FR" sz="3600" b="1" dirty="0" err="1">
                <a:solidFill>
                  <a:srgbClr val="002060"/>
                </a:solidFill>
                <a:latin typeface="Poppins Black" panose="00000A00000000000000" pitchFamily="2" charset="0"/>
                <a:cs typeface="Poppins Black" panose="00000A00000000000000" pitchFamily="2" charset="0"/>
              </a:rPr>
              <a:t>Thank</a:t>
            </a:r>
            <a:r>
              <a:rPr lang="fr-FR" sz="3600" b="1" dirty="0">
                <a:solidFill>
                  <a:srgbClr val="002060"/>
                </a:solidFill>
                <a:latin typeface="Poppins Black" panose="00000A00000000000000" pitchFamily="2" charset="0"/>
                <a:cs typeface="Poppins Black" panose="00000A00000000000000" pitchFamily="2" charset="0"/>
              </a:rPr>
              <a:t> </a:t>
            </a:r>
            <a:r>
              <a:rPr lang="fr-FR" sz="3600" b="1" dirty="0" err="1">
                <a:solidFill>
                  <a:srgbClr val="002060"/>
                </a:solidFill>
                <a:latin typeface="Poppins Black" panose="00000A00000000000000" pitchFamily="2" charset="0"/>
                <a:cs typeface="Poppins Black" panose="00000A00000000000000" pitchFamily="2" charset="0"/>
              </a:rPr>
              <a:t>you</a:t>
            </a:r>
            <a:r>
              <a:rPr lang="fr-FR" sz="3600" b="1" dirty="0">
                <a:solidFill>
                  <a:srgbClr val="002060"/>
                </a:solidFill>
                <a:latin typeface="Poppins Black" panose="00000A00000000000000" pitchFamily="2" charset="0"/>
                <a:cs typeface="Poppins Black" panose="00000A00000000000000" pitchFamily="2" charset="0"/>
              </a:rPr>
              <a:t> !</a:t>
            </a:r>
          </a:p>
        </p:txBody>
      </p:sp>
      <p:sp>
        <p:nvSpPr>
          <p:cNvPr id="4" name="Espace réservé du numéro de diapositive 3">
            <a:extLst>
              <a:ext uri="{FF2B5EF4-FFF2-40B4-BE49-F238E27FC236}">
                <a16:creationId xmlns:a16="http://schemas.microsoft.com/office/drawing/2014/main" id="{10236E6C-C1E8-E72A-0ABF-9347BB7C10CB}"/>
              </a:ext>
            </a:extLst>
          </p:cNvPr>
          <p:cNvSpPr>
            <a:spLocks noGrp="1"/>
          </p:cNvSpPr>
          <p:nvPr>
            <p:ph type="sldNum" idx="12"/>
          </p:nvPr>
        </p:nvSpPr>
        <p:spPr>
          <a:xfrm>
            <a:off x="6821067" y="4776687"/>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24</a:t>
            </a:fld>
            <a:endParaRPr 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57200" y="1358976"/>
            <a:ext cx="7772400" cy="85725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fr-FR" sz="2800" dirty="0">
                <a:solidFill>
                  <a:srgbClr val="002060"/>
                </a:solidFill>
                <a:latin typeface="Poppins Black" panose="00000A00000000000000" pitchFamily="2" charset="0"/>
                <a:cs typeface="Poppins Black" panose="00000A00000000000000" pitchFamily="2" charset="0"/>
              </a:rPr>
              <a:t>a) Basics</a:t>
            </a:r>
            <a:endParaRPr sz="2800" dirty="0">
              <a:solidFill>
                <a:srgbClr val="002060"/>
              </a:solidFill>
              <a:latin typeface="Poppins Black" panose="00000A00000000000000" pitchFamily="2" charset="0"/>
              <a:cs typeface="Poppins Black" panose="00000A00000000000000" pitchFamily="2" charset="0"/>
            </a:endParaRPr>
          </a:p>
        </p:txBody>
      </p:sp>
      <p:sp>
        <p:nvSpPr>
          <p:cNvPr id="102" name="Google Shape;102;p2"/>
          <p:cNvSpPr txBox="1">
            <a:spLocks noGrp="1"/>
          </p:cNvSpPr>
          <p:nvPr>
            <p:ph type="body" idx="1"/>
          </p:nvPr>
        </p:nvSpPr>
        <p:spPr>
          <a:xfrm>
            <a:off x="457200" y="2115879"/>
            <a:ext cx="8229600" cy="2478744"/>
          </a:xfrm>
          <a:prstGeom prst="rect">
            <a:avLst/>
          </a:prstGeom>
          <a:noFill/>
          <a:ln>
            <a:noFill/>
          </a:ln>
        </p:spPr>
        <p:txBody>
          <a:bodyPr spcFirstLastPara="1" wrap="square" lIns="91425" tIns="45700" rIns="91425" bIns="45700" anchor="t" anchorCtr="0">
            <a:normAutofit lnSpcReduction="10000"/>
          </a:bodyPr>
          <a:lstStyle/>
          <a:p>
            <a:pPr marL="114300" indent="0" algn="l">
              <a:buNone/>
            </a:pPr>
            <a:r>
              <a:rPr lang="en-US" b="0" i="0" dirty="0">
                <a:solidFill>
                  <a:schemeClr val="tx1"/>
                </a:solidFill>
                <a:effectLst/>
                <a:highlight>
                  <a:srgbClr val="FFFFFF"/>
                </a:highlight>
                <a:latin typeface="Calibri" panose="020F0502020204030204" pitchFamily="34" charset="0"/>
                <a:cs typeface="Calibri" panose="020F0502020204030204" pitchFamily="34" charset="0"/>
              </a:rPr>
              <a:t>EU GREEN has established a yearly joint procedure for proposals to stimulate research collaboration among our 9 universities. Researchers from EU GREEN partner universities can submit proposals for seed funding. This procedure, implemented by the Work Package Research (WP3), is intended to </a:t>
            </a:r>
            <a:r>
              <a:rPr lang="en-US" b="1" i="0" dirty="0">
                <a:solidFill>
                  <a:schemeClr val="tx1"/>
                </a:solidFill>
                <a:effectLst/>
                <a:highlight>
                  <a:srgbClr val="FFFFFF"/>
                </a:highlight>
                <a:latin typeface="Calibri" panose="020F0502020204030204" pitchFamily="34" charset="0"/>
                <a:cs typeface="Calibri" panose="020F0502020204030204" pitchFamily="34" charset="0"/>
              </a:rPr>
              <a:t>leverage cooperation between researchers and create new or consolidate existing scientific relationships. Its vision is to build robust scientific communities among the EU GREEN universities. </a:t>
            </a:r>
          </a:p>
          <a:p>
            <a:pPr marL="114300" indent="0" algn="l">
              <a:buNone/>
            </a:pPr>
            <a:endParaRPr lang="en-US" dirty="0">
              <a:solidFill>
                <a:schemeClr val="tx1"/>
              </a:solidFill>
              <a:highlight>
                <a:srgbClr val="FFFFFF"/>
              </a:highlight>
              <a:latin typeface="Calibri" panose="020F0502020204030204" pitchFamily="34" charset="0"/>
              <a:cs typeface="Calibri" panose="020F0502020204030204" pitchFamily="34" charset="0"/>
            </a:endParaRPr>
          </a:p>
          <a:p>
            <a:pPr marL="114300" indent="0" algn="l">
              <a:buNone/>
            </a:pPr>
            <a:r>
              <a:rPr lang="en-US" b="0" i="0" dirty="0">
                <a:solidFill>
                  <a:schemeClr val="tx1"/>
                </a:solidFill>
                <a:effectLst/>
                <a:highlight>
                  <a:srgbClr val="FFFFFF"/>
                </a:highlight>
                <a:latin typeface="Calibri" panose="020F0502020204030204" pitchFamily="34" charset="0"/>
                <a:cs typeface="Calibri" panose="020F0502020204030204" pitchFamily="34" charset="0"/>
              </a:rPr>
              <a:t>There are 3 pillars for the 2025 call:</a:t>
            </a:r>
          </a:p>
          <a:p>
            <a:pPr algn="l">
              <a:buFont typeface="+mj-lt"/>
              <a:buAutoNum type="arabicPeriod"/>
            </a:pPr>
            <a:r>
              <a:rPr lang="en-US" b="0" i="0" dirty="0">
                <a:solidFill>
                  <a:schemeClr val="tx1"/>
                </a:solidFill>
                <a:effectLst/>
                <a:highlight>
                  <a:srgbClr val="FFFFFF"/>
                </a:highlight>
                <a:latin typeface="Calibri" panose="020F0502020204030204" pitchFamily="34" charset="0"/>
                <a:cs typeface="Calibri" panose="020F0502020204030204" pitchFamily="34" charset="0"/>
              </a:rPr>
              <a:t>Incentive for collaborative research activities, up to 20,000€ </a:t>
            </a:r>
            <a:r>
              <a:rPr lang="en-US" b="1" i="0" dirty="0">
                <a:solidFill>
                  <a:srgbClr val="00B050"/>
                </a:solidFill>
                <a:effectLst/>
                <a:highlight>
                  <a:srgbClr val="FFFFFF"/>
                </a:highlight>
                <a:latin typeface="Calibri" panose="020F0502020204030204" pitchFamily="34" charset="0"/>
                <a:cs typeface="Calibri" panose="020F0502020204030204" pitchFamily="34" charset="0"/>
              </a:rPr>
              <a:t>=&gt; 3 partners universities minimum </a:t>
            </a:r>
          </a:p>
          <a:p>
            <a:pPr>
              <a:buFont typeface="+mj-lt"/>
              <a:buAutoNum type="arabicPeriod"/>
            </a:pPr>
            <a:r>
              <a:rPr lang="en-US" dirty="0">
                <a:solidFill>
                  <a:schemeClr val="tx1"/>
                </a:solidFill>
                <a:highlight>
                  <a:srgbClr val="FFFFFF"/>
                </a:highlight>
                <a:latin typeface="Calibri" panose="020F0502020204030204" pitchFamily="34" charset="0"/>
                <a:cs typeface="Calibri" panose="020F0502020204030204" pitchFamily="34" charset="0"/>
              </a:rPr>
              <a:t>EU GREEN Scientific conferences, up to 10,000€ </a:t>
            </a:r>
            <a:r>
              <a:rPr lang="en-US" b="1" dirty="0">
                <a:solidFill>
                  <a:srgbClr val="00B050"/>
                </a:solidFill>
                <a:highlight>
                  <a:srgbClr val="FFFFFF"/>
                </a:highlight>
                <a:latin typeface="Calibri" panose="020F0502020204030204" pitchFamily="34" charset="0"/>
                <a:cs typeface="Calibri" panose="020F0502020204030204" pitchFamily="34" charset="0"/>
              </a:rPr>
              <a:t>=&gt; 3 partners universities minimum </a:t>
            </a:r>
            <a:endParaRPr lang="en-US" b="1" i="0" dirty="0">
              <a:solidFill>
                <a:srgbClr val="00B050"/>
              </a:solidFill>
              <a:effectLst/>
              <a:highlight>
                <a:srgbClr val="FFFFFF"/>
              </a:highlight>
              <a:latin typeface="Calibri" panose="020F0502020204030204" pitchFamily="34" charset="0"/>
              <a:cs typeface="Calibri" panose="020F0502020204030204" pitchFamily="34" charset="0"/>
            </a:endParaRPr>
          </a:p>
          <a:p>
            <a:pPr algn="l">
              <a:buFont typeface="+mj-lt"/>
              <a:buAutoNum type="arabicPeriod"/>
            </a:pPr>
            <a:r>
              <a:rPr lang="en-US" b="0" i="0" dirty="0">
                <a:solidFill>
                  <a:schemeClr val="tx1"/>
                </a:solidFill>
                <a:effectLst/>
                <a:highlight>
                  <a:srgbClr val="FFFFFF"/>
                </a:highlight>
                <a:latin typeface="Calibri" panose="020F0502020204030204" pitchFamily="34" charset="0"/>
                <a:cs typeface="Calibri" panose="020F0502020204030204" pitchFamily="34" charset="0"/>
              </a:rPr>
              <a:t>Researcher mobility program, up to 2000€ per mobility per person</a:t>
            </a:r>
            <a:endParaRPr sz="1200" dirty="0"/>
          </a:p>
        </p:txBody>
      </p:sp>
      <p:sp>
        <p:nvSpPr>
          <p:cNvPr id="6" name="Google Shape;101;p2">
            <a:extLst>
              <a:ext uri="{FF2B5EF4-FFF2-40B4-BE49-F238E27FC236}">
                <a16:creationId xmlns:a16="http://schemas.microsoft.com/office/drawing/2014/main" id="{E7497FA2-9BEF-BA16-B90A-E6CCA036B6A1}"/>
              </a:ext>
            </a:extLst>
          </p:cNvPr>
          <p:cNvSpPr txBox="1">
            <a:spLocks/>
          </p:cNvSpPr>
          <p:nvPr/>
        </p:nvSpPr>
        <p:spPr>
          <a:xfrm>
            <a:off x="822960" y="719093"/>
            <a:ext cx="7635240" cy="862532"/>
          </a:xfrm>
          <a:prstGeom prst="rect">
            <a:avLst/>
          </a:prstGeom>
          <a:noFill/>
          <a:ln>
            <a:noFill/>
          </a:ln>
        </p:spPr>
        <p:txBody>
          <a:bodyPr spcFirstLastPara="1" wrap="square" lIns="91425" tIns="45700" rIns="91425" bIns="45700" anchor="ctr" anchorCtr="0">
            <a:normAutofit fontScale="8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14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buSzPts val="4400"/>
              <a:buFont typeface="Calibri"/>
              <a:buNone/>
            </a:pPr>
            <a:r>
              <a:rPr lang="fr-FR" sz="3600" dirty="0">
                <a:solidFill>
                  <a:srgbClr val="002060"/>
                </a:solidFill>
                <a:latin typeface="Poppins Black" panose="00000A00000000000000" pitchFamily="2" charset="0"/>
                <a:cs typeface="Poppins Black" panose="00000A00000000000000" pitchFamily="2" charset="0"/>
              </a:rPr>
              <a:t>1. </a:t>
            </a:r>
            <a:r>
              <a:rPr lang="fr-FR" sz="3600" dirty="0" err="1">
                <a:solidFill>
                  <a:srgbClr val="002060"/>
                </a:solidFill>
                <a:latin typeface="Poppins Black" panose="00000A00000000000000" pitchFamily="2" charset="0"/>
                <a:cs typeface="Poppins Black" panose="00000A00000000000000" pitchFamily="2" charset="0"/>
              </a:rPr>
              <a:t>Procedure</a:t>
            </a:r>
            <a:r>
              <a:rPr lang="fr-FR" sz="3600" dirty="0">
                <a:solidFill>
                  <a:srgbClr val="002060"/>
                </a:solidFill>
                <a:latin typeface="Poppins Black" panose="00000A00000000000000" pitchFamily="2" charset="0"/>
                <a:cs typeface="Poppins Black" panose="00000A00000000000000" pitchFamily="2" charset="0"/>
              </a:rPr>
              <a:t> to </a:t>
            </a:r>
            <a:r>
              <a:rPr lang="fr-FR" sz="3600" dirty="0" err="1">
                <a:solidFill>
                  <a:srgbClr val="002060"/>
                </a:solidFill>
                <a:latin typeface="Poppins Black" panose="00000A00000000000000" pitchFamily="2" charset="0"/>
                <a:cs typeface="Poppins Black" panose="00000A00000000000000" pitchFamily="2" charset="0"/>
              </a:rPr>
              <a:t>leverage</a:t>
            </a:r>
            <a:r>
              <a:rPr lang="fr-FR" sz="3600" dirty="0">
                <a:solidFill>
                  <a:srgbClr val="002060"/>
                </a:solidFill>
                <a:latin typeface="Poppins Black" panose="00000A00000000000000" pitchFamily="2" charset="0"/>
                <a:cs typeface="Poppins Black" panose="00000A00000000000000" pitchFamily="2" charset="0"/>
              </a:rPr>
              <a:t> joint </a:t>
            </a:r>
            <a:r>
              <a:rPr lang="fr-FR" sz="3600" dirty="0" err="1">
                <a:solidFill>
                  <a:srgbClr val="002060"/>
                </a:solidFill>
                <a:latin typeface="Poppins Black" panose="00000A00000000000000" pitchFamily="2" charset="0"/>
                <a:cs typeface="Poppins Black" panose="00000A00000000000000" pitchFamily="2" charset="0"/>
              </a:rPr>
              <a:t>research</a:t>
            </a:r>
            <a:r>
              <a:rPr lang="fr-FR" sz="3600" dirty="0">
                <a:solidFill>
                  <a:srgbClr val="002060"/>
                </a:solidFill>
                <a:latin typeface="Poppins Black" panose="00000A00000000000000" pitchFamily="2" charset="0"/>
                <a:cs typeface="Poppins Black" panose="00000A00000000000000" pitchFamily="2" charset="0"/>
              </a:rPr>
              <a:t> </a:t>
            </a:r>
            <a:r>
              <a:rPr lang="fr-FR" sz="3600" dirty="0" err="1">
                <a:solidFill>
                  <a:srgbClr val="002060"/>
                </a:solidFill>
                <a:latin typeface="Poppins Black" panose="00000A00000000000000" pitchFamily="2" charset="0"/>
                <a:cs typeface="Poppins Black" panose="00000A00000000000000" pitchFamily="2" charset="0"/>
              </a:rPr>
              <a:t>activities</a:t>
            </a:r>
            <a:r>
              <a:rPr lang="fr-FR" sz="3600" dirty="0">
                <a:solidFill>
                  <a:srgbClr val="002060"/>
                </a:solidFill>
                <a:latin typeface="Poppins Black" panose="00000A00000000000000" pitchFamily="2" charset="0"/>
                <a:cs typeface="Poppins Black" panose="00000A00000000000000" pitchFamily="2" charset="0"/>
              </a:rPr>
              <a:t> </a:t>
            </a:r>
          </a:p>
        </p:txBody>
      </p:sp>
      <p:sp>
        <p:nvSpPr>
          <p:cNvPr id="3" name="Espace réservé du numéro de diapositive 2">
            <a:extLst>
              <a:ext uri="{FF2B5EF4-FFF2-40B4-BE49-F238E27FC236}">
                <a16:creationId xmlns:a16="http://schemas.microsoft.com/office/drawing/2014/main" id="{C96AE252-07DA-380A-265E-EBE8B2076313}"/>
              </a:ext>
            </a:extLst>
          </p:cNvPr>
          <p:cNvSpPr>
            <a:spLocks noGrp="1"/>
          </p:cNvSpPr>
          <p:nvPr>
            <p:ph type="sldNum" idx="12"/>
          </p:nvPr>
        </p:nvSpPr>
        <p:spPr>
          <a:xfrm>
            <a:off x="7010400" y="4777896"/>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3</a:t>
            </a:fld>
            <a:endParaRPr lang="en-US">
              <a:solidFill>
                <a:srgbClr val="00206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3" name="Rectangle 2">
            <a:extLst>
              <a:ext uri="{FF2B5EF4-FFF2-40B4-BE49-F238E27FC236}">
                <a16:creationId xmlns:a16="http://schemas.microsoft.com/office/drawing/2014/main" id="{77A7AF5D-A70C-3E8B-EBE9-B5F505C09550}"/>
              </a:ext>
            </a:extLst>
          </p:cNvPr>
          <p:cNvSpPr/>
          <p:nvPr/>
        </p:nvSpPr>
        <p:spPr>
          <a:xfrm>
            <a:off x="882501" y="1551280"/>
            <a:ext cx="6953693" cy="74452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19" name="Google Shape;119;p5"/>
          <p:cNvSpPr txBox="1">
            <a:spLocks noGrp="1"/>
          </p:cNvSpPr>
          <p:nvPr>
            <p:ph type="title"/>
          </p:nvPr>
        </p:nvSpPr>
        <p:spPr>
          <a:xfrm>
            <a:off x="1842122" y="289954"/>
            <a:ext cx="5110089" cy="85725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Calibri"/>
              <a:buNone/>
            </a:pPr>
            <a:r>
              <a:rPr lang="en-US" sz="2800" dirty="0">
                <a:solidFill>
                  <a:srgbClr val="002060"/>
                </a:solidFill>
                <a:latin typeface="Poppins Black" panose="00000A00000000000000" pitchFamily="2" charset="0"/>
                <a:cs typeface="Poppins Black" panose="00000A00000000000000" pitchFamily="2" charset="0"/>
              </a:rPr>
              <a:t>Note </a:t>
            </a:r>
            <a:endParaRPr dirty="0">
              <a:solidFill>
                <a:srgbClr val="002060"/>
              </a:solidFill>
              <a:latin typeface="Poppins Black" panose="00000A00000000000000" pitchFamily="2" charset="0"/>
              <a:cs typeface="Poppins Black" panose="00000A00000000000000" pitchFamily="2" charset="0"/>
            </a:endParaRPr>
          </a:p>
        </p:txBody>
      </p:sp>
      <p:sp>
        <p:nvSpPr>
          <p:cNvPr id="2" name="ZoneTexte 1">
            <a:extLst>
              <a:ext uri="{FF2B5EF4-FFF2-40B4-BE49-F238E27FC236}">
                <a16:creationId xmlns:a16="http://schemas.microsoft.com/office/drawing/2014/main" id="{029F268C-53B4-CD73-5626-ACEADDBF9E85}"/>
              </a:ext>
            </a:extLst>
          </p:cNvPr>
          <p:cNvSpPr txBox="1"/>
          <p:nvPr/>
        </p:nvSpPr>
        <p:spPr>
          <a:xfrm>
            <a:off x="1109298" y="1600378"/>
            <a:ext cx="6726896" cy="646331"/>
          </a:xfrm>
          <a:prstGeom prst="rect">
            <a:avLst/>
          </a:prstGeom>
          <a:noFill/>
        </p:spPr>
        <p:txBody>
          <a:bodyPr wrap="square" rtlCol="0">
            <a:spAutoFit/>
          </a:bodyPr>
          <a:lstStyle/>
          <a:p>
            <a:pPr algn="ctr"/>
            <a:r>
              <a:rPr lang="en-US" sz="1800" b="0" i="0" dirty="0">
                <a:solidFill>
                  <a:srgbClr val="000000"/>
                </a:solidFill>
                <a:effectLst/>
                <a:latin typeface="Calibri" panose="020F0502020204030204" pitchFamily="34" charset="0"/>
              </a:rPr>
              <a:t>This call is open to the entire scientific community of our universities. It is not restricted to EU GREEN clusters topics. </a:t>
            </a:r>
            <a:endParaRPr lang="en-US" dirty="0">
              <a:latin typeface="Calibri" panose="020F0502020204030204" pitchFamily="34" charset="0"/>
              <a:cs typeface="Calibri" panose="020F0502020204030204" pitchFamily="34" charset="0"/>
            </a:endParaRPr>
          </a:p>
        </p:txBody>
      </p:sp>
      <p:sp>
        <p:nvSpPr>
          <p:cNvPr id="6" name="ZoneTexte 5">
            <a:extLst>
              <a:ext uri="{FF2B5EF4-FFF2-40B4-BE49-F238E27FC236}">
                <a16:creationId xmlns:a16="http://schemas.microsoft.com/office/drawing/2014/main" id="{2BF8CE74-DE56-3B55-4092-CB7294317A01}"/>
              </a:ext>
            </a:extLst>
          </p:cNvPr>
          <p:cNvSpPr txBox="1"/>
          <p:nvPr/>
        </p:nvSpPr>
        <p:spPr>
          <a:xfrm>
            <a:off x="2073347" y="3054148"/>
            <a:ext cx="4572000" cy="1169551"/>
          </a:xfrm>
          <a:prstGeom prst="rect">
            <a:avLst/>
          </a:prstGeom>
          <a:noFill/>
        </p:spPr>
        <p:txBody>
          <a:bodyPr wrap="square">
            <a:spAutoFit/>
          </a:bodyPr>
          <a:lstStyle/>
          <a:p>
            <a:r>
              <a:rPr lang="en-US" sz="1400" b="0" i="0" dirty="0">
                <a:solidFill>
                  <a:srgbClr val="000000"/>
                </a:solidFill>
                <a:effectLst/>
                <a:latin typeface="Calibri" panose="020F0502020204030204" pitchFamily="34" charset="0"/>
              </a:rPr>
              <a:t>An opinion from the research clusters will be asked depending on the project scientific scope. If the project does not fit the scope of a cluster, then the JRC may ask an opinion from other internal or external specialists. The Joint Research Committee will evaluate the propositions.  </a:t>
            </a:r>
            <a:endParaRPr lang="fr-FR" dirty="0"/>
          </a:p>
        </p:txBody>
      </p:sp>
      <p:cxnSp>
        <p:nvCxnSpPr>
          <p:cNvPr id="7" name="Connecteur : en angle 6">
            <a:extLst>
              <a:ext uri="{FF2B5EF4-FFF2-40B4-BE49-F238E27FC236}">
                <a16:creationId xmlns:a16="http://schemas.microsoft.com/office/drawing/2014/main" id="{4C0226D7-28A6-D166-B243-6A79EF4952F3}"/>
              </a:ext>
            </a:extLst>
          </p:cNvPr>
          <p:cNvCxnSpPr>
            <a:cxnSpLocks/>
          </p:cNvCxnSpPr>
          <p:nvPr/>
        </p:nvCxnSpPr>
        <p:spPr>
          <a:xfrm rot="16200000" flipH="1">
            <a:off x="2204281" y="2345107"/>
            <a:ext cx="709241" cy="70883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Espace réservé du numéro de diapositive 8">
            <a:extLst>
              <a:ext uri="{FF2B5EF4-FFF2-40B4-BE49-F238E27FC236}">
                <a16:creationId xmlns:a16="http://schemas.microsoft.com/office/drawing/2014/main" id="{35060233-29B1-58FB-F69B-8FF170E0B4EF}"/>
              </a:ext>
            </a:extLst>
          </p:cNvPr>
          <p:cNvSpPr>
            <a:spLocks noGrp="1"/>
          </p:cNvSpPr>
          <p:nvPr>
            <p:ph type="sldNum" idx="12"/>
          </p:nvPr>
        </p:nvSpPr>
        <p:spPr>
          <a:xfrm>
            <a:off x="6952211" y="4853546"/>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4</a:t>
            </a:fld>
            <a:endParaRPr lang="en-US">
              <a:solidFill>
                <a:srgbClr val="002060"/>
              </a:solidFill>
            </a:endParaRPr>
          </a:p>
        </p:txBody>
      </p:sp>
    </p:spTree>
    <p:extLst>
      <p:ext uri="{BB962C8B-B14F-4D97-AF65-F5344CB8AC3E}">
        <p14:creationId xmlns:p14="http://schemas.microsoft.com/office/powerpoint/2010/main" val="3815511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3" name="Titre 1">
            <a:extLst>
              <a:ext uri="{FF2B5EF4-FFF2-40B4-BE49-F238E27FC236}">
                <a16:creationId xmlns:a16="http://schemas.microsoft.com/office/drawing/2014/main" id="{B3CEFD4E-37B4-FF22-0FCC-02BA83D23660}"/>
              </a:ext>
            </a:extLst>
          </p:cNvPr>
          <p:cNvSpPr txBox="1">
            <a:spLocks/>
          </p:cNvSpPr>
          <p:nvPr/>
        </p:nvSpPr>
        <p:spPr>
          <a:xfrm>
            <a:off x="1288073" y="0"/>
            <a:ext cx="6567854" cy="99958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3600" b="0" i="0" u="none" strike="noStrike" cap="none">
                <a:solidFill>
                  <a:srgbClr val="000000"/>
                </a:solidFill>
                <a:latin typeface="Poppins" panose="00000500000000000000" pitchFamily="2" charset="0"/>
                <a:ea typeface="Poppins" panose="00000500000000000000" pitchFamily="2" charset="0"/>
                <a:cs typeface="Poppins" panose="00000500000000000000" pitchFamily="2" charset="0"/>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r>
              <a:rPr lang="fr-FR" sz="3200" dirty="0">
                <a:solidFill>
                  <a:srgbClr val="002060"/>
                </a:solidFill>
                <a:latin typeface="Poppins Black" panose="00000A00000000000000" pitchFamily="2" charset="0"/>
                <a:cs typeface="Poppins Black" panose="00000A00000000000000" pitchFamily="2" charset="0"/>
              </a:rPr>
              <a:t>b) Calendar </a:t>
            </a:r>
          </a:p>
        </p:txBody>
      </p:sp>
      <p:graphicFrame>
        <p:nvGraphicFramePr>
          <p:cNvPr id="5" name="Tableau 4">
            <a:extLst>
              <a:ext uri="{FF2B5EF4-FFF2-40B4-BE49-F238E27FC236}">
                <a16:creationId xmlns:a16="http://schemas.microsoft.com/office/drawing/2014/main" id="{94055BFD-ADB6-6B65-6643-412A234C9F3C}"/>
              </a:ext>
            </a:extLst>
          </p:cNvPr>
          <p:cNvGraphicFramePr>
            <a:graphicFrameLocks noGrp="1"/>
          </p:cNvGraphicFramePr>
          <p:nvPr>
            <p:extLst>
              <p:ext uri="{D42A27DB-BD31-4B8C-83A1-F6EECF244321}">
                <p14:modId xmlns:p14="http://schemas.microsoft.com/office/powerpoint/2010/main" val="3859501271"/>
              </p:ext>
            </p:extLst>
          </p:nvPr>
        </p:nvGraphicFramePr>
        <p:xfrm>
          <a:off x="1841758" y="903144"/>
          <a:ext cx="5460484" cy="3581400"/>
        </p:xfrm>
        <a:graphic>
          <a:graphicData uri="http://schemas.openxmlformats.org/drawingml/2006/table">
            <a:tbl>
              <a:tblPr/>
              <a:tblGrid>
                <a:gridCol w="2707759">
                  <a:extLst>
                    <a:ext uri="{9D8B030D-6E8A-4147-A177-3AD203B41FA5}">
                      <a16:colId xmlns:a16="http://schemas.microsoft.com/office/drawing/2014/main" val="2895755756"/>
                    </a:ext>
                  </a:extLst>
                </a:gridCol>
                <a:gridCol w="2752725">
                  <a:extLst>
                    <a:ext uri="{9D8B030D-6E8A-4147-A177-3AD203B41FA5}">
                      <a16:colId xmlns:a16="http://schemas.microsoft.com/office/drawing/2014/main" val="2290149996"/>
                    </a:ext>
                  </a:extLst>
                </a:gridCol>
              </a:tblGrid>
              <a:tr h="190500">
                <a:tc>
                  <a:txBody>
                    <a:bodyPr/>
                    <a:lstStyle/>
                    <a:p>
                      <a:pPr algn="just" rtl="0" fontAlgn="base">
                        <a:lnSpc>
                          <a:spcPts val="1538"/>
                        </a:lnSpc>
                        <a:buNone/>
                      </a:pPr>
                      <a:r>
                        <a:rPr lang="en-GB" sz="1400" b="0" i="0" dirty="0">
                          <a:solidFill>
                            <a:srgbClr val="000000"/>
                          </a:solidFill>
                          <a:effectLst/>
                          <a:latin typeface="Calibri" panose="020F0502020204030204" pitchFamily="34" charset="0"/>
                        </a:rPr>
                        <a:t>Presentation of the call </a:t>
                      </a:r>
                      <a:endParaRPr lang="en-GB" sz="14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US" sz="1400" b="0" i="0">
                          <a:solidFill>
                            <a:srgbClr val="000000"/>
                          </a:solidFill>
                          <a:effectLst/>
                          <a:latin typeface="Calibri" panose="020F0502020204030204" pitchFamily="34" charset="0"/>
                        </a:rPr>
                        <a:t>At the 3rd Research week in June 2025 </a:t>
                      </a:r>
                      <a:endParaRPr lang="en-US"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9011960"/>
                  </a:ext>
                </a:extLst>
              </a:tr>
              <a:tr h="190500">
                <a:tc>
                  <a:txBody>
                    <a:bodyPr/>
                    <a:lstStyle/>
                    <a:p>
                      <a:pPr algn="just" rtl="0" fontAlgn="base">
                        <a:lnSpc>
                          <a:spcPts val="1538"/>
                        </a:lnSpc>
                        <a:buNone/>
                      </a:pPr>
                      <a:r>
                        <a:rPr lang="en-GB" sz="1400" b="0" i="0">
                          <a:solidFill>
                            <a:srgbClr val="000000"/>
                          </a:solidFill>
                          <a:effectLst/>
                          <a:latin typeface="Calibri" panose="020F0502020204030204" pitchFamily="34" charset="0"/>
                        </a:rPr>
                        <a:t>Application open </a:t>
                      </a:r>
                      <a:endParaRPr lang="en-GB"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GB" sz="1400" b="0" i="0">
                          <a:solidFill>
                            <a:srgbClr val="000000"/>
                          </a:solidFill>
                          <a:effectLst/>
                          <a:latin typeface="Calibri" panose="020F0502020204030204" pitchFamily="34" charset="0"/>
                        </a:rPr>
                        <a:t>June 2025 </a:t>
                      </a:r>
                      <a:endParaRPr lang="en-GB"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4414618"/>
                  </a:ext>
                </a:extLst>
              </a:tr>
              <a:tr h="190500">
                <a:tc>
                  <a:txBody>
                    <a:bodyPr/>
                    <a:lstStyle/>
                    <a:p>
                      <a:pPr algn="just" rtl="0" fontAlgn="base">
                        <a:lnSpc>
                          <a:spcPts val="1538"/>
                        </a:lnSpc>
                        <a:buNone/>
                      </a:pPr>
                      <a:r>
                        <a:rPr lang="en-GB" sz="1400" b="0" i="0" dirty="0">
                          <a:solidFill>
                            <a:srgbClr val="000000"/>
                          </a:solidFill>
                          <a:effectLst/>
                          <a:latin typeface="Calibri" panose="020F0502020204030204" pitchFamily="34" charset="0"/>
                        </a:rPr>
                        <a:t>1</a:t>
                      </a:r>
                      <a:r>
                        <a:rPr lang="en-GB" sz="1400" b="0" i="0" baseline="30000" dirty="0">
                          <a:solidFill>
                            <a:srgbClr val="000000"/>
                          </a:solidFill>
                          <a:effectLst/>
                          <a:latin typeface="Calibri" panose="020F0502020204030204" pitchFamily="34" charset="0"/>
                        </a:rPr>
                        <a:t>st</a:t>
                      </a:r>
                      <a:r>
                        <a:rPr lang="en-GB" sz="1400" b="0" i="0" dirty="0">
                          <a:solidFill>
                            <a:srgbClr val="000000"/>
                          </a:solidFill>
                          <a:effectLst/>
                          <a:latin typeface="Calibri" panose="020F0502020204030204" pitchFamily="34" charset="0"/>
                        </a:rPr>
                        <a:t> online </a:t>
                      </a:r>
                      <a:r>
                        <a:rPr lang="en-GB" sz="1400" b="0" i="0" dirty="0">
                          <a:effectLst/>
                          <a:latin typeface="Calibri" panose="020F0502020204030204" pitchFamily="34" charset="0"/>
                        </a:rPr>
                        <a:t>information</a:t>
                      </a:r>
                      <a:r>
                        <a:rPr lang="en-GB" sz="1400" b="0" i="0" dirty="0">
                          <a:solidFill>
                            <a:srgbClr val="000000"/>
                          </a:solidFill>
                          <a:effectLst/>
                          <a:latin typeface="Calibri" panose="020F0502020204030204" pitchFamily="34" charset="0"/>
                        </a:rPr>
                        <a:t> session  </a:t>
                      </a:r>
                      <a:endParaRPr lang="en-GB" sz="14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US" sz="1400" b="0" i="0">
                          <a:effectLst/>
                          <a:latin typeface="Calibri" panose="020F0502020204030204" pitchFamily="34" charset="0"/>
                        </a:rPr>
                        <a:t>26</a:t>
                      </a:r>
                      <a:r>
                        <a:rPr lang="en-US" sz="1400" b="0" i="0" baseline="30000">
                          <a:effectLst/>
                          <a:latin typeface="Calibri" panose="020F0502020204030204" pitchFamily="34" charset="0"/>
                        </a:rPr>
                        <a:t>th</a:t>
                      </a:r>
                      <a:r>
                        <a:rPr lang="en-US" sz="1400" b="0" i="0">
                          <a:effectLst/>
                          <a:latin typeface="Calibri" panose="020F0502020204030204" pitchFamily="34" charset="0"/>
                        </a:rPr>
                        <a:t> of June 10 am – 11:30 CET  </a:t>
                      </a:r>
                      <a:endParaRPr lang="en-US"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0383919"/>
                  </a:ext>
                </a:extLst>
              </a:tr>
              <a:tr h="190500">
                <a:tc>
                  <a:txBody>
                    <a:bodyPr/>
                    <a:lstStyle/>
                    <a:p>
                      <a:pPr algn="just" rtl="0" fontAlgn="base">
                        <a:lnSpc>
                          <a:spcPts val="1538"/>
                        </a:lnSpc>
                        <a:buNone/>
                      </a:pPr>
                      <a:r>
                        <a:rPr lang="en-GB" sz="1400" b="0" i="0">
                          <a:solidFill>
                            <a:srgbClr val="000000"/>
                          </a:solidFill>
                          <a:effectLst/>
                          <a:latin typeface="Calibri" panose="020F0502020204030204" pitchFamily="34" charset="0"/>
                        </a:rPr>
                        <a:t>2</a:t>
                      </a:r>
                      <a:r>
                        <a:rPr lang="en-GB" sz="1400" b="0" i="0" baseline="30000">
                          <a:solidFill>
                            <a:srgbClr val="000000"/>
                          </a:solidFill>
                          <a:effectLst/>
                          <a:latin typeface="Calibri" panose="020F0502020204030204" pitchFamily="34" charset="0"/>
                        </a:rPr>
                        <a:t>nd</a:t>
                      </a:r>
                      <a:r>
                        <a:rPr lang="en-GB" sz="1400" b="0" i="0">
                          <a:solidFill>
                            <a:srgbClr val="000000"/>
                          </a:solidFill>
                          <a:effectLst/>
                          <a:latin typeface="Calibri" panose="020F0502020204030204" pitchFamily="34" charset="0"/>
                        </a:rPr>
                        <a:t> online information session  </a:t>
                      </a:r>
                      <a:endParaRPr lang="en-GB"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US" sz="1400" b="0" i="0">
                          <a:effectLst/>
                          <a:latin typeface="Calibri" panose="020F0502020204030204" pitchFamily="34" charset="0"/>
                        </a:rPr>
                        <a:t>10</a:t>
                      </a:r>
                      <a:r>
                        <a:rPr lang="en-US" sz="1400" b="0" i="0" baseline="30000">
                          <a:effectLst/>
                          <a:latin typeface="Calibri" panose="020F0502020204030204" pitchFamily="34" charset="0"/>
                        </a:rPr>
                        <a:t>th</a:t>
                      </a:r>
                      <a:r>
                        <a:rPr lang="en-US" sz="1400" b="0" i="0">
                          <a:effectLst/>
                          <a:latin typeface="Calibri" panose="020F0502020204030204" pitchFamily="34" charset="0"/>
                        </a:rPr>
                        <a:t> of September – 3 pm– 4:30 CET  </a:t>
                      </a:r>
                      <a:endParaRPr lang="en-US"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3713614"/>
                  </a:ext>
                </a:extLst>
              </a:tr>
              <a:tr h="190500">
                <a:tc>
                  <a:txBody>
                    <a:bodyPr/>
                    <a:lstStyle/>
                    <a:p>
                      <a:pPr algn="just" rtl="0" fontAlgn="base">
                        <a:lnSpc>
                          <a:spcPts val="1538"/>
                        </a:lnSpc>
                        <a:buNone/>
                      </a:pPr>
                      <a:r>
                        <a:rPr lang="en-GB" sz="1400" b="1" i="0" dirty="0">
                          <a:solidFill>
                            <a:schemeClr val="tx1"/>
                          </a:solidFill>
                          <a:effectLst/>
                          <a:highlight>
                            <a:srgbClr val="FFFF00"/>
                          </a:highlight>
                          <a:latin typeface="Calibri" panose="020F0502020204030204" pitchFamily="34" charset="0"/>
                        </a:rPr>
                        <a:t>Application close</a:t>
                      </a:r>
                      <a:r>
                        <a:rPr lang="en-GB" sz="1400" b="0" i="0" dirty="0">
                          <a:solidFill>
                            <a:schemeClr val="tx1"/>
                          </a:solidFill>
                          <a:effectLst/>
                          <a:highlight>
                            <a:srgbClr val="FFFF00"/>
                          </a:highlight>
                          <a:latin typeface="Calibri" panose="020F0502020204030204" pitchFamily="34" charset="0"/>
                        </a:rPr>
                        <a:t> </a:t>
                      </a:r>
                      <a:endParaRPr lang="en-GB" sz="1400" b="0" i="0" dirty="0">
                        <a:solidFill>
                          <a:schemeClr val="tx1"/>
                        </a:solidFill>
                        <a:effectLst/>
                        <a:highlight>
                          <a:srgbClr val="FFFF00"/>
                        </a:highligh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just" rtl="0" fontAlgn="base">
                        <a:lnSpc>
                          <a:spcPts val="1538"/>
                        </a:lnSpc>
                        <a:buNone/>
                      </a:pPr>
                      <a:r>
                        <a:rPr lang="en-US" sz="1400" b="1" i="0" dirty="0">
                          <a:solidFill>
                            <a:schemeClr val="tx1"/>
                          </a:solidFill>
                          <a:effectLst/>
                          <a:highlight>
                            <a:srgbClr val="FFFF00"/>
                          </a:highlight>
                          <a:latin typeface="Calibri" panose="020F0502020204030204" pitchFamily="34" charset="0"/>
                        </a:rPr>
                        <a:t>15th of October 2025, 10 AM CET</a:t>
                      </a:r>
                      <a:r>
                        <a:rPr lang="en-US" sz="1400" b="0" i="0" dirty="0">
                          <a:solidFill>
                            <a:schemeClr val="tx1"/>
                          </a:solidFill>
                          <a:effectLst/>
                          <a:highlight>
                            <a:srgbClr val="FFFF00"/>
                          </a:highlight>
                          <a:latin typeface="Calibri" panose="020F0502020204030204" pitchFamily="34" charset="0"/>
                        </a:rPr>
                        <a:t> </a:t>
                      </a:r>
                      <a:endParaRPr lang="en-US" sz="1400" b="0" i="0" dirty="0">
                        <a:solidFill>
                          <a:schemeClr val="tx1"/>
                        </a:solidFill>
                        <a:effectLst/>
                        <a:highlight>
                          <a:srgbClr val="FFFF00"/>
                        </a:highligh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5414532"/>
                  </a:ext>
                </a:extLst>
              </a:tr>
              <a:tr h="190500">
                <a:tc>
                  <a:txBody>
                    <a:bodyPr/>
                    <a:lstStyle/>
                    <a:p>
                      <a:pPr algn="just" rtl="0" fontAlgn="base">
                        <a:lnSpc>
                          <a:spcPts val="1538"/>
                        </a:lnSpc>
                        <a:buNone/>
                      </a:pPr>
                      <a:r>
                        <a:rPr lang="en-US" sz="1400" b="1" i="0" dirty="0">
                          <a:effectLst/>
                          <a:latin typeface="Calibri" panose="020F0502020204030204" pitchFamily="34" charset="0"/>
                        </a:rPr>
                        <a:t>Joint Research commission - selection </a:t>
                      </a:r>
                      <a:r>
                        <a:rPr lang="en-US" sz="1400" b="0" i="0" dirty="0">
                          <a:effectLst/>
                          <a:latin typeface="Calibri" panose="020F0502020204030204" pitchFamily="34" charset="0"/>
                        </a:rPr>
                        <a:t> </a:t>
                      </a:r>
                      <a:endParaRPr lang="en-US" sz="14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just" rtl="0" fontAlgn="base">
                        <a:lnSpc>
                          <a:spcPts val="1538"/>
                        </a:lnSpc>
                        <a:buNone/>
                      </a:pPr>
                      <a:r>
                        <a:rPr lang="en-US" sz="1400" b="1" i="0" dirty="0">
                          <a:effectLst/>
                          <a:latin typeface="Calibri" panose="020F0502020204030204" pitchFamily="34" charset="0"/>
                        </a:rPr>
                        <a:t>13</a:t>
                      </a:r>
                      <a:r>
                        <a:rPr lang="en-US" sz="1400" b="1" i="0" baseline="30000" dirty="0">
                          <a:effectLst/>
                          <a:latin typeface="Calibri" panose="020F0502020204030204" pitchFamily="34" charset="0"/>
                        </a:rPr>
                        <a:t>th</a:t>
                      </a:r>
                      <a:r>
                        <a:rPr lang="en-US" sz="1400" b="1" i="0" dirty="0">
                          <a:effectLst/>
                          <a:latin typeface="Calibri" panose="020F0502020204030204" pitchFamily="34" charset="0"/>
                        </a:rPr>
                        <a:t> of November 2025 2 pm – 4 pm CET  </a:t>
                      </a:r>
                      <a:r>
                        <a:rPr lang="en-US" sz="1400" b="0" i="0" dirty="0">
                          <a:effectLst/>
                          <a:latin typeface="Calibri" panose="020F0502020204030204" pitchFamily="34" charset="0"/>
                        </a:rPr>
                        <a:t> </a:t>
                      </a:r>
                      <a:endParaRPr lang="en-US" sz="14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0761065"/>
                  </a:ext>
                </a:extLst>
              </a:tr>
              <a:tr h="190500">
                <a:tc>
                  <a:txBody>
                    <a:bodyPr/>
                    <a:lstStyle/>
                    <a:p>
                      <a:pPr algn="just" rtl="0" fontAlgn="base">
                        <a:lnSpc>
                          <a:spcPts val="1538"/>
                        </a:lnSpc>
                        <a:buNone/>
                      </a:pPr>
                      <a:r>
                        <a:rPr lang="en-GB" sz="1400" b="0" i="0">
                          <a:solidFill>
                            <a:srgbClr val="000000"/>
                          </a:solidFill>
                          <a:effectLst/>
                          <a:latin typeface="Calibri" panose="020F0502020204030204" pitchFamily="34" charset="0"/>
                        </a:rPr>
                        <a:t>Notification to applicants  </a:t>
                      </a:r>
                      <a:endParaRPr lang="en-GB"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US" sz="1400" b="0" i="0">
                          <a:solidFill>
                            <a:srgbClr val="000000"/>
                          </a:solidFill>
                          <a:effectLst/>
                          <a:latin typeface="Calibri" panose="020F0502020204030204" pitchFamily="34" charset="0"/>
                        </a:rPr>
                        <a:t>Before the 15</a:t>
                      </a:r>
                      <a:r>
                        <a:rPr lang="en-US" sz="1400" b="0" i="0" baseline="30000">
                          <a:solidFill>
                            <a:srgbClr val="000000"/>
                          </a:solidFill>
                          <a:effectLst/>
                          <a:latin typeface="Calibri" panose="020F0502020204030204" pitchFamily="34" charset="0"/>
                        </a:rPr>
                        <a:t>th</a:t>
                      </a:r>
                      <a:r>
                        <a:rPr lang="en-US" sz="1400" b="0" i="0">
                          <a:solidFill>
                            <a:srgbClr val="000000"/>
                          </a:solidFill>
                          <a:effectLst/>
                          <a:latin typeface="Calibri" panose="020F0502020204030204" pitchFamily="34" charset="0"/>
                        </a:rPr>
                        <a:t> of December 2025  </a:t>
                      </a:r>
                      <a:endParaRPr lang="en-US"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211762"/>
                  </a:ext>
                </a:extLst>
              </a:tr>
              <a:tr h="190500">
                <a:tc>
                  <a:txBody>
                    <a:bodyPr/>
                    <a:lstStyle/>
                    <a:p>
                      <a:pPr algn="just" rtl="0" fontAlgn="base">
                        <a:lnSpc>
                          <a:spcPts val="1538"/>
                        </a:lnSpc>
                        <a:buNone/>
                      </a:pPr>
                      <a:r>
                        <a:rPr lang="en-US" sz="1400" b="0" i="0">
                          <a:solidFill>
                            <a:srgbClr val="000000"/>
                          </a:solidFill>
                          <a:effectLst/>
                          <a:latin typeface="Calibri" panose="020F0502020204030204" pitchFamily="34" charset="0"/>
                        </a:rPr>
                        <a:t>Latest date for projects to start  </a:t>
                      </a:r>
                      <a:endParaRPr lang="en-US"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GB" sz="1400" b="0" i="0">
                          <a:solidFill>
                            <a:srgbClr val="000000"/>
                          </a:solidFill>
                          <a:effectLst/>
                          <a:latin typeface="Calibri" panose="020F0502020204030204" pitchFamily="34" charset="0"/>
                        </a:rPr>
                        <a:t>1</a:t>
                      </a:r>
                      <a:r>
                        <a:rPr lang="en-GB" sz="1400" b="0" i="0" baseline="30000">
                          <a:solidFill>
                            <a:srgbClr val="000000"/>
                          </a:solidFill>
                          <a:effectLst/>
                          <a:latin typeface="Calibri" panose="020F0502020204030204" pitchFamily="34" charset="0"/>
                        </a:rPr>
                        <a:t>st</a:t>
                      </a:r>
                      <a:r>
                        <a:rPr lang="en-GB" sz="1400" b="0" i="0">
                          <a:solidFill>
                            <a:srgbClr val="000000"/>
                          </a:solidFill>
                          <a:effectLst/>
                          <a:latin typeface="Calibri" panose="020F0502020204030204" pitchFamily="34" charset="0"/>
                        </a:rPr>
                        <a:t> of January 2026 </a:t>
                      </a:r>
                      <a:endParaRPr lang="en-GB"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8199237"/>
                  </a:ext>
                </a:extLst>
              </a:tr>
              <a:tr h="190500">
                <a:tc>
                  <a:txBody>
                    <a:bodyPr/>
                    <a:lstStyle/>
                    <a:p>
                      <a:pPr algn="just" rtl="0" fontAlgn="base">
                        <a:lnSpc>
                          <a:spcPts val="1538"/>
                        </a:lnSpc>
                        <a:buNone/>
                      </a:pPr>
                      <a:r>
                        <a:rPr lang="en-US" sz="1400" b="0" i="0">
                          <a:solidFill>
                            <a:srgbClr val="000000"/>
                          </a:solidFill>
                          <a:effectLst/>
                          <a:latin typeface="Calibri" panose="020F0502020204030204" pitchFamily="34" charset="0"/>
                        </a:rPr>
                        <a:t>End date of eligibility of expenditure </a:t>
                      </a:r>
                      <a:endParaRPr lang="en-US"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just" rtl="0" fontAlgn="base">
                        <a:lnSpc>
                          <a:spcPts val="1538"/>
                        </a:lnSpc>
                        <a:buNone/>
                      </a:pPr>
                      <a:r>
                        <a:rPr lang="en-GB" sz="1400" b="0" i="0">
                          <a:solidFill>
                            <a:srgbClr val="000000"/>
                          </a:solidFill>
                          <a:effectLst/>
                          <a:latin typeface="Calibri" panose="020F0502020204030204" pitchFamily="34" charset="0"/>
                        </a:rPr>
                        <a:t>31st of December 2026 </a:t>
                      </a:r>
                      <a:endParaRPr lang="en-GB"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3866945"/>
                  </a:ext>
                </a:extLst>
              </a:tr>
              <a:tr h="190500">
                <a:tc>
                  <a:txBody>
                    <a:bodyPr/>
                    <a:lstStyle/>
                    <a:p>
                      <a:pPr algn="l" rtl="0" fontAlgn="base">
                        <a:lnSpc>
                          <a:spcPts val="1538"/>
                        </a:lnSpc>
                        <a:buNone/>
                      </a:pPr>
                      <a:r>
                        <a:rPr lang="en-GB" sz="1400" b="0" i="0">
                          <a:solidFill>
                            <a:srgbClr val="000000"/>
                          </a:solidFill>
                          <a:effectLst/>
                          <a:latin typeface="Calibri" panose="020F0502020204030204" pitchFamily="34" charset="0"/>
                        </a:rPr>
                        <a:t>Final report due </a:t>
                      </a:r>
                      <a:endParaRPr lang="en-GB" sz="1400" b="0" i="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l" rtl="0" fontAlgn="base">
                        <a:lnSpc>
                          <a:spcPts val="1538"/>
                        </a:lnSpc>
                        <a:buNone/>
                      </a:pPr>
                      <a:r>
                        <a:rPr lang="en-GB" sz="1400" b="0" i="0" dirty="0">
                          <a:solidFill>
                            <a:srgbClr val="000000"/>
                          </a:solidFill>
                          <a:effectLst/>
                          <a:latin typeface="Calibri" panose="020F0502020204030204" pitchFamily="34" charset="0"/>
                        </a:rPr>
                        <a:t>31st of December 2026 </a:t>
                      </a:r>
                      <a:endParaRPr lang="en-GB" sz="1400" b="0" i="0" dirty="0">
                        <a:effectLst/>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5381045"/>
                  </a:ext>
                </a:extLst>
              </a:tr>
            </a:tbl>
          </a:graphicData>
        </a:graphic>
      </p:graphicFrame>
      <p:sp>
        <p:nvSpPr>
          <p:cNvPr id="2" name="Espace réservé du numéro de diapositive 1">
            <a:extLst>
              <a:ext uri="{FF2B5EF4-FFF2-40B4-BE49-F238E27FC236}">
                <a16:creationId xmlns:a16="http://schemas.microsoft.com/office/drawing/2014/main" id="{E06D2B49-D256-D056-F59E-F2188273E619}"/>
              </a:ext>
            </a:extLst>
          </p:cNvPr>
          <p:cNvSpPr>
            <a:spLocks noGrp="1"/>
          </p:cNvSpPr>
          <p:nvPr>
            <p:ph type="sldNum" idx="12"/>
          </p:nvPr>
        </p:nvSpPr>
        <p:spPr>
          <a:xfrm>
            <a:off x="6925339" y="4869656"/>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5</a:t>
            </a:fld>
            <a:endParaRPr lang="en-US" dirty="0">
              <a:solidFill>
                <a:srgbClr val="00206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0E812E12-6E64-A846-6FFC-52A17D894B7B}"/>
              </a:ext>
            </a:extLst>
          </p:cNvPr>
          <p:cNvSpPr txBox="1"/>
          <p:nvPr/>
        </p:nvSpPr>
        <p:spPr>
          <a:xfrm>
            <a:off x="772632" y="764877"/>
            <a:ext cx="7914168" cy="3936912"/>
          </a:xfrm>
          <a:prstGeom prst="rect">
            <a:avLst/>
          </a:prstGeom>
          <a:noFill/>
        </p:spPr>
        <p:txBody>
          <a:bodyPr wrap="square">
            <a:spAutoFit/>
          </a:bodyPr>
          <a:lstStyle/>
          <a:p>
            <a:pPr lvl="1" algn="just" fontAlgn="base">
              <a:lnSpc>
                <a:spcPct val="150000"/>
              </a:lnSpc>
            </a:pPr>
            <a:r>
              <a:rPr lang="en-US" sz="1400" b="1" i="0"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Special attention during the selection process will be given to proposals: </a:t>
            </a:r>
            <a:endParaRPr lang="en-US"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a:p>
            <a:pPr marL="171450" lvl="1" indent="-171450" algn="just" fontAlgn="base">
              <a:lnSpc>
                <a:spcPct val="150000"/>
              </a:lnSpc>
              <a:buFont typeface="Arial" panose="020B0604020202020204" pitchFamily="34" charset="0"/>
              <a:buChar char="•"/>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Involving the participation of </a:t>
            </a:r>
            <a:r>
              <a:rPr lang="en-US" sz="1400" b="1" i="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early career researchers </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and their training in Research </a:t>
            </a:r>
          </a:p>
          <a:p>
            <a:pPr marL="171450" lvl="1" indent="-171450" algn="just" fontAlgn="base">
              <a:lnSpc>
                <a:spcPct val="150000"/>
              </a:lnSpc>
              <a:buFont typeface="Arial" panose="020B0604020202020204" pitchFamily="34" charset="0"/>
              <a:buChar char="•"/>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Seeding in the future a larger research collaboration,  </a:t>
            </a:r>
          </a:p>
          <a:p>
            <a:pPr marL="171450" lvl="1" indent="-171450" algn="just" fontAlgn="base">
              <a:lnSpc>
                <a:spcPct val="150000"/>
              </a:lnSpc>
              <a:buFont typeface="Arial" panose="020B0604020202020204" pitchFamily="34" charset="0"/>
              <a:buChar char="•"/>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Relation to other priority areas within the EU GREEN alliance: </a:t>
            </a:r>
          </a:p>
          <a:p>
            <a:pPr lvl="8" algn="just" fontAlgn="base">
              <a:lnSpc>
                <a:spcPct val="150000"/>
              </a:lnSpc>
            </a:pPr>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Education, </a:t>
            </a:r>
          </a:p>
          <a:p>
            <a:pPr lvl="8" algn="just" fontAlgn="base">
              <a:lnSpc>
                <a:spcPct val="150000"/>
              </a:lnSpc>
            </a:pPr>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Innovation and entrepreneurship; </a:t>
            </a:r>
          </a:p>
          <a:p>
            <a:pPr lvl="8" algn="just" fontAlgn="base">
              <a:lnSpc>
                <a:spcPct val="150000"/>
              </a:lnSpc>
            </a:pPr>
            <a:r>
              <a:rPr lang="en-US" b="1" dirty="0">
                <a:latin typeface="Calibri" panose="020F0502020204030204" pitchFamily="34" charset="0"/>
                <a:ea typeface="Calibri" panose="020F0502020204030204" pitchFamily="34" charset="0"/>
                <a:cs typeface="Calibri" panose="020F0502020204030204" pitchFamily="34" charset="0"/>
              </a:rPr>
              <a:t>E</a:t>
            </a:r>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ngagement with external stakeholders and communities</a:t>
            </a:r>
            <a:endParaRPr lang="en-US" b="1" dirty="0">
              <a:latin typeface="Calibri" panose="020F0502020204030204" pitchFamily="34" charset="0"/>
              <a:ea typeface="Calibri" panose="020F0502020204030204" pitchFamily="34" charset="0"/>
              <a:cs typeface="Calibri" panose="020F0502020204030204" pitchFamily="34" charset="0"/>
            </a:endParaRPr>
          </a:p>
          <a:p>
            <a:pPr lvl="8" algn="just" fontAlgn="base">
              <a:lnSpc>
                <a:spcPct val="150000"/>
              </a:lnSpc>
            </a:pPr>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Mobility and internationalization;</a:t>
            </a:r>
          </a:p>
          <a:p>
            <a:pPr lvl="8" algn="just" fontAlgn="base">
              <a:lnSpc>
                <a:spcPct val="150000"/>
              </a:lnSpc>
            </a:pPr>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Access, diversity and inclusion</a:t>
            </a:r>
          </a:p>
          <a:p>
            <a:pPr lvl="8" algn="just" fontAlgn="base">
              <a:lnSpc>
                <a:spcPct val="150000"/>
              </a:lnSpc>
            </a:pPr>
            <a:r>
              <a:rPr lang="en-US" b="1" dirty="0">
                <a:latin typeface="Calibri" panose="020F0502020204030204" pitchFamily="34" charset="0"/>
                <a:ea typeface="Calibri" panose="020F0502020204030204" pitchFamily="34" charset="0"/>
                <a:cs typeface="Calibri" panose="020F0502020204030204" pitchFamily="34" charset="0"/>
              </a:rPr>
              <a:t>C</a:t>
            </a:r>
            <a:r>
              <a:rPr lang="en-US"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ampus life</a:t>
            </a:r>
          </a:p>
          <a:p>
            <a:pPr marL="171450" lvl="1" indent="-171450" algn="just" fontAlgn="base">
              <a:lnSpc>
                <a:spcPct val="150000"/>
              </a:lnSpc>
              <a:buFont typeface="Arial" panose="020B0604020202020204" pitchFamily="34" charset="0"/>
              <a:buChar char="•"/>
            </a:pP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Dealing with common territorial challenges and/or including regional external partners (i.e. public entities or private companies). </a:t>
            </a:r>
          </a:p>
        </p:txBody>
      </p:sp>
      <p:sp>
        <p:nvSpPr>
          <p:cNvPr id="8" name="Espace réservé du numéro de diapositive 7">
            <a:extLst>
              <a:ext uri="{FF2B5EF4-FFF2-40B4-BE49-F238E27FC236}">
                <a16:creationId xmlns:a16="http://schemas.microsoft.com/office/drawing/2014/main" id="{DF6DC1DC-58F6-7403-3599-6C9A76E8E78E}"/>
              </a:ext>
            </a:extLst>
          </p:cNvPr>
          <p:cNvSpPr>
            <a:spLocks noGrp="1"/>
          </p:cNvSpPr>
          <p:nvPr>
            <p:ph type="sldNum" idx="12"/>
          </p:nvPr>
        </p:nvSpPr>
        <p:spPr>
          <a:xfrm>
            <a:off x="7010400" y="4869656"/>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6</a:t>
            </a:fld>
            <a:endParaRPr lang="en-US">
              <a:solidFill>
                <a:srgbClr val="002060"/>
              </a:solidFill>
            </a:endParaRPr>
          </a:p>
        </p:txBody>
      </p:sp>
    </p:spTree>
    <p:extLst>
      <p:ext uri="{BB962C8B-B14F-4D97-AF65-F5344CB8AC3E}">
        <p14:creationId xmlns:p14="http://schemas.microsoft.com/office/powerpoint/2010/main" val="2247091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686D3F-C5A2-4A15-6DEB-904A17492EE8}"/>
              </a:ext>
            </a:extLst>
          </p:cNvPr>
          <p:cNvSpPr>
            <a:spLocks noGrp="1"/>
          </p:cNvSpPr>
          <p:nvPr>
            <p:ph type="ctrTitle"/>
          </p:nvPr>
        </p:nvSpPr>
        <p:spPr>
          <a:xfrm>
            <a:off x="470121" y="1469231"/>
            <a:ext cx="8203758" cy="1102519"/>
          </a:xfrm>
        </p:spPr>
        <p:txBody>
          <a:bodyPr>
            <a:noAutofit/>
          </a:bodyPr>
          <a:lstStyle/>
          <a:p>
            <a:r>
              <a:rPr lang="fr-FR" sz="3200" b="1" dirty="0">
                <a:solidFill>
                  <a:srgbClr val="00B050"/>
                </a:solidFill>
              </a:rPr>
              <a:t>c) </a:t>
            </a:r>
            <a:r>
              <a:rPr lang="fr-FR" sz="3200" b="1" dirty="0" err="1">
                <a:solidFill>
                  <a:srgbClr val="00B050"/>
                </a:solidFill>
              </a:rPr>
              <a:t>Pillar</a:t>
            </a:r>
            <a:r>
              <a:rPr lang="fr-FR" sz="3200" b="1" dirty="0">
                <a:solidFill>
                  <a:srgbClr val="00B050"/>
                </a:solidFill>
              </a:rPr>
              <a:t> 1 &amp; 2 </a:t>
            </a:r>
            <a:br>
              <a:rPr lang="fr-FR" sz="3200" b="1" dirty="0">
                <a:solidFill>
                  <a:srgbClr val="00B050"/>
                </a:solidFill>
              </a:rPr>
            </a:br>
            <a:r>
              <a:rPr lang="fr-FR" sz="3200" b="1" dirty="0">
                <a:solidFill>
                  <a:srgbClr val="00B050"/>
                </a:solidFill>
              </a:rPr>
              <a:t> </a:t>
            </a:r>
            <a:r>
              <a:rPr lang="en-US" sz="3200" b="1" dirty="0">
                <a:solidFill>
                  <a:srgbClr val="00B050"/>
                </a:solidFill>
              </a:rPr>
              <a:t> Incentive for collaborative research projects &amp; scientific conferences</a:t>
            </a:r>
            <a:endParaRPr lang="fr-FR" sz="3200" b="1" dirty="0">
              <a:solidFill>
                <a:srgbClr val="00B050"/>
              </a:solidFill>
            </a:endParaRPr>
          </a:p>
        </p:txBody>
      </p:sp>
      <p:sp>
        <p:nvSpPr>
          <p:cNvPr id="3" name="Sous-titre 2">
            <a:extLst>
              <a:ext uri="{FF2B5EF4-FFF2-40B4-BE49-F238E27FC236}">
                <a16:creationId xmlns:a16="http://schemas.microsoft.com/office/drawing/2014/main" id="{8A4E98CD-69AC-3EB0-5391-A76248A70562}"/>
              </a:ext>
            </a:extLst>
          </p:cNvPr>
          <p:cNvSpPr>
            <a:spLocks noGrp="1"/>
          </p:cNvSpPr>
          <p:nvPr>
            <p:ph type="subTitle" idx="1"/>
          </p:nvPr>
        </p:nvSpPr>
        <p:spPr>
          <a:xfrm>
            <a:off x="1371600" y="3359944"/>
            <a:ext cx="6400800" cy="1314450"/>
          </a:xfrm>
        </p:spPr>
        <p:txBody>
          <a:bodyPr/>
          <a:lstStyle/>
          <a:p>
            <a:r>
              <a:rPr lang="fr-FR" dirty="0"/>
              <a:t>Objective : structure collaboration </a:t>
            </a:r>
            <a:r>
              <a:rPr lang="fr-FR" dirty="0" err="1"/>
              <a:t>between</a:t>
            </a:r>
            <a:r>
              <a:rPr lang="fr-FR" dirty="0"/>
              <a:t> the EU GREEN </a:t>
            </a:r>
            <a:r>
              <a:rPr lang="fr-FR" dirty="0" err="1"/>
              <a:t>partners</a:t>
            </a:r>
            <a:r>
              <a:rPr lang="fr-FR" dirty="0"/>
              <a:t> in research</a:t>
            </a:r>
          </a:p>
        </p:txBody>
      </p:sp>
      <p:sp>
        <p:nvSpPr>
          <p:cNvPr id="5" name="Espace réservé du numéro de diapositive 4">
            <a:extLst>
              <a:ext uri="{FF2B5EF4-FFF2-40B4-BE49-F238E27FC236}">
                <a16:creationId xmlns:a16="http://schemas.microsoft.com/office/drawing/2014/main" id="{C98F9C81-5C1A-1328-27BB-2AD0208C945D}"/>
              </a:ext>
            </a:extLst>
          </p:cNvPr>
          <p:cNvSpPr>
            <a:spLocks noGrp="1"/>
          </p:cNvSpPr>
          <p:nvPr>
            <p:ph type="sldNum" idx="12"/>
          </p:nvPr>
        </p:nvSpPr>
        <p:spPr>
          <a:xfrm>
            <a:off x="7010400" y="4809794"/>
            <a:ext cx="2133600" cy="273844"/>
          </a:xfrm>
        </p:spPr>
        <p:txBody>
          <a:bodyPr/>
          <a:lstStyle/>
          <a:p>
            <a:pPr marL="0" lvl="0" indent="0" algn="r" rtl="0">
              <a:spcBef>
                <a:spcPts val="0"/>
              </a:spcBef>
              <a:spcAft>
                <a:spcPts val="0"/>
              </a:spcAft>
              <a:buNone/>
            </a:pPr>
            <a:fld id="{00000000-1234-1234-1234-123412341234}" type="slidenum">
              <a:rPr lang="en-US" smtClean="0">
                <a:solidFill>
                  <a:schemeClr val="tx1"/>
                </a:solidFill>
              </a:rPr>
              <a:t>7</a:t>
            </a:fld>
            <a:endParaRPr lang="en-US">
              <a:solidFill>
                <a:schemeClr val="tx1"/>
              </a:solidFill>
            </a:endParaRPr>
          </a:p>
        </p:txBody>
      </p:sp>
    </p:spTree>
    <p:extLst>
      <p:ext uri="{BB962C8B-B14F-4D97-AF65-F5344CB8AC3E}">
        <p14:creationId xmlns:p14="http://schemas.microsoft.com/office/powerpoint/2010/main" val="264813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92BD4464-EBB9-51C6-EA19-D1F58ADEDEEF}"/>
              </a:ext>
            </a:extLst>
          </p:cNvPr>
          <p:cNvSpPr/>
          <p:nvPr/>
        </p:nvSpPr>
        <p:spPr>
          <a:xfrm>
            <a:off x="5843846" y="1758037"/>
            <a:ext cx="1695797" cy="30777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7" name="ZoneTexte 6">
            <a:extLst>
              <a:ext uri="{FF2B5EF4-FFF2-40B4-BE49-F238E27FC236}">
                <a16:creationId xmlns:a16="http://schemas.microsoft.com/office/drawing/2014/main" id="{DA3A6C12-1B48-2F9D-D5D3-2A77DB14D4D2}"/>
              </a:ext>
            </a:extLst>
          </p:cNvPr>
          <p:cNvSpPr txBox="1"/>
          <p:nvPr/>
        </p:nvSpPr>
        <p:spPr>
          <a:xfrm>
            <a:off x="4118344" y="192875"/>
            <a:ext cx="4817837" cy="13388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fr-FR" dirty="0">
              <a:latin typeface="Calibri" panose="020F0502020204030204" pitchFamily="34" charset="0"/>
              <a:cs typeface="Calibri" panose="020F0502020204030204" pitchFamily="34" charset="0"/>
            </a:endParaRPr>
          </a:p>
        </p:txBody>
      </p:sp>
      <p:sp>
        <p:nvSpPr>
          <p:cNvPr id="3" name="Espace réservé du texte 2">
            <a:extLst>
              <a:ext uri="{FF2B5EF4-FFF2-40B4-BE49-F238E27FC236}">
                <a16:creationId xmlns:a16="http://schemas.microsoft.com/office/drawing/2014/main" id="{3732BF6C-D06E-90F9-C0D6-FCA49CCED539}"/>
              </a:ext>
            </a:extLst>
          </p:cNvPr>
          <p:cNvSpPr>
            <a:spLocks noGrp="1"/>
          </p:cNvSpPr>
          <p:nvPr>
            <p:ph type="body" idx="1"/>
          </p:nvPr>
        </p:nvSpPr>
        <p:spPr>
          <a:xfrm>
            <a:off x="615142" y="2320600"/>
            <a:ext cx="8229600" cy="1941429"/>
          </a:xfrm>
        </p:spPr>
        <p:txBody>
          <a:bodyPr>
            <a:normAutofit/>
          </a:bodyPr>
          <a:lstStyle/>
          <a:p>
            <a:pPr marL="114300" indent="0">
              <a:buNone/>
            </a:pPr>
            <a:r>
              <a:rPr lang="en-GB" sz="1600" dirty="0">
                <a:effectLst/>
                <a:latin typeface="Calibri" panose="020F0502020204030204" pitchFamily="34" charset="0"/>
                <a:ea typeface="Calibri" panose="020F0502020204030204" pitchFamily="34" charset="0"/>
                <a:cs typeface="Cambria" panose="02040503050406030204" pitchFamily="18" charset="0"/>
              </a:rPr>
              <a:t>This action should support concrete exploratory collaborative activities by research teams with single or multiple disciplines that put forward the complementarity of competences and approaches to build other bigger projects to be submitted to external research funds. Those activities could facilitate </a:t>
            </a:r>
            <a:r>
              <a:rPr lang="en-GB" sz="1600" b="1" dirty="0">
                <a:effectLst/>
                <a:latin typeface="Calibri" panose="020F0502020204030204" pitchFamily="34" charset="0"/>
                <a:ea typeface="Calibri" panose="020F0502020204030204" pitchFamily="34" charset="0"/>
                <a:cs typeface="Cambria" panose="02040503050406030204" pitchFamily="18" charset="0"/>
              </a:rPr>
              <a:t>travel and networking, information sharing, gaining access to data,</a:t>
            </a:r>
            <a:r>
              <a:rPr lang="en-GB" sz="1600" b="1" dirty="0">
                <a:effectLst/>
                <a:latin typeface="Cambria" panose="02040503050406030204" pitchFamily="18" charset="0"/>
                <a:ea typeface="Cambria" panose="02040503050406030204" pitchFamily="18" charset="0"/>
                <a:cs typeface="Cambria" panose="02040503050406030204" pitchFamily="18" charset="0"/>
              </a:rPr>
              <a:t> </a:t>
            </a:r>
            <a:r>
              <a:rPr lang="en-GB" sz="1600" b="1" dirty="0">
                <a:effectLst/>
                <a:latin typeface="Calibri" panose="020F0502020204030204" pitchFamily="34" charset="0"/>
                <a:ea typeface="Calibri" panose="020F0502020204030204" pitchFamily="34" charset="0"/>
                <a:cs typeface="Cambria" panose="02040503050406030204" pitchFamily="18" charset="0"/>
              </a:rPr>
              <a:t>preparing a larger publication on research outcomes, </a:t>
            </a:r>
            <a:r>
              <a:rPr lang="en-GB" sz="1600" dirty="0">
                <a:effectLst/>
                <a:latin typeface="Calibri" panose="020F0502020204030204" pitchFamily="34" charset="0"/>
                <a:ea typeface="Calibri" panose="020F0502020204030204" pitchFamily="34" charset="0"/>
                <a:cs typeface="Cambria" panose="02040503050406030204" pitchFamily="18" charset="0"/>
              </a:rPr>
              <a:t>or</a:t>
            </a:r>
            <a:r>
              <a:rPr lang="en-GB" sz="1600" dirty="0">
                <a:effectLst/>
                <a:latin typeface="Cambria" panose="02040503050406030204" pitchFamily="18" charset="0"/>
                <a:ea typeface="Cambria" panose="02040503050406030204" pitchFamily="18" charset="0"/>
                <a:cs typeface="Cambria" panose="02040503050406030204" pitchFamily="18" charset="0"/>
              </a:rPr>
              <a:t> </a:t>
            </a:r>
            <a:r>
              <a:rPr lang="en-GB" sz="1600" dirty="0">
                <a:effectLst/>
                <a:latin typeface="Calibri" panose="020F0502020204030204" pitchFamily="34" charset="0"/>
                <a:ea typeface="Calibri" panose="020F0502020204030204" pitchFamily="34" charset="0"/>
                <a:cs typeface="Cambria" panose="02040503050406030204" pitchFamily="18" charset="0"/>
              </a:rPr>
              <a:t>to the </a:t>
            </a:r>
            <a:r>
              <a:rPr lang="en-GB" sz="1600" b="1" dirty="0">
                <a:effectLst/>
                <a:latin typeface="Calibri" panose="020F0502020204030204" pitchFamily="34" charset="0"/>
                <a:ea typeface="Calibri" panose="020F0502020204030204" pitchFamily="34" charset="0"/>
                <a:cs typeface="Cambria" panose="02040503050406030204" pitchFamily="18" charset="0"/>
              </a:rPr>
              <a:t>creation of new sub-group etc.</a:t>
            </a:r>
            <a:endParaRPr lang="fr-FR" sz="1200" b="1" dirty="0"/>
          </a:p>
        </p:txBody>
      </p:sp>
      <p:sp>
        <p:nvSpPr>
          <p:cNvPr id="6" name="ZoneTexte 5">
            <a:extLst>
              <a:ext uri="{FF2B5EF4-FFF2-40B4-BE49-F238E27FC236}">
                <a16:creationId xmlns:a16="http://schemas.microsoft.com/office/drawing/2014/main" id="{5B5842CD-C922-C0DD-2512-E98529F9250A}"/>
              </a:ext>
            </a:extLst>
          </p:cNvPr>
          <p:cNvSpPr txBox="1"/>
          <p:nvPr/>
        </p:nvSpPr>
        <p:spPr>
          <a:xfrm>
            <a:off x="4210396" y="477352"/>
            <a:ext cx="4583921" cy="907941"/>
          </a:xfrm>
          <a:prstGeom prst="rect">
            <a:avLst/>
          </a:prstGeom>
          <a:noFill/>
        </p:spPr>
        <p:txBody>
          <a:bodyPr wrap="square" rtlCol="0">
            <a:spAutoFit/>
          </a:bodyPr>
          <a:lstStyle/>
          <a:p>
            <a:pPr algn="l"/>
            <a:r>
              <a:rPr lang="en-US" b="1" i="0" dirty="0">
                <a:solidFill>
                  <a:srgbClr val="000000"/>
                </a:solidFill>
                <a:effectLst/>
                <a:latin typeface="Calibri" panose="020F0502020204030204" pitchFamily="34" charset="0"/>
                <a:cs typeface="Calibri" panose="020F0502020204030204" pitchFamily="34" charset="0"/>
              </a:rPr>
              <a:t>This incentive won’t fund for projects</a:t>
            </a:r>
            <a:r>
              <a:rPr lang="en-US" b="0" i="0" dirty="0">
                <a:solidFill>
                  <a:srgbClr val="000000"/>
                </a:solidFill>
                <a:effectLst/>
                <a:latin typeface="Calibri" panose="020F0502020204030204" pitchFamily="34" charset="0"/>
                <a:cs typeface="Calibri" panose="020F0502020204030204" pitchFamily="34" charset="0"/>
              </a:rPr>
              <a:t> in their own right; </a:t>
            </a:r>
            <a:r>
              <a:rPr lang="en-US" b="1" i="0" dirty="0">
                <a:solidFill>
                  <a:srgbClr val="000000"/>
                </a:solidFill>
                <a:effectLst/>
                <a:latin typeface="Calibri" panose="020F0502020204030204" pitchFamily="34" charset="0"/>
                <a:cs typeface="Calibri" panose="020F0502020204030204" pitchFamily="34" charset="0"/>
              </a:rPr>
              <a:t>the laureates will be activities within a WP3 task</a:t>
            </a:r>
            <a:r>
              <a:rPr lang="en-US" b="0" i="0" dirty="0">
                <a:solidFill>
                  <a:srgbClr val="000000"/>
                </a:solidFill>
                <a:effectLst/>
                <a:latin typeface="Calibri" panose="020F0502020204030204" pitchFamily="34" charset="0"/>
                <a:cs typeface="Calibri" panose="020F0502020204030204" pitchFamily="34" charset="0"/>
              </a:rPr>
              <a:t>.</a:t>
            </a:r>
          </a:p>
          <a:p>
            <a:pPr algn="l"/>
            <a:r>
              <a:rPr lang="en-US" b="0" i="0" dirty="0">
                <a:solidFill>
                  <a:srgbClr val="000000"/>
                </a:solidFill>
                <a:effectLst/>
                <a:latin typeface="Calibri" panose="020F0502020204030204" pitchFamily="34" charset="0"/>
                <a:cs typeface="Calibri" panose="020F0502020204030204" pitchFamily="34" charset="0"/>
              </a:rPr>
              <a:t>The objective of the activity should </a:t>
            </a:r>
            <a:r>
              <a:rPr lang="en-US" b="1" i="0" dirty="0">
                <a:solidFill>
                  <a:srgbClr val="000000"/>
                </a:solidFill>
                <a:effectLst/>
                <a:latin typeface="Calibri" panose="020F0502020204030204" pitchFamily="34" charset="0"/>
                <a:cs typeface="Calibri" panose="020F0502020204030204" pitchFamily="34" charset="0"/>
              </a:rPr>
              <a:t>not be research per se</a:t>
            </a:r>
            <a:endParaRPr lang="en-US" b="0" i="0" dirty="0">
              <a:solidFill>
                <a:srgbClr val="000000"/>
              </a:solidFill>
              <a:effectLst/>
              <a:latin typeface="Calibri" panose="020F0502020204030204" pitchFamily="34" charset="0"/>
              <a:cs typeface="Calibri" panose="020F0502020204030204" pitchFamily="34" charset="0"/>
            </a:endParaRPr>
          </a:p>
          <a:p>
            <a:endParaRPr lang="fr-FR" sz="1100" dirty="0">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615939E5-6E7A-3322-BD2D-691F9C36B223}"/>
              </a:ext>
            </a:extLst>
          </p:cNvPr>
          <p:cNvSpPr txBox="1"/>
          <p:nvPr/>
        </p:nvSpPr>
        <p:spPr>
          <a:xfrm>
            <a:off x="6043353" y="1775600"/>
            <a:ext cx="3100647" cy="307777"/>
          </a:xfrm>
          <a:prstGeom prst="rect">
            <a:avLst/>
          </a:prstGeom>
          <a:noFill/>
        </p:spPr>
        <p:txBody>
          <a:bodyPr wrap="square" rtlCol="0">
            <a:spAutoFit/>
          </a:bodyPr>
          <a:lstStyle/>
          <a:p>
            <a:r>
              <a:rPr lang="en-GB" sz="14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€20,000€ </a:t>
            </a:r>
            <a:endParaRPr lang="fr-FR" dirty="0"/>
          </a:p>
        </p:txBody>
      </p:sp>
      <p:sp>
        <p:nvSpPr>
          <p:cNvPr id="9" name="ZoneTexte 8">
            <a:extLst>
              <a:ext uri="{FF2B5EF4-FFF2-40B4-BE49-F238E27FC236}">
                <a16:creationId xmlns:a16="http://schemas.microsoft.com/office/drawing/2014/main" id="{A700EA3A-F37A-C7FC-F3DB-2496986721DA}"/>
              </a:ext>
            </a:extLst>
          </p:cNvPr>
          <p:cNvSpPr txBox="1"/>
          <p:nvPr/>
        </p:nvSpPr>
        <p:spPr>
          <a:xfrm>
            <a:off x="714894" y="1920490"/>
            <a:ext cx="6991004" cy="400110"/>
          </a:xfrm>
          <a:prstGeom prst="rect">
            <a:avLst/>
          </a:prstGeom>
          <a:noFill/>
        </p:spPr>
        <p:txBody>
          <a:bodyPr wrap="square">
            <a:spAutoFit/>
          </a:bodyPr>
          <a:lstStyle/>
          <a:p>
            <a:r>
              <a:rPr lang="en-US" sz="2000" b="1" dirty="0">
                <a:solidFill>
                  <a:srgbClr val="00B050"/>
                </a:solidFill>
                <a:latin typeface="Calibri" panose="020F0502020204030204" pitchFamily="34" charset="0"/>
                <a:cs typeface="Calibri" panose="020F0502020204030204" pitchFamily="34" charset="0"/>
              </a:rPr>
              <a:t>Incentive for collaborative research project </a:t>
            </a:r>
            <a:endParaRPr lang="fr-FR" sz="2000" dirty="0">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5A58B59B-F0C4-8953-277B-B0E0940565D4}"/>
              </a:ext>
            </a:extLst>
          </p:cNvPr>
          <p:cNvSpPr txBox="1"/>
          <p:nvPr/>
        </p:nvSpPr>
        <p:spPr>
          <a:xfrm>
            <a:off x="714894" y="4186039"/>
            <a:ext cx="3740148" cy="307777"/>
          </a:xfrm>
          <a:prstGeom prst="rect">
            <a:avLst/>
          </a:prstGeom>
          <a:noFill/>
        </p:spPr>
        <p:txBody>
          <a:bodyPr wrap="square" rtlCol="0">
            <a:spAutoFit/>
          </a:bodyPr>
          <a:lstStyle/>
          <a:p>
            <a:r>
              <a:rPr lang="fr-FR" b="1" dirty="0">
                <a:solidFill>
                  <a:srgbClr val="00B050"/>
                </a:solidFill>
              </a:rPr>
              <a:t>Application </a:t>
            </a:r>
            <a:r>
              <a:rPr lang="fr-FR" b="1" dirty="0" err="1">
                <a:solidFill>
                  <a:srgbClr val="00B050"/>
                </a:solidFill>
              </a:rPr>
              <a:t>form</a:t>
            </a:r>
            <a:r>
              <a:rPr lang="fr-FR" b="1" dirty="0">
                <a:solidFill>
                  <a:srgbClr val="00B050"/>
                </a:solidFill>
              </a:rPr>
              <a:t> : </a:t>
            </a:r>
            <a:r>
              <a:rPr lang="fr-FR" b="1" dirty="0" err="1">
                <a:solidFill>
                  <a:srgbClr val="00B050"/>
                </a:solidFill>
                <a:hlinkClick r:id="rId2"/>
              </a:rPr>
              <a:t>available</a:t>
            </a:r>
            <a:r>
              <a:rPr lang="fr-FR" b="1" dirty="0">
                <a:solidFill>
                  <a:srgbClr val="00B050"/>
                </a:solidFill>
                <a:hlinkClick r:id="rId2"/>
              </a:rPr>
              <a:t> </a:t>
            </a:r>
            <a:r>
              <a:rPr lang="fr-FR" b="1" dirty="0" err="1">
                <a:solidFill>
                  <a:srgbClr val="00B050"/>
                </a:solidFill>
                <a:hlinkClick r:id="rId2"/>
              </a:rPr>
              <a:t>here</a:t>
            </a:r>
            <a:endParaRPr lang="fr-FR" b="1" dirty="0">
              <a:solidFill>
                <a:srgbClr val="00B050"/>
              </a:solidFill>
            </a:endParaRPr>
          </a:p>
        </p:txBody>
      </p:sp>
      <p:sp>
        <p:nvSpPr>
          <p:cNvPr id="4" name="Espace réservé du numéro de diapositive 3">
            <a:extLst>
              <a:ext uri="{FF2B5EF4-FFF2-40B4-BE49-F238E27FC236}">
                <a16:creationId xmlns:a16="http://schemas.microsoft.com/office/drawing/2014/main" id="{A51F7068-4B33-3D43-2AB3-F040C5EF11C4}"/>
              </a:ext>
            </a:extLst>
          </p:cNvPr>
          <p:cNvSpPr>
            <a:spLocks noGrp="1"/>
          </p:cNvSpPr>
          <p:nvPr>
            <p:ph type="sldNum" idx="12"/>
          </p:nvPr>
        </p:nvSpPr>
        <p:spPr>
          <a:xfrm>
            <a:off x="7010400" y="4813703"/>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8</a:t>
            </a:fld>
            <a:endParaRPr lang="en-US" dirty="0">
              <a:solidFill>
                <a:srgbClr val="002060"/>
              </a:solidFill>
            </a:endParaRPr>
          </a:p>
        </p:txBody>
      </p:sp>
    </p:spTree>
    <p:extLst>
      <p:ext uri="{BB962C8B-B14F-4D97-AF65-F5344CB8AC3E}">
        <p14:creationId xmlns:p14="http://schemas.microsoft.com/office/powerpoint/2010/main" val="2287537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32F93037-51E8-F330-E447-0782425D61DE}"/>
              </a:ext>
            </a:extLst>
          </p:cNvPr>
          <p:cNvSpPr/>
          <p:nvPr/>
        </p:nvSpPr>
        <p:spPr>
          <a:xfrm>
            <a:off x="5494713" y="199505"/>
            <a:ext cx="2568632" cy="307777"/>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fr-FR"/>
          </a:p>
        </p:txBody>
      </p:sp>
      <p:sp>
        <p:nvSpPr>
          <p:cNvPr id="7" name="ZoneTexte 6">
            <a:extLst>
              <a:ext uri="{FF2B5EF4-FFF2-40B4-BE49-F238E27FC236}">
                <a16:creationId xmlns:a16="http://schemas.microsoft.com/office/drawing/2014/main" id="{D477D7E3-B311-EE12-B47B-3CDB5559F329}"/>
              </a:ext>
            </a:extLst>
          </p:cNvPr>
          <p:cNvSpPr txBox="1"/>
          <p:nvPr/>
        </p:nvSpPr>
        <p:spPr>
          <a:xfrm>
            <a:off x="1155469" y="1146387"/>
            <a:ext cx="4572000" cy="400110"/>
          </a:xfrm>
          <a:prstGeom prst="rect">
            <a:avLst/>
          </a:prstGeom>
          <a:noFill/>
        </p:spPr>
        <p:txBody>
          <a:bodyPr wrap="square">
            <a:spAutoFit/>
          </a:bodyPr>
          <a:lstStyle/>
          <a:p>
            <a:r>
              <a:rPr lang="en-US" sz="2000" b="1" dirty="0">
                <a:solidFill>
                  <a:srgbClr val="00B050"/>
                </a:solidFill>
                <a:latin typeface="Calibri" panose="020F0502020204030204" pitchFamily="34" charset="0"/>
                <a:cs typeface="Calibri" panose="020F0502020204030204" pitchFamily="34" charset="0"/>
              </a:rPr>
              <a:t>Scientific conferences</a:t>
            </a:r>
            <a:endParaRPr lang="fr-FR" sz="2000" dirty="0">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E84B96FD-94DA-B76B-407E-C2D8CB8FF73C}"/>
              </a:ext>
            </a:extLst>
          </p:cNvPr>
          <p:cNvSpPr txBox="1"/>
          <p:nvPr/>
        </p:nvSpPr>
        <p:spPr>
          <a:xfrm>
            <a:off x="1155469" y="1541105"/>
            <a:ext cx="7261167" cy="2616101"/>
          </a:xfrm>
          <a:prstGeom prst="rect">
            <a:avLst/>
          </a:prstGeom>
          <a:noFill/>
        </p:spPr>
        <p:txBody>
          <a:bodyPr wrap="square">
            <a:spAutoFit/>
          </a:bodyPr>
          <a:lstStyle/>
          <a:p>
            <a:pPr marR="316865" algn="just">
              <a:spcAft>
                <a:spcPts val="1200"/>
              </a:spcAft>
            </a:pP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action should support the organisation of scientific conferences aligned with EU GREEN sustainability main theme and/or the </a:t>
            </a:r>
            <a:r>
              <a:rPr lang="en-GB" sz="1600" dirty="0">
                <a:effectLst/>
                <a:latin typeface="Calibri" panose="020F0502020204030204" pitchFamily="34" charset="0"/>
                <a:ea typeface="Calibri" panose="020F0502020204030204" pitchFamily="34" charset="0"/>
                <a:cs typeface="Calibri" panose="020F0502020204030204" pitchFamily="34" charset="0"/>
              </a:rPr>
              <a:t>cluster's</a:t>
            </a:r>
            <a:r>
              <a:rPr lang="en-GB"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scope. </a:t>
            </a:r>
            <a:r>
              <a:rPr lang="en-GB" sz="1600" dirty="0">
                <a:effectLst/>
                <a:latin typeface="Calibri" panose="020F0502020204030204" pitchFamily="34" charset="0"/>
                <a:ea typeface="Calibri" panose="020F0502020204030204" pitchFamily="34" charset="0"/>
                <a:cs typeface="Calibri" panose="020F0502020204030204" pitchFamily="34" charset="0"/>
              </a:rPr>
              <a:t>These funds can be used to either cover </a:t>
            </a:r>
            <a:r>
              <a:rPr lang="en-GB" sz="1600" b="1" dirty="0">
                <a:effectLst/>
                <a:latin typeface="Calibri" panose="020F0502020204030204" pitchFamily="34" charset="0"/>
                <a:ea typeface="Calibri" panose="020F0502020204030204" pitchFamily="34" charset="0"/>
                <a:cs typeface="Calibri" panose="020F0502020204030204" pitchFamily="34" charset="0"/>
              </a:rPr>
              <a:t>operating costs </a:t>
            </a:r>
            <a:r>
              <a:rPr lang="en-GB" sz="1600" dirty="0">
                <a:effectLst/>
                <a:latin typeface="Calibri" panose="020F0502020204030204" pitchFamily="34" charset="0"/>
                <a:ea typeface="Calibri" panose="020F0502020204030204" pitchFamily="34" charset="0"/>
                <a:cs typeface="Calibri" panose="020F0502020204030204" pitchFamily="34" charset="0"/>
              </a:rPr>
              <a:t>or support the </a:t>
            </a:r>
            <a:r>
              <a:rPr lang="en-GB" sz="1600" b="1" dirty="0">
                <a:effectLst/>
                <a:latin typeface="Calibri" panose="020F0502020204030204" pitchFamily="34" charset="0"/>
                <a:ea typeface="Calibri" panose="020F0502020204030204" pitchFamily="34" charset="0"/>
                <a:cs typeface="Calibri" panose="020F0502020204030204" pitchFamily="34" charset="0"/>
              </a:rPr>
              <a:t>travel</a:t>
            </a:r>
            <a:r>
              <a:rPr lang="en-GB" sz="1600" dirty="0">
                <a:effectLst/>
                <a:latin typeface="Calibri" panose="020F0502020204030204" pitchFamily="34" charset="0"/>
                <a:ea typeface="Calibri" panose="020F0502020204030204" pitchFamily="34" charset="0"/>
                <a:cs typeface="Calibri" panose="020F0502020204030204" pitchFamily="34" charset="0"/>
              </a:rPr>
              <a:t> </a:t>
            </a:r>
            <a:r>
              <a:rPr lang="en-GB" sz="1600" b="1" dirty="0">
                <a:effectLst/>
                <a:latin typeface="Calibri" panose="020F0502020204030204" pitchFamily="34" charset="0"/>
                <a:ea typeface="Calibri" panose="020F0502020204030204" pitchFamily="34" charset="0"/>
                <a:cs typeface="Calibri" panose="020F0502020204030204" pitchFamily="34" charset="0"/>
              </a:rPr>
              <a:t>of lecturers and/or participants.</a:t>
            </a:r>
            <a:endParaRPr lang="fr-FR" sz="1600" b="1" dirty="0">
              <a:effectLst/>
              <a:latin typeface="Calibri" panose="020F0502020204030204" pitchFamily="34" charset="0"/>
              <a:ea typeface="Cambria" panose="02040503050406030204" pitchFamily="18" charset="0"/>
              <a:cs typeface="Calibri" panose="020F0502020204030204" pitchFamily="34" charset="0"/>
            </a:endParaRPr>
          </a:p>
          <a:p>
            <a:pPr marL="342900" marR="316865" lvl="0" indent="-342900" algn="just">
              <a:spcAft>
                <a:spcPts val="0"/>
              </a:spcAft>
              <a:buFont typeface="Arial" panose="020B0604020202020204" pitchFamily="34" charset="0"/>
              <a:buChar char="●"/>
            </a:pPr>
            <a:r>
              <a:rPr lang="en-GB" sz="16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confere</a:t>
            </a:r>
            <a:r>
              <a:rPr lang="en-GB" sz="1600" u="none" strike="noStrike" dirty="0">
                <a:effectLst/>
                <a:latin typeface="Calibri" panose="020F0502020204030204" pitchFamily="34" charset="0"/>
                <a:ea typeface="Calibri" panose="020F0502020204030204" pitchFamily="34" charset="0"/>
                <a:cs typeface="Calibri" panose="020F0502020204030204" pitchFamily="34" charset="0"/>
              </a:rPr>
              <a:t>nce should be organised in one of the 9 EU GREEN universities and should forecast a detailed communication plan. </a:t>
            </a:r>
            <a:endParaRPr lang="fr-FR" sz="1600" u="none" strike="noStrike" dirty="0">
              <a:effectLst/>
              <a:latin typeface="Calibri" panose="020F0502020204030204" pitchFamily="34" charset="0"/>
              <a:ea typeface="Cambria" panose="02040503050406030204" pitchFamily="18" charset="0"/>
              <a:cs typeface="Calibri" panose="020F0502020204030204" pitchFamily="34" charset="0"/>
            </a:endParaRPr>
          </a:p>
          <a:p>
            <a:pPr marL="342900" marR="316865" lvl="0" indent="-342900" algn="just">
              <a:spcAft>
                <a:spcPts val="1200"/>
              </a:spcAft>
              <a:buFont typeface="Arial" panose="020B0604020202020204" pitchFamily="34" charset="0"/>
              <a:buChar char="●"/>
            </a:pPr>
            <a:r>
              <a:rPr lang="en-GB" sz="1600" u="none" strike="noStrike" dirty="0">
                <a:effectLst/>
                <a:latin typeface="Calibri" panose="020F0502020204030204" pitchFamily="34" charset="0"/>
                <a:ea typeface="Calibri" panose="020F0502020204030204" pitchFamily="34" charset="0"/>
                <a:cs typeface="Calibri" panose="020F0502020204030204" pitchFamily="34" charset="0"/>
              </a:rPr>
              <a:t>The budget may include the travel fees of the EU GREEN researchers to come to the conference. </a:t>
            </a:r>
            <a:endParaRPr lang="fr-FR" sz="1600" u="none" strike="noStrike" dirty="0">
              <a:effectLst/>
              <a:latin typeface="Calibri" panose="020F0502020204030204" pitchFamily="34" charset="0"/>
              <a:ea typeface="Cambria" panose="02040503050406030204" pitchFamily="18" charset="0"/>
              <a:cs typeface="Calibri" panose="020F0502020204030204" pitchFamily="34" charset="0"/>
            </a:endParaRPr>
          </a:p>
          <a:p>
            <a:pPr marR="316865" algn="just">
              <a:spcAft>
                <a:spcPts val="1200"/>
              </a:spcAft>
            </a:pPr>
            <a:r>
              <a:rPr lang="en-GB" sz="1600" dirty="0">
                <a:effectLst/>
                <a:latin typeface="Calibri" panose="020F0502020204030204" pitchFamily="34" charset="0"/>
                <a:ea typeface="Calibri" panose="020F0502020204030204" pitchFamily="34" charset="0"/>
                <a:cs typeface="Calibri" panose="020F0502020204030204" pitchFamily="34" charset="0"/>
              </a:rPr>
              <a:t>As a result, indexed conference proceedings will be asked. </a:t>
            </a:r>
            <a:endParaRPr lang="fr-FR" sz="1600" dirty="0">
              <a:effectLst/>
              <a:latin typeface="Calibri" panose="020F0502020204030204" pitchFamily="34" charset="0"/>
              <a:ea typeface="Cambria" panose="02040503050406030204" pitchFamily="18" charset="0"/>
              <a:cs typeface="Calibri" panose="020F0502020204030204" pitchFamily="34" charset="0"/>
            </a:endParaRPr>
          </a:p>
        </p:txBody>
      </p:sp>
      <p:sp>
        <p:nvSpPr>
          <p:cNvPr id="10" name="ZoneTexte 9">
            <a:extLst>
              <a:ext uri="{FF2B5EF4-FFF2-40B4-BE49-F238E27FC236}">
                <a16:creationId xmlns:a16="http://schemas.microsoft.com/office/drawing/2014/main" id="{F2FED1B4-AC73-CC71-6559-EC9F6EC23D3B}"/>
              </a:ext>
            </a:extLst>
          </p:cNvPr>
          <p:cNvSpPr txBox="1"/>
          <p:nvPr/>
        </p:nvSpPr>
        <p:spPr>
          <a:xfrm>
            <a:off x="5544930" y="199504"/>
            <a:ext cx="3100647" cy="307777"/>
          </a:xfrm>
          <a:prstGeom prst="rect">
            <a:avLst/>
          </a:prstGeom>
          <a:noFill/>
        </p:spPr>
        <p:txBody>
          <a:bodyPr wrap="square" rtlCol="0">
            <a:spAutoFit/>
          </a:bodyPr>
          <a:lstStyle/>
          <a:p>
            <a:r>
              <a:rPr lang="en-GB" sz="140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up to €10,000€ for organisation </a:t>
            </a:r>
            <a:endParaRPr lang="fr-FR" dirty="0"/>
          </a:p>
        </p:txBody>
      </p:sp>
      <p:sp>
        <p:nvSpPr>
          <p:cNvPr id="2" name="ZoneTexte 1">
            <a:extLst>
              <a:ext uri="{FF2B5EF4-FFF2-40B4-BE49-F238E27FC236}">
                <a16:creationId xmlns:a16="http://schemas.microsoft.com/office/drawing/2014/main" id="{E86B24F5-007B-CF93-FD87-7C0E5041BCDB}"/>
              </a:ext>
            </a:extLst>
          </p:cNvPr>
          <p:cNvSpPr txBox="1"/>
          <p:nvPr/>
        </p:nvSpPr>
        <p:spPr>
          <a:xfrm>
            <a:off x="1155469" y="4345127"/>
            <a:ext cx="3740148" cy="307777"/>
          </a:xfrm>
          <a:prstGeom prst="rect">
            <a:avLst/>
          </a:prstGeom>
          <a:noFill/>
        </p:spPr>
        <p:txBody>
          <a:bodyPr wrap="square" rtlCol="0">
            <a:spAutoFit/>
          </a:bodyPr>
          <a:lstStyle/>
          <a:p>
            <a:r>
              <a:rPr lang="fr-FR" b="1" dirty="0">
                <a:solidFill>
                  <a:srgbClr val="00B050"/>
                </a:solidFill>
              </a:rPr>
              <a:t>Application </a:t>
            </a:r>
            <a:r>
              <a:rPr lang="fr-FR" b="1" dirty="0" err="1">
                <a:solidFill>
                  <a:srgbClr val="00B050"/>
                </a:solidFill>
              </a:rPr>
              <a:t>form</a:t>
            </a:r>
            <a:r>
              <a:rPr lang="fr-FR" b="1" dirty="0">
                <a:solidFill>
                  <a:srgbClr val="00B050"/>
                </a:solidFill>
              </a:rPr>
              <a:t> : </a:t>
            </a:r>
            <a:r>
              <a:rPr lang="fr-FR" b="1" dirty="0" err="1">
                <a:solidFill>
                  <a:srgbClr val="00B050"/>
                </a:solidFill>
                <a:hlinkClick r:id="rId2"/>
              </a:rPr>
              <a:t>available</a:t>
            </a:r>
            <a:r>
              <a:rPr lang="fr-FR" b="1" dirty="0">
                <a:solidFill>
                  <a:srgbClr val="00B050"/>
                </a:solidFill>
                <a:hlinkClick r:id="rId2"/>
              </a:rPr>
              <a:t> </a:t>
            </a:r>
            <a:r>
              <a:rPr lang="fr-FR" b="1" dirty="0" err="1">
                <a:solidFill>
                  <a:srgbClr val="00B050"/>
                </a:solidFill>
                <a:hlinkClick r:id="rId2"/>
              </a:rPr>
              <a:t>here</a:t>
            </a:r>
            <a:endParaRPr lang="fr-FR" b="1" dirty="0">
              <a:solidFill>
                <a:srgbClr val="00B050"/>
              </a:solidFill>
            </a:endParaRPr>
          </a:p>
        </p:txBody>
      </p:sp>
      <p:sp>
        <p:nvSpPr>
          <p:cNvPr id="3" name="Espace réservé du numéro de diapositive 2">
            <a:extLst>
              <a:ext uri="{FF2B5EF4-FFF2-40B4-BE49-F238E27FC236}">
                <a16:creationId xmlns:a16="http://schemas.microsoft.com/office/drawing/2014/main" id="{395C676E-E2D6-E4F7-C673-3F3EE1806D56}"/>
              </a:ext>
            </a:extLst>
          </p:cNvPr>
          <p:cNvSpPr>
            <a:spLocks noGrp="1"/>
          </p:cNvSpPr>
          <p:nvPr>
            <p:ph type="sldNum" idx="12"/>
          </p:nvPr>
        </p:nvSpPr>
        <p:spPr>
          <a:xfrm>
            <a:off x="6996545" y="4807073"/>
            <a:ext cx="2133600" cy="273844"/>
          </a:xfrm>
        </p:spPr>
        <p:txBody>
          <a:bodyPr/>
          <a:lstStyle/>
          <a:p>
            <a:pPr marL="0" lvl="0" indent="0" algn="r" rtl="0">
              <a:spcBef>
                <a:spcPts val="0"/>
              </a:spcBef>
              <a:spcAft>
                <a:spcPts val="0"/>
              </a:spcAft>
              <a:buNone/>
            </a:pPr>
            <a:fld id="{00000000-1234-1234-1234-123412341234}" type="slidenum">
              <a:rPr lang="en-US" smtClean="0">
                <a:solidFill>
                  <a:srgbClr val="002060"/>
                </a:solidFill>
              </a:rPr>
              <a:t>9</a:t>
            </a:fld>
            <a:endParaRPr lang="en-US">
              <a:solidFill>
                <a:srgbClr val="002060"/>
              </a:solidFill>
            </a:endParaRPr>
          </a:p>
        </p:txBody>
      </p:sp>
    </p:spTree>
    <p:extLst>
      <p:ext uri="{BB962C8B-B14F-4D97-AF65-F5344CB8AC3E}">
        <p14:creationId xmlns:p14="http://schemas.microsoft.com/office/powerpoint/2010/main" val="358831224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1551</TotalTime>
  <Words>1922</Words>
  <Application>Microsoft Office PowerPoint</Application>
  <PresentationFormat>Affichage à l'écran (16:9)</PresentationFormat>
  <Paragraphs>272</Paragraphs>
  <Slides>24</Slides>
  <Notes>6</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24</vt:i4>
      </vt:variant>
    </vt:vector>
  </HeadingPairs>
  <TitlesOfParts>
    <vt:vector size="34" baseType="lpstr">
      <vt:lpstr>Arial</vt:lpstr>
      <vt:lpstr>Poppins Light</vt:lpstr>
      <vt:lpstr>Calibri</vt:lpstr>
      <vt:lpstr>Segoe UI</vt:lpstr>
      <vt:lpstr>Poppins</vt:lpstr>
      <vt:lpstr>Courier New</vt:lpstr>
      <vt:lpstr>Poppins Black</vt:lpstr>
      <vt:lpstr>Cambria</vt:lpstr>
      <vt:lpstr>Wingdings</vt:lpstr>
      <vt:lpstr>Office Theme</vt:lpstr>
      <vt:lpstr>Présentation PowerPoint</vt:lpstr>
      <vt:lpstr>Documents </vt:lpstr>
      <vt:lpstr>a) Basics</vt:lpstr>
      <vt:lpstr>Note </vt:lpstr>
      <vt:lpstr>Présentation PowerPoint</vt:lpstr>
      <vt:lpstr>Présentation PowerPoint</vt:lpstr>
      <vt:lpstr>c) Pillar 1 &amp; 2    Incentive for collaborative research projects &amp; scientific conferences</vt:lpstr>
      <vt:lpstr>Présentation PowerPoint</vt:lpstr>
      <vt:lpstr>Présentation PowerPoint</vt:lpstr>
      <vt:lpstr>Présentation PowerPoint</vt:lpstr>
      <vt:lpstr>Total budget available per university representing an average of 15 projects to be supported:  </vt:lpstr>
      <vt:lpstr>Some questions to ask yourself along the way :</vt:lpstr>
      <vt:lpstr>d) Researcher mobility program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R.P.A.V.</dc:creator>
  <cp:lastModifiedBy>Alix Blouet</cp:lastModifiedBy>
  <cp:revision>46</cp:revision>
  <cp:lastPrinted>2024-09-03T07:53:02Z</cp:lastPrinted>
  <dcterms:created xsi:type="dcterms:W3CDTF">2022-04-05T12:15:05Z</dcterms:created>
  <dcterms:modified xsi:type="dcterms:W3CDTF">2025-06-25T15:50:18Z</dcterms:modified>
</cp:coreProperties>
</file>