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Lato" panose="020B0604020202020204" charset="-18"/>
      <p:regular r:id="rId40"/>
      <p:bold r:id="rId41"/>
      <p:italic r:id="rId42"/>
      <p:boldItalic r:id="rId43"/>
    </p:embeddedFont>
    <p:embeddedFont>
      <p:font typeface="Lato Black" panose="020B0604020202020204" charset="-18"/>
      <p:bold r:id="rId44"/>
      <p:boldItalic r:id="rId45"/>
    </p:embeddedFont>
    <p:embeddedFont>
      <p:font typeface="Poppins" panose="020B0604020202020204" charset="-18"/>
      <p:regular r:id="rId46"/>
      <p:bold r:id="rId47"/>
      <p:italic r:id="rId48"/>
      <p:boldItalic r:id="rId49"/>
    </p:embeddedFont>
    <p:embeddedFont>
      <p:font typeface="Quattrocento Sans" panose="020B0604020202020204" charset="0"/>
      <p:regular r:id="rId50"/>
      <p:bold r:id="rId51"/>
      <p:italic r:id="rId52"/>
      <p:boldItalic r:id="rId53"/>
    </p:embeddedFont>
    <p:embeddedFont>
      <p:font typeface="Verdana" panose="020B060403050404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rBRHMJoPIE7A9qayj7/5JDrNW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30C349-0CD2-4FE8-A603-2339C1AC241A}">
  <a:tblStyle styleId="{5530C349-0CD2-4FE8-A603-2339C1AC241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98" autoAdjust="0"/>
  </p:normalViewPr>
  <p:slideViewPr>
    <p:cSldViewPr snapToGrid="0">
      <p:cViewPr>
        <p:scale>
          <a:sx n="70" d="100"/>
          <a:sy n="70" d="100"/>
        </p:scale>
        <p:origin x="1180" y="2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Hay que elegir o ésta o la anterior</a:t>
            </a: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Quattrocento Sans"/>
                <a:ea typeface="Quattrocento Sans"/>
                <a:cs typeface="Quattrocento Sans"/>
                <a:sym typeface="Quattrocento Sans"/>
              </a:rPr>
              <a:t>The overall goal of your fellowship – show the evaluators what you intend to do, introduce yourself, your supervisor, the host institution and state your specific objectives. </a:t>
            </a:r>
            <a:endParaRPr lang="en-US" dirty="0"/>
          </a:p>
          <a:p>
            <a:pPr marL="0" lvl="0" indent="0" algn="l" rtl="0">
              <a:spcBef>
                <a:spcPts val="0"/>
              </a:spcBef>
              <a:spcAft>
                <a:spcPts val="0"/>
              </a:spcAft>
              <a:buNone/>
            </a:pPr>
            <a:endParaRPr dirty="0"/>
          </a:p>
        </p:txBody>
      </p:sp>
      <p:sp>
        <p:nvSpPr>
          <p:cNvPr id="175" name="Google Shape;1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9: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29:notes"/>
          <p:cNvSpPr txBox="1">
            <a:spLocks noGrp="1"/>
          </p:cNvSpPr>
          <p:nvPr>
            <p:ph type="body" idx="1"/>
          </p:nvPr>
        </p:nvSpPr>
        <p:spPr>
          <a:xfrm>
            <a:off x="710407" y="4861441"/>
            <a:ext cx="5683250" cy="4605576"/>
          </a:xfrm>
          <a:prstGeom prst="rect">
            <a:avLst/>
          </a:prstGeom>
          <a:noFill/>
          <a:ln>
            <a:noFill/>
          </a:ln>
        </p:spPr>
        <p:txBody>
          <a:bodyPr spcFirstLastPara="1" wrap="square" lIns="94775" tIns="47375" rIns="94775" bIns="47375" anchor="t" anchorCtr="0">
            <a:normAutofit/>
          </a:bodyPr>
          <a:lstStyle/>
          <a:p>
            <a:pPr marL="457200" marR="0" lvl="0" indent="-228600" algn="l" rtl="0">
              <a:lnSpc>
                <a:spcPct val="100000"/>
              </a:lnSpc>
              <a:spcBef>
                <a:spcPts val="360"/>
              </a:spcBef>
              <a:spcAft>
                <a:spcPts val="0"/>
              </a:spcAft>
              <a:buClr>
                <a:srgbClr val="000000"/>
              </a:buClr>
              <a:buSzPts val="1400"/>
              <a:buFont typeface="Arial"/>
              <a:buNone/>
            </a:pPr>
            <a:r>
              <a:rPr lang="en-US"/>
              <a:t>For European Fellowships your primary supervisor and co-supervisor could be members of the same team within the main host. </a:t>
            </a:r>
            <a:endParaRPr/>
          </a:p>
          <a:p>
            <a:pPr marL="457200" marR="0" lvl="0" indent="-228600" algn="l" rtl="0">
              <a:lnSpc>
                <a:spcPct val="100000"/>
              </a:lnSpc>
              <a:spcBef>
                <a:spcPts val="360"/>
              </a:spcBef>
              <a:spcAft>
                <a:spcPts val="0"/>
              </a:spcAft>
              <a:buClr>
                <a:srgbClr val="000000"/>
              </a:buClr>
              <a:buSzPts val="1400"/>
              <a:buFont typeface="Arial"/>
              <a:buNone/>
            </a:pPr>
            <a:r>
              <a:rPr lang="en-US"/>
              <a:t>If you are doing a secondment you must also have at least one secondment supervisor. </a:t>
            </a:r>
            <a:endParaRPr/>
          </a:p>
          <a:p>
            <a:pPr marL="457200" marR="0" lvl="0" indent="-228600" algn="l" rtl="0">
              <a:lnSpc>
                <a:spcPct val="100000"/>
              </a:lnSpc>
              <a:spcBef>
                <a:spcPts val="360"/>
              </a:spcBef>
              <a:spcAft>
                <a:spcPts val="0"/>
              </a:spcAft>
              <a:buClr>
                <a:srgbClr val="000000"/>
              </a:buClr>
              <a:buSzPts val="1400"/>
              <a:buFont typeface="Arial"/>
              <a:buNone/>
            </a:pPr>
            <a:endParaRPr/>
          </a:p>
          <a:p>
            <a:pPr marL="457200" marR="0" lvl="0" indent="-228600" algn="l" rtl="0">
              <a:lnSpc>
                <a:spcPct val="100000"/>
              </a:lnSpc>
              <a:spcBef>
                <a:spcPts val="360"/>
              </a:spcBef>
              <a:spcAft>
                <a:spcPts val="0"/>
              </a:spcAft>
              <a:buClr>
                <a:srgbClr val="000000"/>
              </a:buClr>
              <a:buSzPts val="1400"/>
              <a:buFont typeface="Arial"/>
              <a:buNone/>
            </a:pPr>
            <a:r>
              <a:rPr lang="en-US"/>
              <a:t>Provide a few sentences on your supervisor &amp; their key achievements:</a:t>
            </a:r>
            <a:endParaRPr/>
          </a:p>
          <a:p>
            <a:pPr marL="171450" lvl="0" indent="-171450" algn="l" rtl="0">
              <a:lnSpc>
                <a:spcPct val="100000"/>
              </a:lnSpc>
              <a:spcBef>
                <a:spcPts val="360"/>
              </a:spcBef>
              <a:spcAft>
                <a:spcPts val="0"/>
              </a:spcAft>
              <a:buSzPts val="1400"/>
              <a:buFont typeface="Calibri"/>
              <a:buChar char="-"/>
            </a:pPr>
            <a:r>
              <a:rPr lang="en-US"/>
              <a:t>Number of years experience in the field </a:t>
            </a:r>
            <a:endParaRPr/>
          </a:p>
          <a:p>
            <a:pPr marL="171450" lvl="0" indent="-171450" algn="l" rtl="0">
              <a:lnSpc>
                <a:spcPct val="100000"/>
              </a:lnSpc>
              <a:spcBef>
                <a:spcPts val="360"/>
              </a:spcBef>
              <a:spcAft>
                <a:spcPts val="0"/>
              </a:spcAft>
              <a:buSzPts val="1400"/>
              <a:buFont typeface="Calibri"/>
              <a:buChar char="-"/>
            </a:pPr>
            <a:r>
              <a:rPr lang="en-US"/>
              <a:t>Amount of project funding obtained ( give examples of projects – national projects are OK too)</a:t>
            </a:r>
            <a:endParaRPr/>
          </a:p>
          <a:p>
            <a:pPr marL="171450" lvl="0" indent="-171450" algn="l" rtl="0">
              <a:lnSpc>
                <a:spcPct val="100000"/>
              </a:lnSpc>
              <a:spcBef>
                <a:spcPts val="360"/>
              </a:spcBef>
              <a:spcAft>
                <a:spcPts val="0"/>
              </a:spcAft>
              <a:buSzPts val="1400"/>
              <a:buFont typeface="Calibri"/>
              <a:buChar char="-"/>
            </a:pPr>
            <a:r>
              <a:rPr lang="en-US"/>
              <a:t>Supervisory experience –number of PhD students, postdoctoral researchers supervised</a:t>
            </a:r>
            <a:endParaRPr/>
          </a:p>
          <a:p>
            <a:pPr marL="171450" lvl="0" indent="-171450" algn="l" rtl="0">
              <a:lnSpc>
                <a:spcPct val="100000"/>
              </a:lnSpc>
              <a:spcBef>
                <a:spcPts val="360"/>
              </a:spcBef>
              <a:spcAft>
                <a:spcPts val="0"/>
              </a:spcAft>
              <a:buSzPts val="1400"/>
              <a:buFont typeface="Calibri"/>
              <a:buChar char="-"/>
            </a:pPr>
            <a:r>
              <a:rPr lang="en-US"/>
              <a:t>Number of publications &amp; conferences ( highlights)</a:t>
            </a:r>
            <a:endParaRPr/>
          </a:p>
          <a:p>
            <a:pPr marL="171450" lvl="0" indent="-171450" algn="l" rtl="0">
              <a:lnSpc>
                <a:spcPct val="100000"/>
              </a:lnSpc>
              <a:spcBef>
                <a:spcPts val="360"/>
              </a:spcBef>
              <a:spcAft>
                <a:spcPts val="0"/>
              </a:spcAft>
              <a:buSzPts val="1400"/>
              <a:buFont typeface="Calibri"/>
              <a:buChar char="-"/>
            </a:pPr>
            <a:r>
              <a:rPr lang="en-US"/>
              <a:t>Examples of international, intersectoral and interdisciplinary collaborations in his/her area of research</a:t>
            </a:r>
            <a:endParaRPr/>
          </a:p>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182" name="Google Shape;182;p29: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0: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30:notes"/>
          <p:cNvSpPr txBox="1">
            <a:spLocks noGrp="1"/>
          </p:cNvSpPr>
          <p:nvPr>
            <p:ph type="body" idx="1"/>
          </p:nvPr>
        </p:nvSpPr>
        <p:spPr>
          <a:xfrm>
            <a:off x="710407" y="4861441"/>
            <a:ext cx="5683250" cy="4605576"/>
          </a:xfrm>
          <a:prstGeom prst="rect">
            <a:avLst/>
          </a:prstGeom>
          <a:noFill/>
          <a:ln>
            <a:noFill/>
          </a:ln>
        </p:spPr>
        <p:txBody>
          <a:bodyPr spcFirstLastPara="1" wrap="square" lIns="94775" tIns="47375" rIns="94775" bIns="47375" anchor="t" anchorCtr="0">
            <a:normAutofit/>
          </a:bodyPr>
          <a:lstStyle/>
          <a:p>
            <a:pPr marL="285750" lvl="0" indent="-285750" algn="l" rtl="0">
              <a:lnSpc>
                <a:spcPct val="100000"/>
              </a:lnSpc>
              <a:spcBef>
                <a:spcPts val="360"/>
              </a:spcBef>
              <a:spcAft>
                <a:spcPts val="0"/>
              </a:spcAft>
              <a:buClr>
                <a:srgbClr val="6DD99D"/>
              </a:buClr>
              <a:buSzPts val="1400"/>
              <a:buFont typeface="Noto Sans Symbols"/>
              <a:buChar char="✔"/>
            </a:pPr>
            <a:r>
              <a:rPr lang="en-US" dirty="0">
                <a:latin typeface="Lato"/>
                <a:ea typeface="Lato"/>
                <a:cs typeface="Lato"/>
                <a:sym typeface="Lato"/>
              </a:rPr>
              <a:t>This can be achieved based on a Career Development Plan </a:t>
            </a:r>
            <a:endParaRPr dirty="0"/>
          </a:p>
          <a:p>
            <a:pPr marL="285750" lvl="0" indent="-285750" algn="l" rtl="0">
              <a:lnSpc>
                <a:spcPct val="100000"/>
              </a:lnSpc>
              <a:spcBef>
                <a:spcPts val="360"/>
              </a:spcBef>
              <a:spcAft>
                <a:spcPts val="0"/>
              </a:spcAft>
              <a:buClr>
                <a:srgbClr val="6DD99D"/>
              </a:buClr>
              <a:buSzPts val="1400"/>
              <a:buFont typeface="Noto Sans Symbols"/>
              <a:buChar char="✔"/>
            </a:pPr>
            <a:r>
              <a:rPr lang="en-US" dirty="0">
                <a:latin typeface="Lato"/>
                <a:ea typeface="Lato"/>
                <a:cs typeface="Lato"/>
                <a:sym typeface="Lato"/>
              </a:rPr>
              <a:t>you and your supervisor need to a plan for you that comprises planned training, planning for publications and participation in conferences – it will be implemented during the fellowship </a:t>
            </a:r>
            <a:endParaRPr dirty="0"/>
          </a:p>
          <a:p>
            <a:pPr marL="285750" lvl="0" indent="-196850" algn="l" rtl="0">
              <a:lnSpc>
                <a:spcPct val="100000"/>
              </a:lnSpc>
              <a:spcBef>
                <a:spcPts val="360"/>
              </a:spcBef>
              <a:spcAft>
                <a:spcPts val="0"/>
              </a:spcAft>
              <a:buClr>
                <a:srgbClr val="6DD99D"/>
              </a:buClr>
              <a:buSzPts val="1400"/>
              <a:buFont typeface="Noto Sans Symbols"/>
              <a:buNone/>
            </a:pPr>
            <a:endParaRPr dirty="0">
              <a:latin typeface="Lato"/>
              <a:ea typeface="Lato"/>
              <a:cs typeface="Lato"/>
              <a:sym typeface="Lato"/>
            </a:endParaRPr>
          </a:p>
          <a:p>
            <a:pPr marL="457200" lvl="0" indent="-228600" algn="l" rtl="0">
              <a:lnSpc>
                <a:spcPct val="100000"/>
              </a:lnSpc>
              <a:spcBef>
                <a:spcPts val="360"/>
              </a:spcBef>
              <a:spcAft>
                <a:spcPts val="0"/>
              </a:spcAft>
              <a:buClr>
                <a:srgbClr val="6DD99D"/>
              </a:buClr>
              <a:buSzPts val="1400"/>
              <a:buNone/>
            </a:pPr>
            <a:r>
              <a:rPr lang="en-US" dirty="0">
                <a:latin typeface="Lato"/>
                <a:ea typeface="Lato"/>
                <a:cs typeface="Lato"/>
                <a:sym typeface="Lato"/>
              </a:rPr>
              <a:t>The main aim is for you to widen your competences as an experienced researcher and gain advanced skills </a:t>
            </a:r>
            <a:endParaRPr dirty="0"/>
          </a:p>
          <a:p>
            <a:pPr marL="457200" lvl="0" indent="-228600" algn="l" rtl="0">
              <a:lnSpc>
                <a:spcPct val="100000"/>
              </a:lnSpc>
              <a:spcBef>
                <a:spcPts val="360"/>
              </a:spcBef>
              <a:spcAft>
                <a:spcPts val="0"/>
              </a:spcAft>
              <a:buClr>
                <a:srgbClr val="6DD99D"/>
              </a:buClr>
              <a:buSzPts val="1400"/>
              <a:buNone/>
            </a:pPr>
            <a:r>
              <a:rPr lang="en-US" dirty="0">
                <a:latin typeface="Lato"/>
                <a:ea typeface="Lato"/>
                <a:cs typeface="Lato"/>
                <a:sym typeface="Lato"/>
              </a:rPr>
              <a:t> through TOK from the host </a:t>
            </a:r>
            <a:endParaRPr dirty="0"/>
          </a:p>
          <a:p>
            <a:pPr marL="285750" lvl="0" indent="-196850" algn="l" rtl="0">
              <a:lnSpc>
                <a:spcPct val="100000"/>
              </a:lnSpc>
              <a:spcBef>
                <a:spcPts val="360"/>
              </a:spcBef>
              <a:spcAft>
                <a:spcPts val="0"/>
              </a:spcAft>
              <a:buClr>
                <a:srgbClr val="6DD99D"/>
              </a:buClr>
              <a:buSzPts val="1400"/>
              <a:buFont typeface="Noto Sans Symbols"/>
              <a:buNone/>
            </a:pPr>
            <a:endParaRPr dirty="0">
              <a:latin typeface="Lato"/>
              <a:ea typeface="Lato"/>
              <a:cs typeface="Lato"/>
              <a:sym typeface="Lato"/>
            </a:endParaRPr>
          </a:p>
          <a:p>
            <a:pPr marL="457200" marR="0" lvl="0" indent="-228600" algn="l" rtl="0">
              <a:lnSpc>
                <a:spcPct val="100000"/>
              </a:lnSpc>
              <a:spcBef>
                <a:spcPts val="360"/>
              </a:spcBef>
              <a:spcAft>
                <a:spcPts val="0"/>
              </a:spcAft>
              <a:buClr>
                <a:srgbClr val="000000"/>
              </a:buClr>
              <a:buSzPts val="1400"/>
              <a:buFont typeface="Arial"/>
              <a:buNone/>
            </a:pPr>
            <a:endParaRPr dirty="0"/>
          </a:p>
        </p:txBody>
      </p:sp>
      <p:sp>
        <p:nvSpPr>
          <p:cNvPr id="195" name="Google Shape;195;p30: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32:notes"/>
          <p:cNvSpPr txBox="1">
            <a:spLocks noGrp="1"/>
          </p:cNvSpPr>
          <p:nvPr>
            <p:ph type="body" idx="1"/>
          </p:nvPr>
        </p:nvSpPr>
        <p:spPr>
          <a:xfrm>
            <a:off x="710407" y="4861441"/>
            <a:ext cx="5683250" cy="4605576"/>
          </a:xfrm>
          <a:prstGeom prst="rect">
            <a:avLst/>
          </a:prstGeom>
          <a:noFill/>
          <a:ln>
            <a:noFill/>
          </a:ln>
        </p:spPr>
        <p:txBody>
          <a:bodyPr spcFirstLastPara="1" wrap="square" lIns="94775" tIns="47375" rIns="94775" bIns="47375" anchor="t" anchorCtr="0">
            <a:normAutofit/>
          </a:bodyPr>
          <a:lstStyle/>
          <a:p>
            <a:pPr marL="285750" lvl="0" indent="-285750" algn="l" rtl="0">
              <a:lnSpc>
                <a:spcPct val="100000"/>
              </a:lnSpc>
              <a:spcBef>
                <a:spcPts val="360"/>
              </a:spcBef>
              <a:spcAft>
                <a:spcPts val="0"/>
              </a:spcAft>
              <a:buClr>
                <a:srgbClr val="6DD99D"/>
              </a:buClr>
              <a:buSzPts val="1400"/>
              <a:buFont typeface="Noto Sans Symbols"/>
              <a:buChar char="✔"/>
            </a:pPr>
            <a:r>
              <a:rPr lang="en-US" dirty="0">
                <a:latin typeface="Lato"/>
                <a:ea typeface="Lato"/>
                <a:cs typeface="Lato"/>
                <a:sym typeface="Lato"/>
              </a:rPr>
              <a:t>This can be achieved based on a Career Development Plan </a:t>
            </a:r>
            <a:endParaRPr dirty="0"/>
          </a:p>
          <a:p>
            <a:pPr marL="285750" lvl="0" indent="-285750" algn="l" rtl="0">
              <a:lnSpc>
                <a:spcPct val="100000"/>
              </a:lnSpc>
              <a:spcBef>
                <a:spcPts val="360"/>
              </a:spcBef>
              <a:spcAft>
                <a:spcPts val="0"/>
              </a:spcAft>
              <a:buClr>
                <a:srgbClr val="6DD99D"/>
              </a:buClr>
              <a:buSzPts val="1400"/>
              <a:buFont typeface="Noto Sans Symbols"/>
              <a:buChar char="✔"/>
            </a:pPr>
            <a:r>
              <a:rPr lang="en-US" dirty="0">
                <a:latin typeface="Lato"/>
                <a:ea typeface="Lato"/>
                <a:cs typeface="Lato"/>
                <a:sym typeface="Lato"/>
              </a:rPr>
              <a:t>you and your supervisor need to a plan for you that comprises planned training, planning for publications and participation in conferences – it will be implemented during the fellowship </a:t>
            </a:r>
            <a:endParaRPr dirty="0"/>
          </a:p>
          <a:p>
            <a:pPr marL="285750" lvl="0" indent="-196850" algn="l" rtl="0">
              <a:lnSpc>
                <a:spcPct val="100000"/>
              </a:lnSpc>
              <a:spcBef>
                <a:spcPts val="360"/>
              </a:spcBef>
              <a:spcAft>
                <a:spcPts val="0"/>
              </a:spcAft>
              <a:buClr>
                <a:srgbClr val="6DD99D"/>
              </a:buClr>
              <a:buSzPts val="1400"/>
              <a:buFont typeface="Noto Sans Symbols"/>
              <a:buNone/>
            </a:pPr>
            <a:endParaRPr dirty="0">
              <a:latin typeface="Lato"/>
              <a:ea typeface="Lato"/>
              <a:cs typeface="Lato"/>
              <a:sym typeface="Lato"/>
            </a:endParaRPr>
          </a:p>
          <a:p>
            <a:pPr marL="457200" lvl="0" indent="-228600" algn="l" rtl="0">
              <a:lnSpc>
                <a:spcPct val="100000"/>
              </a:lnSpc>
              <a:spcBef>
                <a:spcPts val="360"/>
              </a:spcBef>
              <a:spcAft>
                <a:spcPts val="0"/>
              </a:spcAft>
              <a:buClr>
                <a:srgbClr val="6DD99D"/>
              </a:buClr>
              <a:buSzPts val="1400"/>
              <a:buNone/>
            </a:pPr>
            <a:r>
              <a:rPr lang="en-US" dirty="0">
                <a:latin typeface="Lato"/>
                <a:ea typeface="Lato"/>
                <a:cs typeface="Lato"/>
                <a:sym typeface="Lato"/>
              </a:rPr>
              <a:t>The main aim is for you to widen your competences as an experienced researcher and gain advanced skills </a:t>
            </a:r>
            <a:endParaRPr dirty="0"/>
          </a:p>
          <a:p>
            <a:pPr marL="457200" lvl="0" indent="-228600" algn="l" rtl="0">
              <a:lnSpc>
                <a:spcPct val="100000"/>
              </a:lnSpc>
              <a:spcBef>
                <a:spcPts val="360"/>
              </a:spcBef>
              <a:spcAft>
                <a:spcPts val="0"/>
              </a:spcAft>
              <a:buClr>
                <a:srgbClr val="6DD99D"/>
              </a:buClr>
              <a:buSzPts val="1400"/>
              <a:buNone/>
            </a:pPr>
            <a:r>
              <a:rPr lang="en-US" dirty="0">
                <a:latin typeface="Lato"/>
                <a:ea typeface="Lato"/>
                <a:cs typeface="Lato"/>
                <a:sym typeface="Lato"/>
              </a:rPr>
              <a:t> through TOK from the host </a:t>
            </a:r>
            <a:endParaRPr dirty="0"/>
          </a:p>
          <a:p>
            <a:pPr marL="285750" lvl="0" indent="-196850" algn="l" rtl="0">
              <a:lnSpc>
                <a:spcPct val="100000"/>
              </a:lnSpc>
              <a:spcBef>
                <a:spcPts val="360"/>
              </a:spcBef>
              <a:spcAft>
                <a:spcPts val="0"/>
              </a:spcAft>
              <a:buClr>
                <a:srgbClr val="6DD99D"/>
              </a:buClr>
              <a:buSzPts val="1400"/>
              <a:buFont typeface="Noto Sans Symbols"/>
              <a:buNone/>
            </a:pPr>
            <a:endParaRPr dirty="0">
              <a:latin typeface="Lato"/>
              <a:ea typeface="Lato"/>
              <a:cs typeface="Lato"/>
              <a:sym typeface="Lato"/>
            </a:endParaRPr>
          </a:p>
          <a:p>
            <a:pPr marL="457200" marR="0" lvl="0" indent="-228600" algn="l" rtl="0">
              <a:lnSpc>
                <a:spcPct val="100000"/>
              </a:lnSpc>
              <a:spcBef>
                <a:spcPts val="360"/>
              </a:spcBef>
              <a:spcAft>
                <a:spcPts val="0"/>
              </a:spcAft>
              <a:buClr>
                <a:srgbClr val="000000"/>
              </a:buClr>
              <a:buSzPts val="1400"/>
              <a:buFont typeface="Arial"/>
              <a:buNone/>
            </a:pPr>
            <a:endParaRPr dirty="0"/>
          </a:p>
        </p:txBody>
      </p:sp>
      <p:sp>
        <p:nvSpPr>
          <p:cNvPr id="222" name="Google Shape;222;p32: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33:notes"/>
          <p:cNvSpPr txBox="1">
            <a:spLocks noGrp="1"/>
          </p:cNvSpPr>
          <p:nvPr>
            <p:ph type="body" idx="1"/>
          </p:nvPr>
        </p:nvSpPr>
        <p:spPr>
          <a:xfrm>
            <a:off x="710407" y="4861441"/>
            <a:ext cx="5683250" cy="4605576"/>
          </a:xfrm>
          <a:prstGeom prst="rect">
            <a:avLst/>
          </a:prstGeom>
          <a:noFill/>
          <a:ln>
            <a:noFill/>
          </a:ln>
        </p:spPr>
        <p:txBody>
          <a:bodyPr spcFirstLastPara="1" wrap="square" lIns="94775" tIns="47375" rIns="94775" bIns="47375" anchor="t" anchorCtr="0">
            <a:normAutofit/>
          </a:bodyPr>
          <a:lstStyle/>
          <a:p>
            <a:pPr marL="285750" lvl="0" indent="-196850" algn="l" rtl="0">
              <a:lnSpc>
                <a:spcPct val="100000"/>
              </a:lnSpc>
              <a:spcBef>
                <a:spcPts val="360"/>
              </a:spcBef>
              <a:spcAft>
                <a:spcPts val="0"/>
              </a:spcAft>
              <a:buClr>
                <a:srgbClr val="6DD99D"/>
              </a:buClr>
              <a:buSzPts val="1400"/>
              <a:buFont typeface="Noto Sans Symbols"/>
              <a:buNone/>
            </a:pPr>
            <a:endParaRPr dirty="0">
              <a:latin typeface="Lato"/>
              <a:ea typeface="Lato"/>
              <a:cs typeface="Lato"/>
              <a:sym typeface="Lato"/>
            </a:endParaRPr>
          </a:p>
          <a:p>
            <a:pPr marL="285750" lvl="0" indent="-196850" algn="l" rtl="0">
              <a:lnSpc>
                <a:spcPct val="100000"/>
              </a:lnSpc>
              <a:spcBef>
                <a:spcPts val="360"/>
              </a:spcBef>
              <a:spcAft>
                <a:spcPts val="0"/>
              </a:spcAft>
              <a:buClr>
                <a:srgbClr val="6DD99D"/>
              </a:buClr>
              <a:buSzPts val="1400"/>
              <a:buFont typeface="Noto Sans Symbols"/>
              <a:buNone/>
            </a:pPr>
            <a:endParaRPr dirty="0">
              <a:latin typeface="Lato"/>
              <a:ea typeface="Lato"/>
              <a:cs typeface="Lato"/>
              <a:sym typeface="Lato"/>
            </a:endParaRPr>
          </a:p>
          <a:p>
            <a:pPr marL="457200" marR="0" lvl="0" indent="-228600" algn="l" rtl="0">
              <a:lnSpc>
                <a:spcPct val="100000"/>
              </a:lnSpc>
              <a:spcBef>
                <a:spcPts val="360"/>
              </a:spcBef>
              <a:spcAft>
                <a:spcPts val="0"/>
              </a:spcAft>
              <a:buClr>
                <a:srgbClr val="000000"/>
              </a:buClr>
              <a:buSzPts val="1400"/>
              <a:buFont typeface="Arial"/>
              <a:buNone/>
            </a:pPr>
            <a:endParaRPr dirty="0"/>
          </a:p>
        </p:txBody>
      </p:sp>
      <p:sp>
        <p:nvSpPr>
          <p:cNvPr id="233" name="Google Shape;233;p33: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4: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4:notes"/>
          <p:cNvSpPr txBox="1">
            <a:spLocks noGrp="1"/>
          </p:cNvSpPr>
          <p:nvPr>
            <p:ph type="body" idx="1"/>
          </p:nvPr>
        </p:nvSpPr>
        <p:spPr>
          <a:xfrm>
            <a:off x="710407" y="4861441"/>
            <a:ext cx="5683250" cy="4605576"/>
          </a:xfrm>
          <a:prstGeom prst="rect">
            <a:avLst/>
          </a:prstGeom>
          <a:noFill/>
          <a:ln>
            <a:noFill/>
          </a:ln>
        </p:spPr>
        <p:txBody>
          <a:bodyPr spcFirstLastPara="1" wrap="square" lIns="94775" tIns="47375" rIns="94775" bIns="47375" anchor="t" anchorCtr="0">
            <a:normAutofit/>
          </a:bodyPr>
          <a:lstStyle/>
          <a:p>
            <a:pPr marL="457200" marR="0" lvl="0" indent="-228600" algn="l" rtl="0">
              <a:lnSpc>
                <a:spcPct val="100000"/>
              </a:lnSpc>
              <a:spcBef>
                <a:spcPts val="360"/>
              </a:spcBef>
              <a:spcAft>
                <a:spcPts val="0"/>
              </a:spcAft>
              <a:buClr>
                <a:srgbClr val="000000"/>
              </a:buClr>
              <a:buSzPts val="1400"/>
              <a:buFont typeface="Arial"/>
              <a:buNone/>
            </a:pPr>
            <a:endParaRPr sz="1200" b="0" i="0" u="none" strike="noStrike" cap="none" dirty="0">
              <a:solidFill>
                <a:srgbClr val="000000"/>
              </a:solidFill>
              <a:latin typeface="Quattrocento Sans"/>
              <a:ea typeface="Quattrocento Sans"/>
              <a:cs typeface="Quattrocento Sans"/>
              <a:sym typeface="Quattrocento Sans"/>
            </a:endParaRPr>
          </a:p>
          <a:p>
            <a:pPr marL="457200" marR="0" lvl="0" indent="-228600" algn="l" rtl="0">
              <a:lnSpc>
                <a:spcPct val="100000"/>
              </a:lnSpc>
              <a:spcBef>
                <a:spcPts val="360"/>
              </a:spcBef>
              <a:spcAft>
                <a:spcPts val="0"/>
              </a:spcAft>
              <a:buClr>
                <a:srgbClr val="000000"/>
              </a:buClr>
              <a:buSzPts val="1400"/>
              <a:buFont typeface="Arial"/>
              <a:buNone/>
            </a:pPr>
            <a:endParaRPr dirty="0"/>
          </a:p>
        </p:txBody>
      </p:sp>
      <p:sp>
        <p:nvSpPr>
          <p:cNvPr id="260" name="Google Shape;260;p34: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Hay que elegir o ésta o la anterior</a:t>
            </a:r>
            <a:endParaRPr/>
          </a:p>
        </p:txBody>
      </p:sp>
      <p:sp>
        <p:nvSpPr>
          <p:cNvPr id="91" name="Google Shape;9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35:notes"/>
          <p:cNvSpPr txBox="1">
            <a:spLocks noGrp="1"/>
          </p:cNvSpPr>
          <p:nvPr>
            <p:ph type="body" idx="1"/>
          </p:nvPr>
        </p:nvSpPr>
        <p:spPr>
          <a:xfrm>
            <a:off x="710407" y="4861441"/>
            <a:ext cx="5683250" cy="4605576"/>
          </a:xfrm>
          <a:prstGeom prst="rect">
            <a:avLst/>
          </a:prstGeom>
          <a:noFill/>
          <a:ln>
            <a:noFill/>
          </a:ln>
        </p:spPr>
        <p:txBody>
          <a:bodyPr spcFirstLastPara="1" wrap="square" lIns="94775" tIns="47375" rIns="94775" bIns="47375" anchor="t" anchorCtr="0">
            <a:normAutofit/>
          </a:bodyPr>
          <a:lstStyle/>
          <a:p>
            <a:pPr marL="457200" marR="0" lvl="0" indent="-228600" algn="l" rtl="0">
              <a:lnSpc>
                <a:spcPct val="100000"/>
              </a:lnSpc>
              <a:spcBef>
                <a:spcPts val="360"/>
              </a:spcBef>
              <a:spcAft>
                <a:spcPts val="0"/>
              </a:spcAft>
              <a:buClr>
                <a:srgbClr val="000000"/>
              </a:buClr>
              <a:buSzPts val="1400"/>
              <a:buFont typeface="Arial"/>
              <a:buNone/>
            </a:pPr>
            <a:r>
              <a:rPr lang="en-US" sz="1200" b="0" i="0" u="none" strike="noStrike" cap="none">
                <a:solidFill>
                  <a:srgbClr val="000000"/>
                </a:solidFill>
                <a:latin typeface="Quattrocento Sans"/>
                <a:ea typeface="Quattrocento Sans"/>
                <a:cs typeface="Quattrocento Sans"/>
                <a:sym typeface="Quattrocento Sans"/>
              </a:rPr>
              <a:t>It is a good idea to create a WP dedicated to Management, a WP dedidated to Training and a WP dedicated to Commmunication &amp; Dissemination. </a:t>
            </a:r>
            <a:endParaRPr sz="1200" b="0" i="0" u="none" strike="noStrike" cap="none">
              <a:solidFill>
                <a:srgbClr val="000000"/>
              </a:solidFill>
              <a:highlight>
                <a:srgbClr val="FFFF00"/>
              </a:highlight>
              <a:latin typeface="Quattrocento Sans"/>
              <a:ea typeface="Quattrocento Sans"/>
              <a:cs typeface="Quattrocento Sans"/>
              <a:sym typeface="Quattrocento Sans"/>
            </a:endParaRPr>
          </a:p>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267" name="Google Shape;267;p35: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37:notes"/>
          <p:cNvSpPr txBox="1">
            <a:spLocks noGrp="1"/>
          </p:cNvSpPr>
          <p:nvPr>
            <p:ph type="body" idx="1"/>
          </p:nvPr>
        </p:nvSpPr>
        <p:spPr>
          <a:xfrm>
            <a:off x="710407" y="4861441"/>
            <a:ext cx="5683250" cy="4605576"/>
          </a:xfrm>
          <a:prstGeom prst="rect">
            <a:avLst/>
          </a:prstGeom>
          <a:noFill/>
          <a:ln>
            <a:noFill/>
          </a:ln>
        </p:spPr>
        <p:txBody>
          <a:bodyPr spcFirstLastPara="1" wrap="square" lIns="94775" tIns="47375" rIns="94775" bIns="47375" anchor="t" anchorCtr="0">
            <a:normAutofit/>
          </a:bodyPr>
          <a:lstStyle/>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287" name="Google Shape;287;p37: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38:notes"/>
          <p:cNvSpPr txBox="1">
            <a:spLocks noGrp="1"/>
          </p:cNvSpPr>
          <p:nvPr>
            <p:ph type="body" idx="1"/>
          </p:nvPr>
        </p:nvSpPr>
        <p:spPr>
          <a:xfrm>
            <a:off x="710407" y="4861441"/>
            <a:ext cx="5683250" cy="4605576"/>
          </a:xfrm>
          <a:prstGeom prst="rect">
            <a:avLst/>
          </a:prstGeom>
          <a:noFill/>
          <a:ln>
            <a:noFill/>
          </a:ln>
        </p:spPr>
        <p:txBody>
          <a:bodyPr spcFirstLastPara="1" wrap="square" lIns="94775" tIns="47375" rIns="94775" bIns="47375" anchor="t" anchorCtr="0">
            <a:normAutofit/>
          </a:bodyPr>
          <a:lstStyle/>
          <a:p>
            <a:pPr marL="457200" marR="0" lvl="0" indent="-228600" algn="l" rtl="0">
              <a:lnSpc>
                <a:spcPct val="100000"/>
              </a:lnSpc>
              <a:spcBef>
                <a:spcPts val="360"/>
              </a:spcBef>
              <a:spcAft>
                <a:spcPts val="0"/>
              </a:spcAft>
              <a:buClr>
                <a:srgbClr val="000000"/>
              </a:buClr>
              <a:buSzPts val="1400"/>
              <a:buFont typeface="Arial"/>
              <a:buNone/>
            </a:pPr>
            <a:r>
              <a:rPr lang="en-US" sz="1200" dirty="0">
                <a:latin typeface="Quattrocento Sans"/>
                <a:ea typeface="Quattrocento Sans"/>
                <a:cs typeface="Quattrocento Sans"/>
                <a:sym typeface="Quattrocento Sans"/>
              </a:rPr>
              <a:t>At this point you will have very little space  </a:t>
            </a:r>
            <a:endParaRPr dirty="0"/>
          </a:p>
          <a:p>
            <a:pPr marL="457200" marR="0" lvl="0" indent="-228600" algn="l" rtl="0">
              <a:lnSpc>
                <a:spcPct val="100000"/>
              </a:lnSpc>
              <a:spcBef>
                <a:spcPts val="360"/>
              </a:spcBef>
              <a:spcAft>
                <a:spcPts val="0"/>
              </a:spcAft>
              <a:buClr>
                <a:srgbClr val="000000"/>
              </a:buClr>
              <a:buSzPts val="1400"/>
              <a:buFont typeface="Arial"/>
              <a:buNone/>
            </a:pPr>
            <a:r>
              <a:rPr lang="en-US" sz="1200" dirty="0">
                <a:latin typeface="Quattrocento Sans"/>
                <a:ea typeface="Quattrocento Sans"/>
                <a:cs typeface="Quattrocento Sans"/>
                <a:sym typeface="Quattrocento Sans"/>
              </a:rPr>
              <a:t>a table - for the research &amp; training activities – at this point you will not have a lot of space within your page limit. </a:t>
            </a:r>
            <a:r>
              <a:rPr lang="pl-PL" sz="1200" dirty="0">
                <a:latin typeface="Quattrocento Sans"/>
                <a:ea typeface="Quattrocento Sans"/>
                <a:cs typeface="Quattrocento Sans"/>
                <a:sym typeface="Quattrocento Sans"/>
              </a:rPr>
              <a:t>?</a:t>
            </a:r>
            <a:endParaRPr lang="en-US" sz="1200" dirty="0">
              <a:latin typeface="Quattrocento Sans"/>
              <a:ea typeface="Quattrocento Sans"/>
              <a:cs typeface="Quattrocento Sans"/>
              <a:sym typeface="Quattrocento Sans"/>
            </a:endParaRPr>
          </a:p>
          <a:p>
            <a:pPr marL="457200" marR="0" lvl="0" indent="-228600" algn="l" rtl="0">
              <a:lnSpc>
                <a:spcPct val="100000"/>
              </a:lnSpc>
              <a:spcBef>
                <a:spcPts val="360"/>
              </a:spcBef>
              <a:spcAft>
                <a:spcPts val="0"/>
              </a:spcAft>
              <a:buClr>
                <a:srgbClr val="000000"/>
              </a:buClr>
              <a:buSzPts val="1400"/>
              <a:buFont typeface="Arial"/>
              <a:buNone/>
            </a:pPr>
            <a:endParaRPr sz="1200" dirty="0">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rgbClr val="6DD99D"/>
              </a:buClr>
              <a:buSzPts val="1600"/>
              <a:buFont typeface="Noto Sans Symbols"/>
              <a:buChar char="❑"/>
            </a:pPr>
            <a:r>
              <a:rPr lang="en-US" sz="1200" b="0" i="0" u="none" strike="noStrike" cap="none" dirty="0">
                <a:solidFill>
                  <a:srgbClr val="000000"/>
                </a:solidFill>
                <a:latin typeface="Quattrocento Sans"/>
                <a:ea typeface="Quattrocento Sans"/>
                <a:cs typeface="Quattrocento Sans"/>
                <a:sym typeface="Quattrocento Sans"/>
              </a:rPr>
              <a:t>Mention briefly whether the host University has policies for the integration of researchers. For example: </a:t>
            </a:r>
            <a:endParaRPr dirty="0"/>
          </a:p>
          <a:p>
            <a:pPr marL="285750" marR="0" lvl="0" indent="-285750" algn="l" rtl="0">
              <a:lnSpc>
                <a:spcPct val="100000"/>
              </a:lnSpc>
              <a:spcBef>
                <a:spcPts val="0"/>
              </a:spcBef>
              <a:spcAft>
                <a:spcPts val="0"/>
              </a:spcAft>
              <a:buClr>
                <a:srgbClr val="6DD99D"/>
              </a:buClr>
              <a:buSzPts val="1600"/>
              <a:buFont typeface="Courier New"/>
              <a:buChar char="o"/>
            </a:pPr>
            <a:r>
              <a:rPr lang="en-US" sz="1200" b="0" i="0" u="none" strike="noStrike" cap="none" dirty="0">
                <a:solidFill>
                  <a:srgbClr val="000000"/>
                </a:solidFill>
                <a:latin typeface="Quattrocento Sans"/>
                <a:ea typeface="Quattrocento Sans"/>
                <a:cs typeface="Quattrocento Sans"/>
                <a:sym typeface="Quattrocento Sans"/>
              </a:rPr>
              <a:t>       If institution has endorsed the Charter &amp; Code, </a:t>
            </a:r>
            <a:endParaRPr dirty="0"/>
          </a:p>
          <a:p>
            <a:pPr marL="285750" marR="0" lvl="0" indent="-285750" algn="l" rtl="0">
              <a:lnSpc>
                <a:spcPct val="100000"/>
              </a:lnSpc>
              <a:spcBef>
                <a:spcPts val="0"/>
              </a:spcBef>
              <a:spcAft>
                <a:spcPts val="0"/>
              </a:spcAft>
              <a:buClr>
                <a:srgbClr val="6DD99D"/>
              </a:buClr>
              <a:buSzPts val="1600"/>
              <a:buFont typeface="Courier New"/>
              <a:buChar char="o"/>
            </a:pPr>
            <a:r>
              <a:rPr lang="en-US" sz="1200" b="0" i="0" u="none" strike="noStrike" cap="none" dirty="0">
                <a:solidFill>
                  <a:srgbClr val="000000"/>
                </a:solidFill>
                <a:latin typeface="Quattrocento Sans"/>
                <a:ea typeface="Quattrocento Sans"/>
                <a:cs typeface="Quattrocento Sans"/>
                <a:sym typeface="Quattrocento Sans"/>
              </a:rPr>
              <a:t>       If they have been awarded the HR Excellence in Research Logo, </a:t>
            </a:r>
            <a:endParaRPr dirty="0"/>
          </a:p>
          <a:p>
            <a:pPr marL="285750" marR="0" lvl="0" indent="-285750" algn="l" rtl="0">
              <a:lnSpc>
                <a:spcPct val="100000"/>
              </a:lnSpc>
              <a:spcBef>
                <a:spcPts val="0"/>
              </a:spcBef>
              <a:spcAft>
                <a:spcPts val="0"/>
              </a:spcAft>
              <a:buClr>
                <a:srgbClr val="6DD99D"/>
              </a:buClr>
              <a:buSzPts val="1600"/>
              <a:buFont typeface="Courier New"/>
              <a:buChar char="o"/>
            </a:pPr>
            <a:r>
              <a:rPr lang="en-US" sz="1200" b="0" i="0" u="none" strike="noStrike" cap="none" dirty="0">
                <a:solidFill>
                  <a:srgbClr val="000000"/>
                </a:solidFill>
                <a:latin typeface="Quattrocento Sans"/>
                <a:ea typeface="Quattrocento Sans"/>
                <a:cs typeface="Quattrocento Sans"/>
                <a:sym typeface="Quattrocento Sans"/>
              </a:rPr>
              <a:t>       Any other employee &amp; recruitment polices.</a:t>
            </a:r>
            <a:endParaRPr dirty="0"/>
          </a:p>
          <a:p>
            <a:pPr marL="457200" marR="0" lvl="0" indent="-228600" algn="l" rtl="0">
              <a:lnSpc>
                <a:spcPct val="100000"/>
              </a:lnSpc>
              <a:spcBef>
                <a:spcPts val="360"/>
              </a:spcBef>
              <a:spcAft>
                <a:spcPts val="0"/>
              </a:spcAft>
              <a:buClr>
                <a:srgbClr val="000000"/>
              </a:buClr>
              <a:buSzPts val="1400"/>
              <a:buFont typeface="Arial"/>
              <a:buNone/>
            </a:pPr>
            <a:endParaRPr dirty="0"/>
          </a:p>
        </p:txBody>
      </p:sp>
      <p:sp>
        <p:nvSpPr>
          <p:cNvPr id="298" name="Google Shape;298;p38: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0: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40:notes"/>
          <p:cNvSpPr txBox="1">
            <a:spLocks noGrp="1"/>
          </p:cNvSpPr>
          <p:nvPr>
            <p:ph type="body" idx="1"/>
          </p:nvPr>
        </p:nvSpPr>
        <p:spPr>
          <a:xfrm>
            <a:off x="710407" y="4861441"/>
            <a:ext cx="5683250" cy="4605576"/>
          </a:xfrm>
          <a:prstGeom prst="rect">
            <a:avLst/>
          </a:prstGeom>
          <a:noFill/>
          <a:ln>
            <a:noFill/>
          </a:ln>
        </p:spPr>
        <p:txBody>
          <a:bodyPr spcFirstLastPara="1" wrap="square" lIns="94775" tIns="47375" rIns="94775" bIns="47375" anchor="t" anchorCtr="0">
            <a:normAutofit/>
          </a:bodyPr>
          <a:lstStyle/>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315" name="Google Shape;315;p40: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1: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41:notes"/>
          <p:cNvSpPr txBox="1">
            <a:spLocks noGrp="1"/>
          </p:cNvSpPr>
          <p:nvPr>
            <p:ph type="body" idx="1"/>
          </p:nvPr>
        </p:nvSpPr>
        <p:spPr>
          <a:xfrm>
            <a:off x="710407" y="4861441"/>
            <a:ext cx="5683250" cy="4605576"/>
          </a:xfrm>
          <a:prstGeom prst="rect">
            <a:avLst/>
          </a:prstGeom>
          <a:noFill/>
          <a:ln>
            <a:noFill/>
          </a:ln>
        </p:spPr>
        <p:txBody>
          <a:bodyPr spcFirstLastPara="1" wrap="square" lIns="94775" tIns="47375" rIns="94775" bIns="47375" anchor="t" anchorCtr="0">
            <a:normAutofit/>
          </a:bodyPr>
          <a:lstStyle/>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327" name="Google Shape;327;p41: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2:notes"/>
          <p:cNvSpPr txBox="1">
            <a:spLocks noGrp="1"/>
          </p:cNvSpPr>
          <p:nvPr>
            <p:ph type="body" idx="1"/>
          </p:nvPr>
        </p:nvSpPr>
        <p:spPr>
          <a:xfrm>
            <a:off x="710407" y="4861441"/>
            <a:ext cx="5683250" cy="4605576"/>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360"/>
              </a:spcBef>
              <a:spcAft>
                <a:spcPts val="0"/>
              </a:spcAft>
              <a:buSzPts val="1400"/>
              <a:buNone/>
            </a:pPr>
            <a:endParaRPr/>
          </a:p>
        </p:txBody>
      </p:sp>
      <p:sp>
        <p:nvSpPr>
          <p:cNvPr id="339" name="Google Shape;339;p4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Poner gracias en todos los idiomas</a:t>
            </a:r>
            <a:endParaRPr/>
          </a:p>
        </p:txBody>
      </p:sp>
      <p:sp>
        <p:nvSpPr>
          <p:cNvPr id="352" name="Google Shape;3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000000"/>
              </a:buClr>
              <a:buSzPts val="1500"/>
              <a:buFont typeface="Arial"/>
              <a:buChar char="•"/>
            </a:pPr>
            <a:r>
              <a:rPr lang="en-US" sz="1400" b="1" i="0" u="none" strike="noStrike" cap="none" dirty="0">
                <a:solidFill>
                  <a:srgbClr val="000000"/>
                </a:solidFill>
                <a:latin typeface="Arial"/>
                <a:ea typeface="Arial"/>
                <a:cs typeface="Arial"/>
                <a:sym typeface="Arial"/>
              </a:rPr>
              <a:t>1. Excellence – </a:t>
            </a:r>
            <a:r>
              <a:rPr lang="en-US" sz="1400" b="1" i="0" u="none" strike="noStrike" cap="none" dirty="0">
                <a:solidFill>
                  <a:srgbClr val="00B050"/>
                </a:solidFill>
                <a:latin typeface="Arial"/>
                <a:ea typeface="Arial"/>
                <a:cs typeface="Arial"/>
                <a:sym typeface="Arial"/>
              </a:rPr>
              <a:t>heading </a:t>
            </a:r>
            <a:endParaRPr dirty="0"/>
          </a:p>
          <a:p>
            <a:pPr marL="285750" marR="0" lvl="0" indent="-285750" algn="l" rtl="0">
              <a:lnSpc>
                <a:spcPct val="150000"/>
              </a:lnSpc>
              <a:spcBef>
                <a:spcPts val="0"/>
              </a:spcBef>
              <a:spcAft>
                <a:spcPts val="0"/>
              </a:spcAft>
              <a:buClr>
                <a:srgbClr val="000000"/>
              </a:buClr>
              <a:buSzPts val="1500"/>
              <a:buFont typeface="Arial"/>
              <a:buChar char="•"/>
            </a:pPr>
            <a:r>
              <a:rPr lang="en-US" sz="1400" b="1" i="1" u="none" strike="noStrike" cap="none" dirty="0">
                <a:solidFill>
                  <a:srgbClr val="000000"/>
                </a:solidFill>
                <a:latin typeface="Arial"/>
                <a:ea typeface="Arial"/>
                <a:cs typeface="Arial"/>
                <a:sym typeface="Arial"/>
              </a:rPr>
              <a:t>1.1 </a:t>
            </a:r>
            <a:r>
              <a:rPr lang="en-US" sz="1200" b="1" i="1" u="none" strike="noStrike" cap="none" dirty="0">
                <a:solidFill>
                  <a:srgbClr val="000000"/>
                </a:solidFill>
                <a:latin typeface="Arial"/>
                <a:ea typeface="Arial"/>
                <a:cs typeface="Arial"/>
                <a:sym typeface="Arial"/>
              </a:rPr>
              <a:t>Quality and pertinence of the project’s research and innovation objectives (and the extent to which they are ambitious, and go beyond the state of the art) – </a:t>
            </a:r>
            <a:r>
              <a:rPr lang="en-US" sz="1200" b="1" i="0" u="none" strike="noStrike" cap="none" dirty="0">
                <a:solidFill>
                  <a:srgbClr val="00B050"/>
                </a:solidFill>
                <a:latin typeface="Arial"/>
                <a:ea typeface="Arial"/>
                <a:cs typeface="Arial"/>
                <a:sym typeface="Arial"/>
              </a:rPr>
              <a:t>subheading</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200" b="1" i="0" u="none" strike="noStrike" cap="none" dirty="0">
                <a:solidFill>
                  <a:srgbClr val="000000"/>
                </a:solidFill>
                <a:latin typeface="Arial"/>
                <a:ea typeface="Arial"/>
                <a:cs typeface="Arial"/>
                <a:sym typeface="Arial"/>
              </a:rPr>
              <a:t>Excellence </a:t>
            </a:r>
            <a:r>
              <a:rPr lang="en-US" sz="1200" b="1" i="0" u="none" strike="noStrike" cap="none" dirty="0">
                <a:solidFill>
                  <a:srgbClr val="BFBFBF"/>
                </a:solidFill>
                <a:latin typeface="Arial"/>
                <a:ea typeface="Arial"/>
                <a:cs typeface="Arial"/>
                <a:sym typeface="Arial"/>
              </a:rPr>
              <a:t>#@REL-EVA-RE@# </a:t>
            </a:r>
            <a:r>
              <a:rPr lang="en-US" sz="1200" b="0" i="0" u="none" strike="noStrike" cap="none" dirty="0">
                <a:solidFill>
                  <a:schemeClr val="dk1"/>
                </a:solidFill>
                <a:latin typeface="Arial"/>
                <a:ea typeface="Arial"/>
                <a:cs typeface="Arial"/>
                <a:sym typeface="Arial"/>
              </a:rPr>
              <a:t>- </a:t>
            </a:r>
            <a:r>
              <a:rPr lang="en-US" sz="1200" b="1" i="0" u="none" strike="noStrike" cap="none" dirty="0">
                <a:solidFill>
                  <a:srgbClr val="00B050"/>
                </a:solidFill>
                <a:latin typeface="Arial"/>
                <a:ea typeface="Arial"/>
                <a:cs typeface="Arial"/>
                <a:sym typeface="Arial"/>
              </a:rPr>
              <a:t>tags</a:t>
            </a:r>
            <a:r>
              <a:rPr lang="en-US" sz="1200" b="1" i="0" u="none" strike="noStrike" cap="none" dirty="0">
                <a:solidFill>
                  <a:schemeClr val="dk1"/>
                </a:solidFill>
                <a:latin typeface="Arial"/>
                <a:ea typeface="Arial"/>
                <a:cs typeface="Arial"/>
                <a:sym typeface="Arial"/>
              </a:rPr>
              <a:t> </a:t>
            </a:r>
            <a:r>
              <a:rPr lang="en-US" sz="1200" b="1" i="0" u="none" strike="noStrike" cap="none" dirty="0">
                <a:solidFill>
                  <a:srgbClr val="00B050"/>
                </a:solidFill>
                <a:latin typeface="Arial"/>
                <a:ea typeface="Arial"/>
                <a:cs typeface="Arial"/>
                <a:sym typeface="Arial"/>
              </a:rPr>
              <a:t>(in grey) </a:t>
            </a:r>
            <a:endParaRPr dirty="0"/>
          </a:p>
          <a:p>
            <a:pPr marL="457200" marR="0" lvl="0" indent="-228600" algn="l" rtl="0">
              <a:lnSpc>
                <a:spcPct val="100000"/>
              </a:lnSpc>
              <a:spcBef>
                <a:spcPts val="0"/>
              </a:spcBef>
              <a:spcAft>
                <a:spcPts val="0"/>
              </a:spcAft>
              <a:buSzPts val="1400"/>
              <a:buNone/>
            </a:pPr>
            <a:endParaRPr dirty="0"/>
          </a:p>
        </p:txBody>
      </p:sp>
      <p:sp>
        <p:nvSpPr>
          <p:cNvPr id="143" name="Google Shape;14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1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1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ekst">
  <p:cSld name="1_Tekst">
    <p:spTree>
      <p:nvGrpSpPr>
        <p:cNvPr id="1" name="Shape 43"/>
        <p:cNvGrpSpPr/>
        <p:nvPr/>
      </p:nvGrpSpPr>
      <p:grpSpPr>
        <a:xfrm>
          <a:off x="0" y="0"/>
          <a:ext cx="0" cy="0"/>
          <a:chOff x="0" y="0"/>
          <a:chExt cx="0" cy="0"/>
        </a:xfrm>
      </p:grpSpPr>
      <p:sp>
        <p:nvSpPr>
          <p:cNvPr id="44" name="Google Shape;44;p44"/>
          <p:cNvSpPr txBox="1">
            <a:spLocks noGrp="1"/>
          </p:cNvSpPr>
          <p:nvPr>
            <p:ph type="title"/>
          </p:nvPr>
        </p:nvSpPr>
        <p:spPr>
          <a:xfrm>
            <a:off x="250826" y="178567"/>
            <a:ext cx="6373403" cy="62096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44"/>
          <p:cNvSpPr txBox="1">
            <a:spLocks noGrp="1"/>
          </p:cNvSpPr>
          <p:nvPr>
            <p:ph type="body" idx="1"/>
          </p:nvPr>
        </p:nvSpPr>
        <p:spPr>
          <a:xfrm>
            <a:off x="250825" y="1168004"/>
            <a:ext cx="8642350" cy="3429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25"/>
              </a:spcBef>
              <a:spcAft>
                <a:spcPts val="0"/>
              </a:spcAft>
              <a:buSzPts val="1400"/>
              <a:buNone/>
              <a:defRPr/>
            </a:lvl1pPr>
            <a:lvl2pPr marL="914400" lvl="1" indent="-388619" algn="l">
              <a:lnSpc>
                <a:spcPct val="100000"/>
              </a:lnSpc>
              <a:spcBef>
                <a:spcPts val="225"/>
              </a:spcBef>
              <a:spcAft>
                <a:spcPts val="0"/>
              </a:spcAft>
              <a:buSzPts val="2520"/>
              <a:buChar char="•"/>
              <a:defRPr/>
            </a:lvl2pPr>
            <a:lvl3pPr marL="1371600" lvl="2" indent="-353060" algn="l">
              <a:lnSpc>
                <a:spcPct val="100000"/>
              </a:lnSpc>
              <a:spcBef>
                <a:spcPts val="225"/>
              </a:spcBef>
              <a:spcAft>
                <a:spcPts val="0"/>
              </a:spcAft>
              <a:buSzPts val="1960"/>
              <a:buChar char="•"/>
              <a:defRPr/>
            </a:lvl3pPr>
            <a:lvl4pPr marL="1828800" lvl="3" indent="-353060" algn="l">
              <a:lnSpc>
                <a:spcPct val="100000"/>
              </a:lnSpc>
              <a:spcBef>
                <a:spcPts val="225"/>
              </a:spcBef>
              <a:spcAft>
                <a:spcPts val="0"/>
              </a:spcAft>
              <a:buSzPts val="1960"/>
              <a:buChar char="◦"/>
              <a:defRPr/>
            </a:lvl4pPr>
            <a:lvl5pPr marL="2286000" lvl="4" indent="-353060" algn="l">
              <a:lnSpc>
                <a:spcPct val="100000"/>
              </a:lnSpc>
              <a:spcBef>
                <a:spcPts val="225"/>
              </a:spcBef>
              <a:spcAft>
                <a:spcPts val="0"/>
              </a:spcAft>
              <a:buSzPts val="1960"/>
              <a:buChar char="◦"/>
              <a:defRPr/>
            </a:lvl5pPr>
            <a:lvl6pPr marL="2743200" lvl="5" indent="-342900" algn="l">
              <a:lnSpc>
                <a:spcPct val="100000"/>
              </a:lnSpc>
              <a:spcBef>
                <a:spcPts val="270"/>
              </a:spcBef>
              <a:spcAft>
                <a:spcPts val="0"/>
              </a:spcAft>
              <a:buClr>
                <a:schemeClr val="dk1"/>
              </a:buClr>
              <a:buSzPts val="1800"/>
              <a:buChar char="•"/>
              <a:defRPr/>
            </a:lvl6pPr>
            <a:lvl7pPr marL="3200400" lvl="6" indent="-342900" algn="l">
              <a:lnSpc>
                <a:spcPct val="100000"/>
              </a:lnSpc>
              <a:spcBef>
                <a:spcPts val="270"/>
              </a:spcBef>
              <a:spcAft>
                <a:spcPts val="0"/>
              </a:spcAft>
              <a:buClr>
                <a:schemeClr val="dk1"/>
              </a:buClr>
              <a:buSzPts val="1800"/>
              <a:buChar char="•"/>
              <a:defRPr/>
            </a:lvl7pPr>
            <a:lvl8pPr marL="3657600" lvl="7" indent="-342900" algn="l">
              <a:lnSpc>
                <a:spcPct val="100000"/>
              </a:lnSpc>
              <a:spcBef>
                <a:spcPts val="270"/>
              </a:spcBef>
              <a:spcAft>
                <a:spcPts val="0"/>
              </a:spcAft>
              <a:buClr>
                <a:schemeClr val="dk1"/>
              </a:buClr>
              <a:buSzPts val="1800"/>
              <a:buChar char="•"/>
              <a:defRPr/>
            </a:lvl8pPr>
            <a:lvl9pPr marL="4114800" lvl="8" indent="-342900" algn="l">
              <a:lnSpc>
                <a:spcPct val="100000"/>
              </a:lnSpc>
              <a:spcBef>
                <a:spcPts val="27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158">
          <p15:clr>
            <a:srgbClr val="FBAE40"/>
          </p15:clr>
        </p15:guide>
        <p15:guide id="2" pos="5602">
          <p15:clr>
            <a:srgbClr val="FBAE40"/>
          </p15:clr>
        </p15:guide>
        <p15:guide id="3" orient="horz" pos="2160">
          <p15:clr>
            <a:srgbClr val="FBAE40"/>
          </p15:clr>
        </p15:guide>
        <p15:guide id="4" orient="horz" pos="1139">
          <p15:clr>
            <a:srgbClr val="FBAE40"/>
          </p15:clr>
        </p15:guide>
        <p15:guide id="5" orient="horz" pos="1366">
          <p15:clr>
            <a:srgbClr val="FBAE40"/>
          </p15:clr>
        </p15:guide>
        <p15:guide id="6" pos="5216">
          <p15:clr>
            <a:srgbClr val="FBAE40"/>
          </p15:clr>
        </p15:guide>
        <p15:guide id="7" orient="horz" pos="4042">
          <p15:clr>
            <a:srgbClr val="FBAE40"/>
          </p15:clr>
        </p15:guide>
        <p15:guide id="8" pos="2880">
          <p15:clr>
            <a:srgbClr val="FBAE40"/>
          </p15:clr>
        </p15:guide>
        <p15:guide id="9" pos="2835">
          <p15:clr>
            <a:srgbClr val="FBAE40"/>
          </p15:clr>
        </p15:guide>
        <p15:guide id="10" pos="2925">
          <p15:clr>
            <a:srgbClr val="FBAE40"/>
          </p15:clr>
        </p15:guide>
        <p15:guide id="11" orient="horz" pos="38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9" name="Google Shape;49;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5" name="Google Shape;55;p13"/>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6" name="Google Shape;56;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7"/>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17"/>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9"/>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12">
            <a:alphaModFix/>
          </a:blip>
          <a:srcRect/>
          <a:stretch/>
        </p:blipFill>
        <p:spPr>
          <a:xfrm>
            <a:off x="0" y="15309"/>
            <a:ext cx="9144000" cy="5126735"/>
          </a:xfrm>
          <a:prstGeom prst="rect">
            <a:avLst/>
          </a:prstGeom>
          <a:noFill/>
          <a:ln>
            <a:noFill/>
          </a:ln>
        </p:spPr>
      </p:pic>
      <p:pic>
        <p:nvPicPr>
          <p:cNvPr id="11" name="Google Shape;11;p9"/>
          <p:cNvPicPr preferRelativeResize="0"/>
          <p:nvPr/>
        </p:nvPicPr>
        <p:blipFill rotWithShape="1">
          <a:blip r:embed="rId13">
            <a:alphaModFix/>
          </a:blip>
          <a:srcRect/>
          <a:stretch/>
        </p:blipFill>
        <p:spPr>
          <a:xfrm>
            <a:off x="232064" y="11580"/>
            <a:ext cx="2052000" cy="619733"/>
          </a:xfrm>
          <a:prstGeom prst="rect">
            <a:avLst/>
          </a:prstGeom>
          <a:noFill/>
          <a:ln>
            <a:noFill/>
          </a:ln>
        </p:spPr>
      </p:pic>
      <p:sp>
        <p:nvSpPr>
          <p:cNvPr id="12" name="Google Shape;12;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hyperlink" Target="https://www.qub.ac.uk/graduate-school/Filestore/Filetoupload,597684,en.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msca-2024-pf-01-01?order=DESC&amp;pageNumber=1&amp;pageSize=50&amp;sortBy=startDate&amp;isExactMatch=true&amp;status=31094501,31094502&amp;programmePeriod=2021%20-%202027&amp;frameworkProgramme=43108390&amp;callIdentifier=HORIZON-MSCA-2024-PF-01"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hyperlink" Target="mailto:Juanita.Blue@atu.ie" TargetMode="External"/><Relationship Id="rId3" Type="http://schemas.openxmlformats.org/officeDocument/2006/relationships/hyperlink" Target="mailto:jowita.chojcan@upwr.edu.pl" TargetMode="External"/><Relationship Id="rId7" Type="http://schemas.openxmlformats.org/officeDocument/2006/relationships/hyperlink" Target="mailto:rtarca@uoradea.ro" TargetMode="External"/><Relationship Id="rId12" Type="http://schemas.openxmlformats.org/officeDocument/2006/relationships/hyperlink" Target="mailto:amelia.aguilar@fundecyt-pctex.e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mailto:raffaele.turri@unipr.it" TargetMode="External"/><Relationship Id="rId11" Type="http://schemas.openxmlformats.org/officeDocument/2006/relationships/hyperlink" Target="mailto:niko.isermann@ovgu.de" TargetMode="External"/><Relationship Id="rId5" Type="http://schemas.openxmlformats.org/officeDocument/2006/relationships/hyperlink" Target="mailto:investigar@scc.uevora.pt" TargetMode="External"/><Relationship Id="rId10" Type="http://schemas.openxmlformats.org/officeDocument/2006/relationships/hyperlink" Target="mailto:cap-europe@univ-angers.fr" TargetMode="External"/><Relationship Id="rId4" Type="http://schemas.openxmlformats.org/officeDocument/2006/relationships/hyperlink" Target="mailto:international.research@upwr.edu.pl" TargetMode="External"/><Relationship Id="rId9" Type="http://schemas.openxmlformats.org/officeDocument/2006/relationships/hyperlink" Target="mailto:tara.doherty@atu.i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marie-sklodowska-curie-actions.ec.europa.eu/about-msca/msca-guidelines-on-supervision" TargetMode="External"/><Relationship Id="rId3" Type="http://schemas.openxmlformats.org/officeDocument/2006/relationships/hyperlink" Target="https://ec.europa.eu/info/funding-tenders/opportunities/portal/screen/opportunities/topic-details/horizon-msca-2024-pf-01-01?order=DESC&amp;pageNumber=1&amp;pageSize=50&amp;sortBy=startDate&amp;isExactMatch=true&amp;status=31094502&amp;programmePeriod=2021%20-%202027&amp;frameworkProgramme=43108390&amp;callIdentifier=HORIZON-MSCA-2024-PF-01" TargetMode="External"/><Relationship Id="rId7" Type="http://schemas.openxmlformats.org/officeDocument/2006/relationships/hyperlink" Target="https://marie-sklodowska-curie-actions.ec.europa.eu/document/marie-sklodowska-curie-actions-green-charter-guidance-material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ec.europa.eu/info/funding-tenders/opportunities/docs/2021-2027/horizon/guidance/programme-guide_horizon_en.pdf" TargetMode="External"/><Relationship Id="rId11" Type="http://schemas.openxmlformats.org/officeDocument/2006/relationships/image" Target="../media/image6.png"/><Relationship Id="rId5" Type="http://schemas.openxmlformats.org/officeDocument/2006/relationships/hyperlink" Target="https://circabc.europa.eu/ui/group/9a4230a6-2769-4067-b136-3e238ae65fa6/library/4f0c4d21-f240-4578-b1f0-cfe860adae11/details" TargetMode="External"/><Relationship Id="rId10" Type="http://schemas.openxmlformats.org/officeDocument/2006/relationships/hyperlink" Target="https://ec.europa.eu/info/funding-tenders/opportunities/portal/screen/opportunities/topic-details/horizon-msca-2024-pf-01-01?order=DESC&amp;pageNumber=1&amp;pageSize=50&amp;sortBy=startDate&amp;isExactMatch=true&amp;status=31094501,31094502&amp;programmePeriod=2021%20-%202027&amp;frameworkProgramme=43108390&amp;callIdentifier=HORIZON-MSCA-2024-PF-01" TargetMode="External"/><Relationship Id="rId4" Type="http://schemas.openxmlformats.org/officeDocument/2006/relationships/hyperlink" Target="https://ec.europa.eu/info/funding-tenders/opportunities/docs/2021-2027/horizon/wp-call/2023-2024/wp-2-msca-actions_horizon-2023-2024_en.pdf" TargetMode="External"/><Relationship Id="rId9" Type="http://schemas.openxmlformats.org/officeDocument/2006/relationships/hyperlink" Target="https://ec.europa.eu/info/funding-tenders/opportunities/docs/2021-2027/horizon/agr-contr/unit-mga_he_en.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p:cNvPicPr preferRelativeResize="0"/>
          <p:nvPr/>
        </p:nvPicPr>
        <p:blipFill rotWithShape="1">
          <a:blip r:embed="rId3">
            <a:alphaModFix/>
          </a:blip>
          <a:srcRect/>
          <a:stretch/>
        </p:blipFill>
        <p:spPr>
          <a:xfrm>
            <a:off x="115877" y="-72510"/>
            <a:ext cx="9144000" cy="5126736"/>
          </a:xfrm>
          <a:prstGeom prst="rect">
            <a:avLst/>
          </a:prstGeom>
          <a:noFill/>
          <a:ln>
            <a:noFill/>
          </a:ln>
        </p:spPr>
      </p:pic>
      <p:sp>
        <p:nvSpPr>
          <p:cNvPr id="84" name="Google Shape;84;p1"/>
          <p:cNvSpPr/>
          <p:nvPr/>
        </p:nvSpPr>
        <p:spPr>
          <a:xfrm>
            <a:off x="0" y="4504763"/>
            <a:ext cx="9072000" cy="657550"/>
          </a:xfrm>
          <a:prstGeom prst="rect">
            <a:avLst/>
          </a:prstGeom>
          <a:solidFill>
            <a:schemeClr val="l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p:nvPr/>
        </p:nvSpPr>
        <p:spPr>
          <a:xfrm>
            <a:off x="340242" y="2490858"/>
            <a:ext cx="8506393" cy="181584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800" b="0" i="0" u="none" strike="noStrike" cap="none">
                <a:solidFill>
                  <a:schemeClr val="dk2"/>
                </a:solidFill>
                <a:latin typeface="Calibri"/>
                <a:ea typeface="Calibri"/>
                <a:cs typeface="Calibri"/>
                <a:sym typeface="Calibri"/>
              </a:rPr>
              <a:t>MSCA Postdoctoral Fellowship</a:t>
            </a:r>
            <a:endParaRPr/>
          </a:p>
          <a:p>
            <a:pPr marL="0" marR="0" lvl="0" indent="0" algn="r" rtl="0">
              <a:lnSpc>
                <a:spcPct val="100000"/>
              </a:lnSpc>
              <a:spcBef>
                <a:spcPts val="0"/>
              </a:spcBef>
              <a:spcAft>
                <a:spcPts val="0"/>
              </a:spcAft>
              <a:buNone/>
            </a:pPr>
            <a:r>
              <a:rPr lang="en-US" sz="2800" b="0" i="0" u="none" strike="noStrike" cap="none">
                <a:solidFill>
                  <a:schemeClr val="dk2"/>
                </a:solidFill>
                <a:latin typeface="Calibri"/>
                <a:ea typeface="Calibri"/>
                <a:cs typeface="Calibri"/>
                <a:sym typeface="Calibri"/>
              </a:rPr>
              <a:t>How to write a successful MSCA PF project proposal?  21.05.2024 </a:t>
            </a:r>
            <a:endParaRPr/>
          </a:p>
          <a:p>
            <a:pPr marL="0" marR="0" lvl="0" indent="0" algn="r" rtl="0">
              <a:lnSpc>
                <a:spcPct val="100000"/>
              </a:lnSpc>
              <a:spcBef>
                <a:spcPts val="0"/>
              </a:spcBef>
              <a:spcAft>
                <a:spcPts val="0"/>
              </a:spcAft>
              <a:buNone/>
            </a:pPr>
            <a:endParaRPr sz="2800" b="1" i="0" u="none" strike="noStrike" cap="none">
              <a:solidFill>
                <a:schemeClr val="dk2"/>
              </a:solidFill>
              <a:latin typeface="Poppins"/>
              <a:ea typeface="Poppins"/>
              <a:cs typeface="Poppins"/>
              <a:sym typeface="Poppins"/>
            </a:endParaRPr>
          </a:p>
        </p:txBody>
      </p:sp>
      <p:sp>
        <p:nvSpPr>
          <p:cNvPr id="86" name="Google Shape;86;p1"/>
          <p:cNvSpPr txBox="1"/>
          <p:nvPr/>
        </p:nvSpPr>
        <p:spPr>
          <a:xfrm>
            <a:off x="4603580" y="4513910"/>
            <a:ext cx="4112654" cy="657550"/>
          </a:xfrm>
          <a:prstGeom prst="rect">
            <a:avLst/>
          </a:prstGeom>
          <a:noFill/>
          <a:ln>
            <a:noFill/>
          </a:ln>
        </p:spPr>
        <p:txBody>
          <a:bodyPr spcFirstLastPara="1" wrap="square" lIns="91425" tIns="45700" rIns="91425" bIns="45700" anchor="t" anchorCtr="0">
            <a:noAutofit/>
          </a:bodyPr>
          <a:lstStyle/>
          <a:p>
            <a:pPr marL="0" marR="0" lvl="0" indent="0" algn="just" rtl="0">
              <a:lnSpc>
                <a:spcPct val="105000"/>
              </a:lnSpc>
              <a:spcBef>
                <a:spcPts val="0"/>
              </a:spcBef>
              <a:spcAft>
                <a:spcPts val="0"/>
              </a:spcAft>
              <a:buClr>
                <a:srgbClr val="000000"/>
              </a:buClr>
              <a:buSzPts val="800"/>
              <a:buFont typeface="Arial"/>
              <a:buNone/>
            </a:pPr>
            <a:r>
              <a:rPr lang="en-US" sz="800" b="0" i="1" u="none" strike="noStrike" cap="none">
                <a:solidFill>
                  <a:schemeClr val="dk1"/>
                </a:solidFill>
                <a:latin typeface="Calibri"/>
                <a:ea typeface="Calibri"/>
                <a:cs typeface="Calibri"/>
                <a:sym typeface="Calibri"/>
              </a:rPr>
              <a:t>Funded by the European Union under Agreement nº 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i="0" u="none" strike="noStrike" cap="none">
                <a:solidFill>
                  <a:schemeClr val="dk1"/>
                </a:solidFill>
                <a:latin typeface="Calibri"/>
                <a:ea typeface="Calibri"/>
                <a:cs typeface="Calibri"/>
                <a:sym typeface="Calibri"/>
              </a:rPr>
              <a:t>.</a:t>
            </a:r>
            <a:endParaRPr sz="800" b="0" i="0" u="none" strike="noStrike" cap="none">
              <a:solidFill>
                <a:schemeClr val="dk1"/>
              </a:solidFill>
              <a:latin typeface="Calibri"/>
              <a:ea typeface="Calibri"/>
              <a:cs typeface="Calibri"/>
              <a:sym typeface="Calibri"/>
            </a:endParaRPr>
          </a:p>
        </p:txBody>
      </p:sp>
      <p:pic>
        <p:nvPicPr>
          <p:cNvPr id="87" name="Google Shape;87;p1" descr="Interfaz de usuario gráfica&#10;&#10;Descripción generada automáticamente con confianza baja"/>
          <p:cNvPicPr preferRelativeResize="0"/>
          <p:nvPr/>
        </p:nvPicPr>
        <p:blipFill rotWithShape="1">
          <a:blip r:embed="rId4">
            <a:alphaModFix/>
          </a:blip>
          <a:srcRect/>
          <a:stretch/>
        </p:blipFill>
        <p:spPr>
          <a:xfrm>
            <a:off x="115877" y="4530383"/>
            <a:ext cx="2800178" cy="6246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p:nvPr/>
        </p:nvSpPr>
        <p:spPr>
          <a:xfrm>
            <a:off x="155794" y="612090"/>
            <a:ext cx="5223926" cy="2934900"/>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None/>
            </a:pPr>
            <a:r>
              <a:rPr lang="en-US" sz="1200" b="1" i="0" u="none" strike="noStrike" cap="none" dirty="0">
                <a:solidFill>
                  <a:srgbClr val="000000"/>
                </a:solidFill>
                <a:latin typeface="Calibri" panose="020F0502020204030204" pitchFamily="34" charset="0"/>
                <a:ea typeface="Calibri"/>
                <a:cs typeface="Calibri" panose="020F0502020204030204" pitchFamily="34" charset="0"/>
                <a:sym typeface="Calibri"/>
              </a:rPr>
              <a:t>TIME4CS aims at facilitating a way in which the scientific ecosystem could better take societal views into consideration by supporting Research Performing </a:t>
            </a:r>
            <a:r>
              <a:rPr lang="en-US" sz="1200" b="1" i="0" u="none" strike="noStrike" cap="none" dirty="0" err="1">
                <a:solidFill>
                  <a:srgbClr val="000000"/>
                </a:solidFill>
                <a:latin typeface="Calibri" panose="020F0502020204030204" pitchFamily="34" charset="0"/>
                <a:ea typeface="Calibri"/>
                <a:cs typeface="Calibri" panose="020F0502020204030204" pitchFamily="34" charset="0"/>
                <a:sym typeface="Calibri"/>
              </a:rPr>
              <a:t>Organisations</a:t>
            </a:r>
            <a:r>
              <a:rPr lang="en-US" sz="1200" b="0" i="0" u="none" strike="noStrike" cap="none" dirty="0">
                <a:solidFill>
                  <a:srgbClr val="000000"/>
                </a:solidFill>
                <a:latin typeface="Calibri" panose="020F0502020204030204" pitchFamily="34" charset="0"/>
                <a:ea typeface="Calibri"/>
                <a:cs typeface="Calibri" panose="020F0502020204030204" pitchFamily="34" charset="0"/>
                <a:sym typeface="Calibri"/>
              </a:rPr>
              <a:t> - i.e. research entities such as universities and research </a:t>
            </a:r>
            <a:r>
              <a:rPr lang="en-US" sz="1200" b="0" i="0" u="none" strike="noStrike" cap="none" dirty="0" err="1">
                <a:solidFill>
                  <a:srgbClr val="000000"/>
                </a:solidFill>
                <a:latin typeface="Calibri" panose="020F0502020204030204" pitchFamily="34" charset="0"/>
                <a:ea typeface="Calibri"/>
                <a:cs typeface="Calibri" panose="020F0502020204030204" pitchFamily="34" charset="0"/>
                <a:sym typeface="Calibri"/>
              </a:rPr>
              <a:t>centres</a:t>
            </a:r>
            <a:r>
              <a:rPr lang="en-US" sz="1200" b="0" i="0" u="none" strike="noStrike" cap="none" dirty="0">
                <a:solidFill>
                  <a:srgbClr val="000000"/>
                </a:solidFill>
                <a:latin typeface="Calibri" panose="020F0502020204030204" pitchFamily="34" charset="0"/>
                <a:ea typeface="Calibri"/>
                <a:cs typeface="Calibri" panose="020F0502020204030204" pitchFamily="34" charset="0"/>
                <a:sym typeface="Calibri"/>
              </a:rPr>
              <a:t> - </a:t>
            </a:r>
            <a:r>
              <a:rPr lang="en-US" sz="1200" b="1" i="0" u="none" strike="noStrike" cap="none" dirty="0">
                <a:solidFill>
                  <a:srgbClr val="000000"/>
                </a:solidFill>
                <a:latin typeface="Calibri" panose="020F0502020204030204" pitchFamily="34" charset="0"/>
                <a:ea typeface="Calibri"/>
                <a:cs typeface="Calibri" panose="020F0502020204030204" pitchFamily="34" charset="0"/>
                <a:sym typeface="Calibri"/>
              </a:rPr>
              <a:t>in defining and implementing institutional changes that can lead to a better and more effective engagement of citizens in research and innovation</a:t>
            </a:r>
            <a:r>
              <a:rPr lang="en-US" sz="1200" b="0" i="0" u="none" strike="noStrike" cap="none" dirty="0">
                <a:solidFill>
                  <a:srgbClr val="000000"/>
                </a:solidFill>
                <a:latin typeface="Calibri" panose="020F0502020204030204" pitchFamily="34" charset="0"/>
                <a:ea typeface="Calibri"/>
                <a:cs typeface="Calibri" panose="020F0502020204030204" pitchFamily="34" charset="0"/>
                <a:sym typeface="Calibri"/>
              </a:rPr>
              <a:t>. Those institutional changes inside RPOs will entail transformation of their governance systems by taking into account both the social - mindset of people inside the </a:t>
            </a:r>
            <a:r>
              <a:rPr lang="en-US" sz="1200" b="0" i="0" u="none" strike="noStrike" cap="none" dirty="0" err="1">
                <a:solidFill>
                  <a:srgbClr val="000000"/>
                </a:solidFill>
                <a:latin typeface="Calibri" panose="020F0502020204030204" pitchFamily="34" charset="0"/>
                <a:ea typeface="Calibri"/>
                <a:cs typeface="Calibri" panose="020F0502020204030204" pitchFamily="34" charset="0"/>
                <a:sym typeface="Calibri"/>
              </a:rPr>
              <a:t>organisation</a:t>
            </a:r>
            <a:r>
              <a:rPr lang="en-US" sz="1200" b="0" i="0" u="none" strike="noStrike" cap="none" dirty="0">
                <a:solidFill>
                  <a:srgbClr val="000000"/>
                </a:solidFill>
                <a:latin typeface="Calibri" panose="020F0502020204030204" pitchFamily="34" charset="0"/>
                <a:ea typeface="Calibri"/>
                <a:cs typeface="Calibri" panose="020F0502020204030204" pitchFamily="34" charset="0"/>
                <a:sym typeface="Calibri"/>
              </a:rPr>
              <a:t> – and the </a:t>
            </a:r>
            <a:r>
              <a:rPr lang="en-US" sz="1200" b="0" i="0" u="none" strike="noStrike" cap="none" dirty="0" err="1">
                <a:solidFill>
                  <a:srgbClr val="000000"/>
                </a:solidFill>
                <a:latin typeface="Calibri" panose="020F0502020204030204" pitchFamily="34" charset="0"/>
                <a:ea typeface="Calibri"/>
                <a:cs typeface="Calibri" panose="020F0502020204030204" pitchFamily="34" charset="0"/>
                <a:sym typeface="Calibri"/>
              </a:rPr>
              <a:t>organisational</a:t>
            </a:r>
            <a:r>
              <a:rPr lang="en-US" sz="1200" b="0" i="0" u="none" strike="noStrike" cap="none" dirty="0">
                <a:solidFill>
                  <a:srgbClr val="000000"/>
                </a:solidFill>
                <a:latin typeface="Calibri" panose="020F0502020204030204" pitchFamily="34" charset="0"/>
                <a:ea typeface="Calibri"/>
                <a:cs typeface="Calibri" panose="020F0502020204030204" pitchFamily="34" charset="0"/>
                <a:sym typeface="Calibri"/>
              </a:rPr>
              <a:t> - norms, protocols, procedures, policy - aspects of RPOs. To facilitate this process, </a:t>
            </a:r>
            <a:r>
              <a:rPr lang="en-US" sz="1200" b="1" i="0" u="none" strike="noStrike" cap="none" dirty="0">
                <a:solidFill>
                  <a:srgbClr val="000000"/>
                </a:solidFill>
                <a:latin typeface="Calibri" panose="020F0502020204030204" pitchFamily="34" charset="0"/>
                <a:ea typeface="Calibri"/>
                <a:cs typeface="Calibri" panose="020F0502020204030204" pitchFamily="34" charset="0"/>
                <a:sym typeface="Calibri"/>
              </a:rPr>
              <a:t>TIME4CS has identified 4 Intervention Areas</a:t>
            </a:r>
            <a:r>
              <a:rPr lang="en-US" sz="1200" b="0" i="0" u="none" strike="noStrike" cap="none" dirty="0">
                <a:solidFill>
                  <a:srgbClr val="000000"/>
                </a:solidFill>
                <a:latin typeface="Calibri" panose="020F0502020204030204" pitchFamily="34" charset="0"/>
                <a:ea typeface="Calibri"/>
                <a:cs typeface="Calibri" panose="020F0502020204030204" pitchFamily="34" charset="0"/>
                <a:sym typeface="Calibri"/>
              </a:rPr>
              <a:t> that alone or combined can stimulate the institutional changes necessary to promote public engagement in R&amp;I activities: Research; Education and Awareness; Support resources and Infrastructure; Policy and Assessment.</a:t>
            </a:r>
            <a:endParaRPr sz="12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58" name="Google Shape;158;p6"/>
          <p:cNvPicPr preferRelativeResize="0"/>
          <p:nvPr/>
        </p:nvPicPr>
        <p:blipFill rotWithShape="1">
          <a:blip r:embed="rId3">
            <a:alphaModFix/>
          </a:blip>
          <a:srcRect l="2891" r="2890"/>
          <a:stretch/>
        </p:blipFill>
        <p:spPr>
          <a:xfrm>
            <a:off x="6362700" y="3068588"/>
            <a:ext cx="2293980" cy="1440000"/>
          </a:xfrm>
          <a:prstGeom prst="rect">
            <a:avLst/>
          </a:prstGeom>
          <a:noFill/>
          <a:ln>
            <a:noFill/>
          </a:ln>
          <a:effectLst>
            <a:outerShdw blurRad="292100" dist="139700" dir="2700000" algn="tl" rotWithShape="0">
              <a:srgbClr val="333333">
                <a:alpha val="64705"/>
              </a:srgbClr>
            </a:outerShdw>
          </a:effectLst>
        </p:spPr>
      </p:pic>
      <p:pic>
        <p:nvPicPr>
          <p:cNvPr id="159" name="Google Shape;159;p6"/>
          <p:cNvPicPr preferRelativeResize="0"/>
          <p:nvPr/>
        </p:nvPicPr>
        <p:blipFill rotWithShape="1">
          <a:blip r:embed="rId4">
            <a:alphaModFix/>
          </a:blip>
          <a:srcRect l="1629" r="1629"/>
          <a:stretch/>
        </p:blipFill>
        <p:spPr>
          <a:xfrm>
            <a:off x="5469413" y="685225"/>
            <a:ext cx="3348000" cy="2124000"/>
          </a:xfrm>
          <a:prstGeom prst="rect">
            <a:avLst/>
          </a:prstGeom>
          <a:noFill/>
          <a:ln>
            <a:noFill/>
          </a:ln>
          <a:effectLst>
            <a:outerShdw blurRad="292100" dist="139700" dir="2700000" algn="tl" rotWithShape="0">
              <a:srgbClr val="333333">
                <a:alpha val="64705"/>
              </a:srgbClr>
            </a:outerShdw>
          </a:effectLst>
        </p:spPr>
      </p:pic>
      <p:sp>
        <p:nvSpPr>
          <p:cNvPr id="6" name="Google Shape;199;p30">
            <a:extLst>
              <a:ext uri="{FF2B5EF4-FFF2-40B4-BE49-F238E27FC236}">
                <a16:creationId xmlns:a16="http://schemas.microsoft.com/office/drawing/2014/main" id="{752532AF-2817-4A1B-8CBE-2FF21224E2D4}"/>
              </a:ext>
            </a:extLst>
          </p:cNvPr>
          <p:cNvSpPr/>
          <p:nvPr/>
        </p:nvSpPr>
        <p:spPr>
          <a:xfrm>
            <a:off x="155794" y="3096394"/>
            <a:ext cx="6206906" cy="1177215"/>
          </a:xfrm>
          <a:prstGeom prst="rect">
            <a:avLst/>
          </a:prstGeom>
          <a:noFill/>
          <a:ln>
            <a:noFill/>
          </a:ln>
        </p:spPr>
        <p:txBody>
          <a:bodyPr spcFirstLastPara="1" wrap="square" lIns="68550" tIns="34275" rIns="68550" bIns="34275" anchor="t" anchorCtr="0">
            <a:spAutoFit/>
          </a:bodyPr>
          <a:lstStyle/>
          <a:p>
            <a:pPr marR="0" lvl="0" algn="l" rtl="0">
              <a:lnSpc>
                <a:spcPct val="100000"/>
              </a:lnSpc>
              <a:spcBef>
                <a:spcPts val="0"/>
              </a:spcBef>
              <a:spcAft>
                <a:spcPts val="0"/>
              </a:spcAft>
              <a:buClr>
                <a:srgbClr val="6DD99D"/>
              </a:buClr>
              <a:buSzPts val="1500"/>
            </a:pPr>
            <a:r>
              <a:rPr lang="en-US" sz="1200" b="1" dirty="0">
                <a:latin typeface="Calibri" panose="020F0502020204030204" pitchFamily="34" charset="0"/>
                <a:cs typeface="Calibri" panose="020F0502020204030204" pitchFamily="34" charset="0"/>
              </a:rPr>
              <a:t>For each Intervention Area, a set of Grounding Actions (GA) will be defined</a:t>
            </a:r>
            <a:r>
              <a:rPr lang="en-US" sz="1200" dirty="0">
                <a:latin typeface="Calibri" panose="020F0502020204030204" pitchFamily="34" charset="0"/>
                <a:cs typeface="Calibri" panose="020F0502020204030204" pitchFamily="34" charset="0"/>
              </a:rPr>
              <a:t>. The Grounding Actions are to be considered as seeds to be sown, paving the way to Institutional Changes within research institutions. TIME4CS builds on the close collaboration between </a:t>
            </a:r>
            <a:r>
              <a:rPr lang="en-US" sz="1200" b="1" dirty="0">
                <a:latin typeface="Calibri" panose="020F0502020204030204" pitchFamily="34" charset="0"/>
                <a:cs typeface="Calibri" panose="020F0502020204030204" pitchFamily="34" charset="0"/>
              </a:rPr>
              <a:t>Front-Runners - RPOs with a comprehensive expertise in Citizen Science</a:t>
            </a:r>
            <a:r>
              <a:rPr lang="en-US" sz="1200" dirty="0">
                <a:latin typeface="Calibri" panose="020F0502020204030204" pitchFamily="34" charset="0"/>
                <a:cs typeface="Calibri" panose="020F0502020204030204" pitchFamily="34" charset="0"/>
              </a:rPr>
              <a:t> and that have already undergone Institutional Changes and </a:t>
            </a:r>
            <a:r>
              <a:rPr lang="en-US" sz="1200" b="1" dirty="0">
                <a:latin typeface="Calibri" panose="020F0502020204030204" pitchFamily="34" charset="0"/>
                <a:cs typeface="Calibri" panose="020F0502020204030204" pitchFamily="34" charset="0"/>
              </a:rPr>
              <a:t>Implementers</a:t>
            </a:r>
            <a:r>
              <a:rPr lang="en-US" sz="1200" dirty="0">
                <a:latin typeface="Calibri" panose="020F0502020204030204" pitchFamily="34" charset="0"/>
                <a:cs typeface="Calibri" panose="020F0502020204030204" pitchFamily="34" charset="0"/>
              </a:rPr>
              <a:t> - </a:t>
            </a:r>
            <a:r>
              <a:rPr lang="en-US" sz="1200" b="1" dirty="0">
                <a:latin typeface="Calibri" panose="020F0502020204030204" pitchFamily="34" charset="0"/>
                <a:cs typeface="Calibri" panose="020F0502020204030204" pitchFamily="34" charset="0"/>
              </a:rPr>
              <a:t>beneficiaries still in the early stage of the institutional adoption and/or maintenance of Citizen Science in their </a:t>
            </a:r>
            <a:r>
              <a:rPr lang="en-US" sz="1200" b="1" dirty="0" err="1">
                <a:latin typeface="Calibri" panose="020F0502020204030204" pitchFamily="34" charset="0"/>
                <a:cs typeface="Calibri" panose="020F0502020204030204" pitchFamily="34" charset="0"/>
              </a:rPr>
              <a:t>organisations</a:t>
            </a:r>
            <a:r>
              <a:rPr lang="pl-PL" sz="1200" b="1" dirty="0">
                <a:latin typeface="Calibri" panose="020F0502020204030204" pitchFamily="34" charset="0"/>
                <a:cs typeface="Calibri" panose="020F0502020204030204" pitchFamily="34" charset="0"/>
              </a:rPr>
              <a:t>.</a:t>
            </a:r>
            <a:endParaRPr sz="12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p:txBody>
      </p:sp>
      <p:sp>
        <p:nvSpPr>
          <p:cNvPr id="165" name="Google Shape;165;p7"/>
          <p:cNvSpPr txBox="1"/>
          <p:nvPr/>
        </p:nvSpPr>
        <p:spPr>
          <a:xfrm>
            <a:off x="250825" y="1200151"/>
            <a:ext cx="8435975" cy="3135630"/>
          </a:xfrm>
          <a:prstGeom prst="rect">
            <a:avLst/>
          </a:prstGeom>
          <a:noFill/>
          <a:ln>
            <a:noFill/>
          </a:ln>
        </p:spPr>
        <p:txBody>
          <a:bodyPr spcFirstLastPara="1" wrap="square" lIns="0" tIns="0" rIns="0" bIns="0" anchor="t" anchorCtr="0">
            <a:normAutofit/>
          </a:bodyPr>
          <a:lstStyle/>
          <a:p>
            <a:pPr marL="514350" marR="0" lvl="0" indent="-285750" algn="l" rtl="0">
              <a:lnSpc>
                <a:spcPct val="100000"/>
              </a:lnSpc>
              <a:spcBef>
                <a:spcPts val="300"/>
              </a:spcBef>
              <a:spcAft>
                <a:spcPts val="0"/>
              </a:spcAft>
              <a:buClr>
                <a:schemeClr val="dk1"/>
              </a:buClr>
              <a:buSzPts val="1400"/>
              <a:buFont typeface="Noto Sans Symbols"/>
              <a:buChar char="❑"/>
            </a:pPr>
            <a:r>
              <a:rPr lang="en-US" sz="1700" b="0" i="0" u="none" strike="noStrike" cap="none">
                <a:solidFill>
                  <a:srgbClr val="000000"/>
                </a:solidFill>
                <a:latin typeface="Calibri"/>
                <a:ea typeface="Calibri"/>
                <a:cs typeface="Calibri"/>
                <a:sym typeface="Calibri"/>
              </a:rPr>
              <a:t>Do not use jargon. The evaluators might not be experts in your research area</a:t>
            </a:r>
            <a:endParaRPr/>
          </a:p>
          <a:p>
            <a:pPr marL="514350" marR="0" lvl="0" indent="-285750" algn="l" rtl="0">
              <a:lnSpc>
                <a:spcPct val="100000"/>
              </a:lnSpc>
              <a:spcBef>
                <a:spcPts val="300"/>
              </a:spcBef>
              <a:spcAft>
                <a:spcPts val="0"/>
              </a:spcAft>
              <a:buClr>
                <a:schemeClr val="dk1"/>
              </a:buClr>
              <a:buSzPts val="1400"/>
              <a:buFont typeface="Noto Sans Symbols"/>
              <a:buChar char="❑"/>
            </a:pPr>
            <a:r>
              <a:rPr lang="en-US" sz="1700" b="0" i="0" u="none" strike="noStrike" cap="none">
                <a:solidFill>
                  <a:srgbClr val="000000"/>
                </a:solidFill>
                <a:latin typeface="Calibri"/>
                <a:ea typeface="Calibri"/>
                <a:cs typeface="Calibri"/>
                <a:sym typeface="Calibri"/>
              </a:rPr>
              <a:t>Explain any abbreviations </a:t>
            </a:r>
            <a:endParaRPr sz="32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300"/>
              </a:spcBef>
              <a:spcAft>
                <a:spcPts val="0"/>
              </a:spcAft>
              <a:buClr>
                <a:schemeClr val="dk1"/>
              </a:buClr>
              <a:buSzPts val="1400"/>
              <a:buFont typeface="Noto Sans Symbols"/>
              <a:buChar char="❑"/>
            </a:pPr>
            <a:r>
              <a:rPr lang="en-US" sz="1700" b="0" i="0" u="none" strike="noStrike" cap="none">
                <a:solidFill>
                  <a:srgbClr val="000000"/>
                </a:solidFill>
                <a:latin typeface="Calibri"/>
                <a:ea typeface="Calibri"/>
                <a:cs typeface="Calibri"/>
                <a:sym typeface="Calibri"/>
              </a:rPr>
              <a:t>Use simple and clear text. Make sure that it ”reads well” </a:t>
            </a:r>
            <a:endParaRPr sz="3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300"/>
              </a:spcBef>
              <a:spcAft>
                <a:spcPts val="0"/>
              </a:spcAft>
              <a:buClr>
                <a:schemeClr val="dk1"/>
              </a:buClr>
              <a:buSzPts val="1400"/>
              <a:buFont typeface="Noto Sans Symbols"/>
              <a:buChar char="✔"/>
            </a:pPr>
            <a:r>
              <a:rPr lang="en-US" sz="1700" b="1" i="0" u="none" strike="noStrike" cap="none">
                <a:solidFill>
                  <a:srgbClr val="000000"/>
                </a:solidFill>
                <a:latin typeface="Calibri"/>
                <a:ea typeface="Calibri"/>
                <a:cs typeface="Calibri"/>
                <a:sym typeface="Calibri"/>
              </a:rPr>
              <a:t>Super tip ! </a:t>
            </a:r>
            <a:r>
              <a:rPr lang="en-US" sz="1700" b="0" i="0" u="none" strike="noStrike" cap="none">
                <a:solidFill>
                  <a:srgbClr val="000000"/>
                </a:solidFill>
                <a:latin typeface="Calibri"/>
                <a:ea typeface="Calibri"/>
                <a:cs typeface="Calibri"/>
                <a:sym typeface="Calibri"/>
              </a:rPr>
              <a:t>– Start writing early, get feedback from your supervisor and from Grant Office staff, then revise and improve the proposal</a:t>
            </a:r>
            <a:endParaRPr/>
          </a:p>
          <a:p>
            <a:pPr marL="514350" marR="0" lvl="0" indent="-285750" algn="l" rtl="0">
              <a:lnSpc>
                <a:spcPct val="100000"/>
              </a:lnSpc>
              <a:spcBef>
                <a:spcPts val="300"/>
              </a:spcBef>
              <a:spcAft>
                <a:spcPts val="0"/>
              </a:spcAft>
              <a:buClr>
                <a:schemeClr val="dk1"/>
              </a:buClr>
              <a:buSzPts val="1400"/>
              <a:buFont typeface="Noto Sans Symbols"/>
              <a:buChar char="❑"/>
            </a:pPr>
            <a:r>
              <a:rPr lang="en-US" sz="1400" b="0" i="0" u="none" strike="noStrike" cap="none">
                <a:solidFill>
                  <a:srgbClr val="000000"/>
                </a:solidFill>
                <a:latin typeface="Calibri"/>
                <a:ea typeface="Calibri"/>
                <a:cs typeface="Calibri"/>
                <a:sym typeface="Calibri"/>
              </a:rPr>
              <a:t>Avoid long sentences and too much repetition. Guide your reader to other parts of the proposal e.g.</a:t>
            </a:r>
            <a:r>
              <a:rPr lang="en-US" sz="1400" b="0" i="1" u="none" strike="noStrike" cap="none">
                <a:solidFill>
                  <a:srgbClr val="000000"/>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300"/>
              </a:spcBef>
              <a:spcAft>
                <a:spcPts val="0"/>
              </a:spcAft>
              <a:buClr>
                <a:schemeClr val="dk1"/>
              </a:buClr>
              <a:buSzPts val="1400"/>
              <a:buFont typeface="Arial"/>
              <a:buNone/>
            </a:pPr>
            <a:r>
              <a:rPr lang="en-US" sz="1500" b="0" i="1" u="none" strike="noStrike" cap="none">
                <a:solidFill>
                  <a:schemeClr val="accent5"/>
                </a:solidFill>
                <a:latin typeface="Calibri"/>
                <a:ea typeface="Calibri"/>
                <a:cs typeface="Calibri"/>
                <a:sym typeface="Calibri"/>
              </a:rPr>
              <a:t>« </a:t>
            </a:r>
            <a:r>
              <a:rPr lang="en-US" sz="1500" b="1" i="1" u="none" strike="noStrike" cap="none">
                <a:solidFill>
                  <a:schemeClr val="accent5"/>
                </a:solidFill>
                <a:latin typeface="Calibri"/>
                <a:ea typeface="Calibri"/>
                <a:cs typeface="Calibri"/>
                <a:sym typeface="Calibri"/>
              </a:rPr>
              <a:t>For more information on the Infrastructure of Host Institution, please refer to Part B2, Section 5. »</a:t>
            </a:r>
            <a:endParaRPr sz="1700" b="0" i="0" u="none" strike="noStrike" cap="none">
              <a:solidFill>
                <a:srgbClr val="000000"/>
              </a:solidFill>
              <a:latin typeface="Calibri"/>
              <a:ea typeface="Calibri"/>
              <a:cs typeface="Calibri"/>
              <a:sym typeface="Calibri"/>
            </a:endParaRPr>
          </a:p>
          <a:p>
            <a:pPr marL="514350" marR="0" lvl="0" indent="-285750" algn="l" rtl="0">
              <a:lnSpc>
                <a:spcPct val="100000"/>
              </a:lnSpc>
              <a:spcBef>
                <a:spcPts val="300"/>
              </a:spcBef>
              <a:spcAft>
                <a:spcPts val="0"/>
              </a:spcAft>
              <a:buClr>
                <a:schemeClr val="dk1"/>
              </a:buClr>
              <a:buSzPts val="1400"/>
              <a:buFont typeface="Noto Sans Symbols"/>
              <a:buChar char="❑"/>
            </a:pPr>
            <a:r>
              <a:rPr lang="en-US" sz="1700" b="0" i="0" u="none" strike="noStrike" cap="none">
                <a:solidFill>
                  <a:srgbClr val="000000"/>
                </a:solidFill>
                <a:latin typeface="Calibri"/>
                <a:ea typeface="Calibri"/>
                <a:cs typeface="Calibri"/>
                <a:sym typeface="Calibri"/>
              </a:rPr>
              <a:t>Guide your reader in general using the correct linking words and phrases – you can refer to this useful collections of phrases for academic writing -  </a:t>
            </a:r>
            <a:r>
              <a:rPr lang="en-US" sz="1700" b="0" i="0" u="sng" strike="noStrike" cap="none">
                <a:solidFill>
                  <a:srgbClr val="538CD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https://www.qub.ac.uk</a:t>
            </a:r>
            <a:endParaRPr sz="1700" b="0" i="0" u="none" strike="noStrike" cap="none">
              <a:solidFill>
                <a:srgbClr val="538CD5"/>
              </a:solidFill>
              <a:latin typeface="Calibri"/>
              <a:ea typeface="Calibri"/>
              <a:cs typeface="Calibri"/>
              <a:sym typeface="Calibri"/>
            </a:endParaRPr>
          </a:p>
          <a:p>
            <a:pPr marL="457200" marR="0" lvl="0" indent="-228600" algn="l" rtl="0">
              <a:lnSpc>
                <a:spcPct val="100000"/>
              </a:lnSpc>
              <a:spcBef>
                <a:spcPts val="300"/>
              </a:spcBef>
              <a:spcAft>
                <a:spcPts val="0"/>
              </a:spcAft>
              <a:buClr>
                <a:schemeClr val="dk1"/>
              </a:buClr>
              <a:buSzPts val="1400"/>
              <a:buFont typeface="Arial"/>
              <a:buNone/>
            </a:pPr>
            <a:endParaRPr sz="3200" b="0" i="0" u="none" strike="noStrike" cap="none">
              <a:solidFill>
                <a:schemeClr val="dk1"/>
              </a:solidFill>
              <a:latin typeface="Calibri"/>
              <a:ea typeface="Calibri"/>
              <a:cs typeface="Calibri"/>
              <a:sym typeface="Calibri"/>
            </a:endParaRPr>
          </a:p>
        </p:txBody>
      </p:sp>
      <p:sp>
        <p:nvSpPr>
          <p:cNvPr id="166" name="Google Shape;166;p7"/>
          <p:cNvSpPr txBox="1"/>
          <p:nvPr/>
        </p:nvSpPr>
        <p:spPr>
          <a:xfrm>
            <a:off x="663575" y="342901"/>
            <a:ext cx="8229600" cy="857250"/>
          </a:xfrm>
          <a:prstGeom prst="rect">
            <a:avLst/>
          </a:prstGeom>
          <a:noFill/>
          <a:ln>
            <a:noFill/>
          </a:ln>
        </p:spPr>
        <p:txBody>
          <a:bodyPr spcFirstLastPara="1" wrap="square" lIns="91425" tIns="45700" rIns="91425" bIns="45700" anchor="ctr" anchorCtr="0">
            <a:normAutofit fontScale="32500" lnSpcReduction="20000"/>
          </a:bodyPr>
          <a:lstStyle/>
          <a:p>
            <a:pPr marL="0" marR="0" lvl="0" indent="0" algn="ctr" rtl="0">
              <a:lnSpc>
                <a:spcPct val="100000"/>
              </a:lnSpc>
              <a:spcBef>
                <a:spcPts val="0"/>
              </a:spcBef>
              <a:spcAft>
                <a:spcPts val="0"/>
              </a:spcAft>
              <a:buClr>
                <a:schemeClr val="dk1"/>
              </a:buClr>
              <a:buSzPct val="125874"/>
              <a:buFont typeface="Calibri"/>
              <a:buNone/>
            </a:pPr>
            <a:r>
              <a:rPr lang="en-US" sz="4400" b="0" i="0" u="none" strike="noStrike" cap="none">
                <a:solidFill>
                  <a:schemeClr val="accent3"/>
                </a:solidFill>
                <a:latin typeface="Calibri"/>
                <a:ea typeface="Calibri"/>
                <a:cs typeface="Calibri"/>
                <a:sym typeface="Calibri"/>
              </a:rPr>
              <a:t>					</a:t>
            </a:r>
            <a:br>
              <a:rPr lang="en-US" sz="4400" b="0" i="0" u="none" strike="noStrike" cap="none">
                <a:solidFill>
                  <a:schemeClr val="accent3"/>
                </a:solidFill>
                <a:latin typeface="Calibri"/>
                <a:ea typeface="Calibri"/>
                <a:cs typeface="Calibri"/>
                <a:sym typeface="Calibri"/>
              </a:rPr>
            </a:br>
            <a:r>
              <a:rPr lang="en-US" sz="4400" b="0" i="0" u="none" strike="noStrike" cap="none">
                <a:solidFill>
                  <a:schemeClr val="accent3"/>
                </a:solidFill>
                <a:latin typeface="Calibri"/>
                <a:ea typeface="Calibri"/>
                <a:cs typeface="Calibri"/>
                <a:sym typeface="Calibri"/>
              </a:rPr>
              <a:t>			</a:t>
            </a:r>
            <a:r>
              <a:rPr lang="en-US" sz="8000" b="0" i="0" u="none" strike="noStrike" cap="none">
                <a:solidFill>
                  <a:schemeClr val="accent3"/>
                </a:solidFill>
                <a:latin typeface="Calibri"/>
                <a:ea typeface="Calibri"/>
                <a:cs typeface="Calibri"/>
                <a:sym typeface="Calibri"/>
              </a:rPr>
              <a:t>MSCA PF General tips – Language</a:t>
            </a:r>
            <a:br>
              <a:rPr lang="en-US" sz="4400" b="0" i="0" u="none" strike="noStrike" cap="none">
                <a:solidFill>
                  <a:schemeClr val="accent3"/>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p:nvPr/>
        </p:nvSpPr>
        <p:spPr>
          <a:xfrm>
            <a:off x="319405" y="1307069"/>
            <a:ext cx="8642350" cy="4572000"/>
          </a:xfrm>
          <a:prstGeom prst="rect">
            <a:avLst/>
          </a:prstGeom>
          <a:noFill/>
          <a:ln>
            <a:noFill/>
          </a:ln>
        </p:spPr>
        <p:txBody>
          <a:bodyPr spcFirstLastPara="1" wrap="square" lIns="0" tIns="0" rIns="0" bIns="0" anchor="t" anchorCtr="0">
            <a:normAutofit/>
          </a:bodyPr>
          <a:lstStyle/>
          <a:p>
            <a:pPr marL="514350" marR="0" lvl="0" indent="-285750" algn="l" rtl="0">
              <a:lnSpc>
                <a:spcPct val="100000"/>
              </a:lnSpc>
              <a:spcBef>
                <a:spcPts val="300"/>
              </a:spcBef>
              <a:spcAft>
                <a:spcPts val="0"/>
              </a:spcAft>
              <a:buClr>
                <a:srgbClr val="6DD99D"/>
              </a:buClr>
              <a:buSzPts val="1400"/>
              <a:buFont typeface="Noto Sans Symbols"/>
              <a:buChar char="❑"/>
            </a:pPr>
            <a:r>
              <a:rPr lang="en-US" sz="1700" b="1" i="0" u="none" strike="noStrike" cap="none">
                <a:solidFill>
                  <a:srgbClr val="000000"/>
                </a:solidFill>
                <a:latin typeface="Calibri"/>
                <a:ea typeface="Calibri"/>
                <a:cs typeface="Calibri"/>
                <a:sym typeface="Calibri"/>
              </a:rPr>
              <a:t>Do not copy and paste information</a:t>
            </a:r>
            <a:r>
              <a:rPr lang="en-US" sz="1700" b="0" i="0" u="none" strike="noStrike" cap="none">
                <a:solidFill>
                  <a:srgbClr val="000000"/>
                </a:solidFill>
                <a:latin typeface="Calibri"/>
                <a:ea typeface="Calibri"/>
                <a:cs typeface="Calibri"/>
                <a:sym typeface="Calibri"/>
              </a:rPr>
              <a:t> from other documents/websites. Instead </a:t>
            </a:r>
            <a:r>
              <a:rPr lang="en-US" sz="1700" b="1" i="0" u="none" strike="noStrike" cap="none">
                <a:solidFill>
                  <a:srgbClr val="000000"/>
                </a:solidFill>
                <a:latin typeface="Calibri"/>
                <a:ea typeface="Calibri"/>
                <a:cs typeface="Calibri"/>
                <a:sym typeface="Calibri"/>
              </a:rPr>
              <a:t>adapt</a:t>
            </a:r>
            <a:r>
              <a:rPr lang="en-US" sz="1700" b="0" i="0" u="none" strike="noStrike" cap="none">
                <a:solidFill>
                  <a:srgbClr val="000000"/>
                </a:solidFill>
                <a:latin typeface="Calibri"/>
                <a:ea typeface="Calibri"/>
                <a:cs typeface="Calibri"/>
                <a:sym typeface="Calibri"/>
              </a:rPr>
              <a:t> information </a:t>
            </a:r>
            <a:r>
              <a:rPr lang="en-US" sz="1700" b="1" i="0" u="none" strike="noStrike" cap="none">
                <a:solidFill>
                  <a:srgbClr val="000000"/>
                </a:solidFill>
                <a:latin typeface="Calibri"/>
                <a:ea typeface="Calibri"/>
                <a:cs typeface="Calibri"/>
                <a:sym typeface="Calibri"/>
              </a:rPr>
              <a:t>to fit with your proposal</a:t>
            </a:r>
            <a:r>
              <a:rPr lang="en-US" sz="1700" b="0" i="0" u="none" strike="noStrike" cap="none">
                <a:solidFill>
                  <a:srgbClr val="000000"/>
                </a:solidFill>
                <a:latin typeface="Calibri"/>
                <a:ea typeface="Calibri"/>
                <a:cs typeface="Calibri"/>
                <a:sym typeface="Calibri"/>
              </a:rPr>
              <a:t>. </a:t>
            </a:r>
            <a:endParaRPr sz="1700" b="0" i="0" u="none" strike="noStrike" cap="none">
              <a:solidFill>
                <a:srgbClr val="000000"/>
              </a:solidFill>
              <a:latin typeface="Calibri"/>
              <a:ea typeface="Calibri"/>
              <a:cs typeface="Calibri"/>
              <a:sym typeface="Calibri"/>
            </a:endParaRPr>
          </a:p>
          <a:p>
            <a:pPr marL="514350" marR="0" lvl="0" indent="-285750" algn="l" rtl="0">
              <a:lnSpc>
                <a:spcPct val="100000"/>
              </a:lnSpc>
              <a:spcBef>
                <a:spcPts val="300"/>
              </a:spcBef>
              <a:spcAft>
                <a:spcPts val="0"/>
              </a:spcAft>
              <a:buClr>
                <a:srgbClr val="6DD99D"/>
              </a:buClr>
              <a:buSzPts val="1400"/>
              <a:buFont typeface="Noto Sans Symbols"/>
              <a:buChar char="❑"/>
            </a:pPr>
            <a:r>
              <a:rPr lang="en-US" sz="1700" b="0" i="0" u="none" strike="noStrike" cap="none">
                <a:solidFill>
                  <a:srgbClr val="000000"/>
                </a:solidFill>
                <a:latin typeface="Calibri"/>
                <a:ea typeface="Calibri"/>
                <a:cs typeface="Calibri"/>
                <a:sym typeface="Calibri"/>
              </a:rPr>
              <a:t>Do not provide web links to explain information – evaluators are not required to follow links</a:t>
            </a:r>
            <a:endParaRPr/>
          </a:p>
          <a:p>
            <a:pPr marL="514350" marR="0" lvl="0" indent="-285750" algn="l" rtl="0">
              <a:lnSpc>
                <a:spcPct val="100000"/>
              </a:lnSpc>
              <a:spcBef>
                <a:spcPts val="300"/>
              </a:spcBef>
              <a:spcAft>
                <a:spcPts val="0"/>
              </a:spcAft>
              <a:buClr>
                <a:srgbClr val="6DD99D"/>
              </a:buClr>
              <a:buSzPts val="1400"/>
              <a:buFont typeface="Noto Sans Symbols"/>
              <a:buChar char="❑"/>
            </a:pPr>
            <a:r>
              <a:rPr lang="en-US" sz="1700" b="0" i="0" u="none" strike="noStrike" cap="none">
                <a:solidFill>
                  <a:srgbClr val="000000"/>
                </a:solidFill>
                <a:latin typeface="Calibri"/>
                <a:ea typeface="Calibri"/>
                <a:cs typeface="Calibri"/>
                <a:sym typeface="Calibri"/>
              </a:rPr>
              <a:t>Include all relevant information in your text </a:t>
            </a:r>
            <a:endParaRPr sz="1700" b="0" i="0" u="none" strike="noStrike" cap="none">
              <a:solidFill>
                <a:srgbClr val="000000"/>
              </a:solidFill>
              <a:latin typeface="Calibri"/>
              <a:ea typeface="Calibri"/>
              <a:cs typeface="Calibri"/>
              <a:sym typeface="Calibri"/>
            </a:endParaRPr>
          </a:p>
          <a:p>
            <a:pPr marL="514350" marR="0" lvl="0" indent="-285750" algn="l" rtl="0">
              <a:lnSpc>
                <a:spcPct val="100000"/>
              </a:lnSpc>
              <a:spcBef>
                <a:spcPts val="300"/>
              </a:spcBef>
              <a:spcAft>
                <a:spcPts val="0"/>
              </a:spcAft>
              <a:buClr>
                <a:srgbClr val="6DD99D"/>
              </a:buClr>
              <a:buSzPts val="1400"/>
              <a:buFont typeface="Noto Sans Symbols"/>
              <a:buChar char="❑"/>
            </a:pPr>
            <a:r>
              <a:rPr lang="en-US" sz="1700" b="1" i="0" u="none" strike="noStrike" cap="none">
                <a:solidFill>
                  <a:srgbClr val="000000"/>
                </a:solidFill>
                <a:latin typeface="Calibri"/>
                <a:ea typeface="Calibri"/>
                <a:cs typeface="Calibri"/>
                <a:sym typeface="Calibri"/>
              </a:rPr>
              <a:t>Be consistent with terms used</a:t>
            </a:r>
            <a:r>
              <a:rPr lang="en-US" sz="1700" b="0" i="0" u="none" strike="noStrike" cap="none">
                <a:solidFill>
                  <a:srgbClr val="000000"/>
                </a:solidFill>
                <a:latin typeface="Calibri"/>
                <a:ea typeface="Calibri"/>
                <a:cs typeface="Calibri"/>
                <a:sym typeface="Calibri"/>
              </a:rPr>
              <a:t> </a:t>
            </a:r>
            <a:endParaRPr sz="1700" b="0" i="0" u="none" strike="noStrike" cap="none">
              <a:solidFill>
                <a:srgbClr val="000000"/>
              </a:solidFill>
              <a:latin typeface="Calibri"/>
              <a:ea typeface="Calibri"/>
              <a:cs typeface="Calibri"/>
              <a:sym typeface="Calibri"/>
            </a:endParaRPr>
          </a:p>
          <a:p>
            <a:pPr marL="914400" marR="0" lvl="1" indent="-388619" algn="l" rtl="0">
              <a:lnSpc>
                <a:spcPct val="100000"/>
              </a:lnSpc>
              <a:spcBef>
                <a:spcPts val="300"/>
              </a:spcBef>
              <a:spcAft>
                <a:spcPts val="0"/>
              </a:spcAft>
              <a:buClr>
                <a:srgbClr val="6DD99D"/>
              </a:buClr>
              <a:buSzPts val="2520"/>
              <a:buFont typeface="Noto Sans Symbols"/>
              <a:buChar char="✔"/>
            </a:pPr>
            <a:r>
              <a:rPr lang="en-US" sz="1700" b="0" i="0" u="none" strike="noStrike" cap="none">
                <a:solidFill>
                  <a:srgbClr val="000000"/>
                </a:solidFill>
                <a:latin typeface="Calibri"/>
                <a:ea typeface="Calibri"/>
                <a:cs typeface="Calibri"/>
                <a:sym typeface="Calibri"/>
              </a:rPr>
              <a:t>for example: you can write in 1st person </a:t>
            </a:r>
            <a:br>
              <a:rPr lang="en-US" sz="1700" b="0" i="0" u="none" strike="noStrike" cap="none">
                <a:solidFill>
                  <a:srgbClr val="000000"/>
                </a:solidFill>
                <a:latin typeface="Calibri"/>
                <a:ea typeface="Calibri"/>
                <a:cs typeface="Calibri"/>
                <a:sym typeface="Calibri"/>
              </a:rPr>
            </a:br>
            <a:r>
              <a:rPr lang="en-US" sz="1700" b="0" i="0" u="none" strike="noStrike" cap="none">
                <a:solidFill>
                  <a:srgbClr val="000000"/>
                </a:solidFill>
                <a:latin typeface="Calibri"/>
                <a:ea typeface="Calibri"/>
                <a:cs typeface="Calibri"/>
                <a:sym typeface="Calibri"/>
              </a:rPr>
              <a:t>– </a:t>
            </a:r>
            <a:r>
              <a:rPr lang="en-US" sz="1700" b="1" i="0" u="none" strike="noStrike" cap="none">
                <a:solidFill>
                  <a:srgbClr val="000000"/>
                </a:solidFill>
                <a:latin typeface="Calibri"/>
                <a:ea typeface="Calibri"/>
                <a:cs typeface="Calibri"/>
                <a:sym typeface="Calibri"/>
              </a:rPr>
              <a:t>I plan</a:t>
            </a:r>
            <a:r>
              <a:rPr lang="en-US" sz="1700" b="0" i="0" u="none" strike="noStrike" cap="none">
                <a:solidFill>
                  <a:srgbClr val="000000"/>
                </a:solidFill>
                <a:latin typeface="Calibri"/>
                <a:ea typeface="Calibri"/>
                <a:cs typeface="Calibri"/>
                <a:sym typeface="Calibri"/>
              </a:rPr>
              <a:t>…, </a:t>
            </a:r>
            <a:r>
              <a:rPr lang="en-US" sz="1700" b="1" i="0" u="none" strike="noStrike" cap="none">
                <a:solidFill>
                  <a:srgbClr val="000000"/>
                </a:solidFill>
                <a:latin typeface="Calibri"/>
                <a:ea typeface="Calibri"/>
                <a:cs typeface="Calibri"/>
                <a:sym typeface="Calibri"/>
              </a:rPr>
              <a:t>I would like </a:t>
            </a:r>
            <a:r>
              <a:rPr lang="en-US" sz="1700" b="0" i="0" u="none" strike="noStrike" cap="none">
                <a:solidFill>
                  <a:srgbClr val="000000"/>
                </a:solidFill>
                <a:latin typeface="Calibri"/>
                <a:ea typeface="Calibri"/>
                <a:cs typeface="Calibri"/>
                <a:sym typeface="Calibri"/>
              </a:rPr>
              <a:t>to transfer…, this will be carried out </a:t>
            </a:r>
            <a:r>
              <a:rPr lang="en-US" sz="1700" b="1" i="0" u="none" strike="noStrike" cap="none">
                <a:solidFill>
                  <a:srgbClr val="000000"/>
                </a:solidFill>
                <a:latin typeface="Calibri"/>
                <a:ea typeface="Calibri"/>
                <a:cs typeface="Calibri"/>
                <a:sym typeface="Calibri"/>
              </a:rPr>
              <a:t>by me </a:t>
            </a:r>
            <a:endParaRPr sz="1700" b="0" i="0" u="none" strike="noStrike" cap="none">
              <a:solidFill>
                <a:srgbClr val="000000"/>
              </a:solidFill>
              <a:latin typeface="Calibri"/>
              <a:ea typeface="Calibri"/>
              <a:cs typeface="Calibri"/>
              <a:sym typeface="Calibri"/>
            </a:endParaRPr>
          </a:p>
          <a:p>
            <a:pPr marL="914400" marR="0" lvl="1" indent="-388619" algn="l" rtl="0">
              <a:lnSpc>
                <a:spcPct val="100000"/>
              </a:lnSpc>
              <a:spcBef>
                <a:spcPts val="300"/>
              </a:spcBef>
              <a:spcAft>
                <a:spcPts val="0"/>
              </a:spcAft>
              <a:buClr>
                <a:srgbClr val="6DD99D"/>
              </a:buClr>
              <a:buSzPts val="2520"/>
              <a:buFont typeface="Noto Sans Symbols"/>
              <a:buChar char="✔"/>
            </a:pPr>
            <a:r>
              <a:rPr lang="en-US" sz="1700" b="0" i="0" u="none" strike="noStrike" cap="none">
                <a:solidFill>
                  <a:srgbClr val="000000"/>
                </a:solidFill>
                <a:latin typeface="Calibri"/>
                <a:ea typeface="Calibri"/>
                <a:cs typeface="Calibri"/>
                <a:sym typeface="Calibri"/>
              </a:rPr>
              <a:t>you can write in 3rd person – </a:t>
            </a:r>
            <a:r>
              <a:rPr lang="en-US" sz="1700" b="1" i="0" u="none" strike="noStrike" cap="none">
                <a:solidFill>
                  <a:srgbClr val="000000"/>
                </a:solidFill>
                <a:latin typeface="Calibri"/>
                <a:ea typeface="Calibri"/>
                <a:cs typeface="Calibri"/>
                <a:sym typeface="Calibri"/>
              </a:rPr>
              <a:t>The researcher </a:t>
            </a:r>
            <a:r>
              <a:rPr lang="en-US" sz="1700" b="0" i="0" u="none" strike="noStrike" cap="none">
                <a:solidFill>
                  <a:srgbClr val="000000"/>
                </a:solidFill>
                <a:latin typeface="Calibri"/>
                <a:ea typeface="Calibri"/>
                <a:cs typeface="Calibri"/>
                <a:sym typeface="Calibri"/>
              </a:rPr>
              <a:t>has already investigated… , </a:t>
            </a:r>
            <a:r>
              <a:rPr lang="en-US" sz="1700" b="1" i="0" u="none" strike="noStrike" cap="none">
                <a:solidFill>
                  <a:srgbClr val="000000"/>
                </a:solidFill>
                <a:latin typeface="Calibri"/>
                <a:ea typeface="Calibri"/>
                <a:cs typeface="Calibri"/>
                <a:sym typeface="Calibri"/>
              </a:rPr>
              <a:t>The fellow </a:t>
            </a:r>
            <a:r>
              <a:rPr lang="en-US" sz="1700" b="0" i="0" u="none" strike="noStrike" cap="none">
                <a:solidFill>
                  <a:srgbClr val="000000"/>
                </a:solidFill>
                <a:latin typeface="Calibri"/>
                <a:ea typeface="Calibri"/>
                <a:cs typeface="Calibri"/>
                <a:sym typeface="Calibri"/>
              </a:rPr>
              <a:t>has been part of this team for…</a:t>
            </a:r>
            <a:endParaRPr sz="1700" b="0" i="0" u="none" strike="noStrike" cap="none">
              <a:solidFill>
                <a:srgbClr val="000000"/>
              </a:solidFill>
              <a:latin typeface="Calibri"/>
              <a:ea typeface="Calibri"/>
              <a:cs typeface="Calibri"/>
              <a:sym typeface="Calibri"/>
            </a:endParaRPr>
          </a:p>
          <a:p>
            <a:pPr marL="914400" marR="0" lvl="1" indent="-388619" algn="l" rtl="0">
              <a:lnSpc>
                <a:spcPct val="100000"/>
              </a:lnSpc>
              <a:spcBef>
                <a:spcPts val="300"/>
              </a:spcBef>
              <a:spcAft>
                <a:spcPts val="0"/>
              </a:spcAft>
              <a:buClr>
                <a:srgbClr val="6DD99D"/>
              </a:buClr>
              <a:buSzPts val="2520"/>
              <a:buFont typeface="Noto Sans Symbols"/>
              <a:buChar char="✔"/>
            </a:pPr>
            <a:r>
              <a:rPr lang="en-US" sz="1700" b="0" i="0" u="none" strike="noStrike" cap="none">
                <a:solidFill>
                  <a:srgbClr val="000000"/>
                </a:solidFill>
                <a:latin typeface="Calibri"/>
                <a:ea typeface="Calibri"/>
                <a:cs typeface="Calibri"/>
                <a:sym typeface="Calibri"/>
              </a:rPr>
              <a:t>Whatever your choice is, use it everywhere in your proposal. </a:t>
            </a:r>
            <a:endParaRPr sz="1700" b="0" i="0" u="none" strike="noStrike" cap="none">
              <a:solidFill>
                <a:srgbClr val="000000"/>
              </a:solidFill>
              <a:latin typeface="Calibri"/>
              <a:ea typeface="Calibri"/>
              <a:cs typeface="Calibri"/>
              <a:sym typeface="Calibri"/>
            </a:endParaRPr>
          </a:p>
          <a:p>
            <a:pPr marL="457200" marR="0" lvl="0" indent="-228600" algn="l" rtl="0">
              <a:lnSpc>
                <a:spcPct val="100000"/>
              </a:lnSpc>
              <a:spcBef>
                <a:spcPts val="30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7"/>
          <p:cNvSpPr txBox="1"/>
          <p:nvPr/>
        </p:nvSpPr>
        <p:spPr>
          <a:xfrm>
            <a:off x="647700" y="238126"/>
            <a:ext cx="8229600" cy="857250"/>
          </a:xfrm>
          <a:prstGeom prst="rect">
            <a:avLst/>
          </a:prstGeom>
          <a:noFill/>
          <a:ln>
            <a:noFill/>
          </a:ln>
        </p:spPr>
        <p:txBody>
          <a:bodyPr spcFirstLastPara="1" wrap="square" lIns="91425" tIns="45700" rIns="91425" bIns="45700" anchor="ctr" anchorCtr="0">
            <a:normAutofit fontScale="32500" lnSpcReduction="20000"/>
          </a:bodyPr>
          <a:lstStyle/>
          <a:p>
            <a:pPr marL="0" marR="0" lvl="0" indent="0" algn="ctr" rtl="0">
              <a:lnSpc>
                <a:spcPct val="100000"/>
              </a:lnSpc>
              <a:spcBef>
                <a:spcPts val="0"/>
              </a:spcBef>
              <a:spcAft>
                <a:spcPts val="0"/>
              </a:spcAft>
              <a:buClr>
                <a:schemeClr val="dk1"/>
              </a:buClr>
              <a:buSzPct val="125874"/>
              <a:buFont typeface="Calibri"/>
              <a:buNone/>
            </a:pPr>
            <a:r>
              <a:rPr lang="en-US" sz="4400" b="0" i="0" u="none" strike="noStrike" cap="none">
                <a:solidFill>
                  <a:schemeClr val="accent3"/>
                </a:solidFill>
                <a:latin typeface="Calibri"/>
                <a:ea typeface="Calibri"/>
                <a:cs typeface="Calibri"/>
                <a:sym typeface="Calibri"/>
              </a:rPr>
              <a:t>					</a:t>
            </a:r>
            <a:br>
              <a:rPr lang="en-US" sz="4400" b="0" i="0" u="none" strike="noStrike" cap="none">
                <a:solidFill>
                  <a:schemeClr val="accent3"/>
                </a:solidFill>
                <a:latin typeface="Calibri"/>
                <a:ea typeface="Calibri"/>
                <a:cs typeface="Calibri"/>
                <a:sym typeface="Calibri"/>
              </a:rPr>
            </a:br>
            <a:r>
              <a:rPr lang="en-US" sz="4400" b="0" i="0" u="none" strike="noStrike" cap="none">
                <a:solidFill>
                  <a:schemeClr val="accent3"/>
                </a:solidFill>
                <a:latin typeface="Calibri"/>
                <a:ea typeface="Calibri"/>
                <a:cs typeface="Calibri"/>
                <a:sym typeface="Calibri"/>
              </a:rPr>
              <a:t>			</a:t>
            </a:r>
            <a:r>
              <a:rPr lang="en-US" sz="8000" b="0" i="0" u="none" strike="noStrike" cap="none">
                <a:solidFill>
                  <a:schemeClr val="accent3"/>
                </a:solidFill>
                <a:latin typeface="Calibri"/>
                <a:ea typeface="Calibri"/>
                <a:cs typeface="Calibri"/>
                <a:sym typeface="Calibri"/>
              </a:rPr>
              <a:t>MSCA PF General tips – Language cont. </a:t>
            </a:r>
            <a:br>
              <a:rPr lang="en-US" sz="4400" b="0" i="0" u="none" strike="noStrike" cap="none">
                <a:solidFill>
                  <a:schemeClr val="accent3"/>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p:nvPr/>
        </p:nvSpPr>
        <p:spPr>
          <a:xfrm>
            <a:off x="215900" y="1394461"/>
            <a:ext cx="8712200" cy="4297680"/>
          </a:xfrm>
          <a:prstGeom prst="rect">
            <a:avLst/>
          </a:prstGeom>
          <a:noFill/>
          <a:ln>
            <a:noFill/>
          </a:ln>
        </p:spPr>
        <p:txBody>
          <a:bodyPr spcFirstLastPara="1" wrap="square" lIns="91425" tIns="45700" rIns="91425" bIns="45700" anchor="b" anchorCtr="0">
            <a:normAutofit/>
          </a:bodyPr>
          <a:lstStyle/>
          <a:p>
            <a:pPr marL="114300" marR="0" lvl="0" indent="0" algn="l" rtl="0">
              <a:lnSpc>
                <a:spcPct val="100000"/>
              </a:lnSpc>
              <a:spcBef>
                <a:spcPts val="0"/>
              </a:spcBef>
              <a:spcAft>
                <a:spcPts val="0"/>
              </a:spcAft>
              <a:buNone/>
            </a:pPr>
            <a:r>
              <a:rPr lang="en-US" sz="1600" b="1" i="0" u="none" strike="noStrike" cap="none" dirty="0">
                <a:solidFill>
                  <a:srgbClr val="000000"/>
                </a:solidFill>
                <a:latin typeface="Calibri"/>
                <a:ea typeface="Calibri"/>
                <a:cs typeface="Calibri"/>
                <a:sym typeface="Calibri"/>
              </a:rPr>
              <a:t>1.1</a:t>
            </a:r>
            <a:r>
              <a:rPr lang="en-US" sz="1600" b="0" i="0" u="none" strike="noStrike" cap="none" dirty="0">
                <a:solidFill>
                  <a:srgbClr val="000000"/>
                </a:solidFill>
                <a:latin typeface="Calibri"/>
                <a:ea typeface="Calibri"/>
                <a:cs typeface="Calibri"/>
                <a:sym typeface="Calibri"/>
              </a:rPr>
              <a:t> Quality and pertinence of the project’s research and innovation objectives (and the extent to which they are ambitious, and go beyond the state of the art)</a:t>
            </a:r>
            <a:endParaRPr sz="1600" b="0" i="0" u="none" strike="noStrike" cap="none" dirty="0">
              <a:solidFill>
                <a:srgbClr val="000000"/>
              </a:solidFill>
              <a:latin typeface="Calibri"/>
              <a:ea typeface="Calibri"/>
              <a:cs typeface="Calibri"/>
              <a:sym typeface="Calibri"/>
            </a:endParaRPr>
          </a:p>
          <a:p>
            <a:pPr marL="114300" marR="0" lvl="0" indent="0" algn="l"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114300" marR="0" lvl="0" indent="0" algn="l" rtl="0">
              <a:lnSpc>
                <a:spcPct val="100000"/>
              </a:lnSpc>
              <a:spcBef>
                <a:spcPts val="0"/>
              </a:spcBef>
              <a:spcAft>
                <a:spcPts val="0"/>
              </a:spcAft>
              <a:buNone/>
            </a:pPr>
            <a:r>
              <a:rPr lang="en-US" sz="1600" b="1" i="0" u="none" strike="noStrike" cap="none" dirty="0">
                <a:solidFill>
                  <a:srgbClr val="000000"/>
                </a:solidFill>
                <a:latin typeface="Calibri"/>
                <a:ea typeface="Calibri"/>
                <a:cs typeface="Calibri"/>
                <a:sym typeface="Calibri"/>
              </a:rPr>
              <a:t>1.2</a:t>
            </a:r>
            <a:r>
              <a:rPr lang="en-US" sz="1600" b="0" i="0" u="none" strike="noStrike" cap="none" dirty="0">
                <a:solidFill>
                  <a:srgbClr val="000000"/>
                </a:solidFill>
                <a:latin typeface="Calibri"/>
                <a:ea typeface="Calibri"/>
                <a:cs typeface="Calibri"/>
                <a:sym typeface="Calibri"/>
              </a:rPr>
              <a:t> Soundness of the proposed methodology (including interdisciplinary approaches, consideration of the gender dimension and other diversity aspects if relevant for the research project, and the quality of open science practices) </a:t>
            </a:r>
            <a:endParaRPr sz="1600" b="0" i="0" u="none" strike="noStrike" cap="none" dirty="0">
              <a:solidFill>
                <a:srgbClr val="000000"/>
              </a:solidFill>
              <a:latin typeface="Calibri"/>
              <a:ea typeface="Calibri"/>
              <a:cs typeface="Calibri"/>
              <a:sym typeface="Calibri"/>
            </a:endParaRPr>
          </a:p>
          <a:p>
            <a:pPr marL="114300" marR="0" lvl="0" indent="0" algn="l"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114300" marR="0" lvl="0" indent="0" algn="l" rtl="0">
              <a:lnSpc>
                <a:spcPct val="100000"/>
              </a:lnSpc>
              <a:spcBef>
                <a:spcPts val="0"/>
              </a:spcBef>
              <a:spcAft>
                <a:spcPts val="0"/>
              </a:spcAft>
              <a:buNone/>
            </a:pPr>
            <a:r>
              <a:rPr lang="en-US" sz="1600" b="1" i="0" u="none" strike="noStrike" cap="none" dirty="0">
                <a:solidFill>
                  <a:srgbClr val="000000"/>
                </a:solidFill>
                <a:latin typeface="Calibri"/>
                <a:ea typeface="Calibri"/>
                <a:cs typeface="Calibri"/>
                <a:sym typeface="Calibri"/>
              </a:rPr>
              <a:t>1.3</a:t>
            </a:r>
            <a:r>
              <a:rPr lang="en-US" sz="1600" b="0" i="0" u="none" strike="noStrike" cap="none" dirty="0">
                <a:solidFill>
                  <a:srgbClr val="000000"/>
                </a:solidFill>
                <a:latin typeface="Calibri"/>
                <a:ea typeface="Calibri"/>
                <a:cs typeface="Calibri"/>
                <a:sym typeface="Calibri"/>
              </a:rPr>
              <a:t> Quality of the supervision, training and of the two-way transfer of knowledge between the researcher and the host</a:t>
            </a:r>
            <a:endParaRPr sz="1600" b="0" i="0" u="none" strike="noStrike" cap="none" dirty="0">
              <a:solidFill>
                <a:srgbClr val="000000"/>
              </a:solidFill>
              <a:latin typeface="Calibri"/>
              <a:ea typeface="Calibri"/>
              <a:cs typeface="Calibri"/>
              <a:sym typeface="Calibri"/>
            </a:endParaRPr>
          </a:p>
          <a:p>
            <a:pPr marL="114300" marR="0" lvl="0" indent="0" algn="l"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  </a:t>
            </a:r>
            <a:r>
              <a:rPr lang="en-US" sz="1600" b="1" i="0" u="none" strike="noStrike" cap="none" dirty="0">
                <a:solidFill>
                  <a:srgbClr val="000000"/>
                </a:solidFill>
                <a:latin typeface="Calibri"/>
                <a:ea typeface="Calibri"/>
                <a:cs typeface="Calibri"/>
                <a:sym typeface="Calibri"/>
              </a:rPr>
              <a:t>1.4</a:t>
            </a:r>
            <a:r>
              <a:rPr lang="en-US" sz="1600" b="0" i="0" u="none" strike="noStrike" cap="none" dirty="0">
                <a:solidFill>
                  <a:srgbClr val="000000"/>
                </a:solidFill>
                <a:latin typeface="Calibri"/>
                <a:ea typeface="Calibri"/>
                <a:cs typeface="Calibri"/>
                <a:sym typeface="Calibri"/>
              </a:rPr>
              <a:t> Quality and appropriateness of the researcher’s professional experience, competences and skills</a:t>
            </a:r>
            <a:endParaRPr sz="1600" b="0" i="0" u="none" strike="noStrike" cap="none" dirty="0">
              <a:solidFill>
                <a:srgbClr val="000000"/>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1800"/>
              <a:buFont typeface="Noto Sans Symbols"/>
              <a:buNone/>
            </a:pPr>
            <a:endParaRPr sz="1400" b="1" i="0" u="none" strike="noStrike" cap="none" dirty="0">
              <a:solidFill>
                <a:srgbClr val="000000"/>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1800"/>
              <a:buFont typeface="Noto Sans Symbols"/>
              <a:buNone/>
            </a:pP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Clr>
                <a:schemeClr val="dk1"/>
              </a:buClr>
              <a:buSzPts val="1800"/>
              <a:buFont typeface="Noto Sans Symbols"/>
              <a:buNone/>
            </a:pP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None/>
            </a:pPr>
            <a:endParaRPr sz="1400" b="0" i="0" u="none" strike="noStrike" cap="none" dirty="0">
              <a:solidFill>
                <a:srgbClr val="000000"/>
              </a:solidFill>
              <a:latin typeface="Arial"/>
              <a:ea typeface="Arial"/>
              <a:cs typeface="Arial"/>
              <a:sym typeface="Arial"/>
            </a:endParaRPr>
          </a:p>
        </p:txBody>
      </p:sp>
      <p:sp>
        <p:nvSpPr>
          <p:cNvPr id="178" name="Google Shape;178;p28"/>
          <p:cNvSpPr txBox="1"/>
          <p:nvPr/>
        </p:nvSpPr>
        <p:spPr>
          <a:xfrm>
            <a:off x="215900" y="495300"/>
            <a:ext cx="8107680" cy="714376"/>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r" rtl="0">
              <a:lnSpc>
                <a:spcPct val="100000"/>
              </a:lnSpc>
              <a:spcBef>
                <a:spcPts val="0"/>
              </a:spcBef>
              <a:spcAft>
                <a:spcPts val="0"/>
              </a:spcAft>
              <a:buClr>
                <a:schemeClr val="dk1"/>
              </a:buClr>
              <a:buSzPct val="163636"/>
              <a:buFont typeface="Calibri"/>
              <a:buNone/>
            </a:pPr>
            <a:r>
              <a:rPr lang="en-US" sz="4400" b="0" i="0" u="none" strike="noStrike" cap="none">
                <a:solidFill>
                  <a:schemeClr val="accent3"/>
                </a:solidFill>
                <a:latin typeface="Calibri"/>
                <a:ea typeface="Calibri"/>
                <a:cs typeface="Calibri"/>
                <a:sym typeface="Calibri"/>
              </a:rPr>
              <a:t>					</a:t>
            </a:r>
            <a:br>
              <a:rPr lang="en-US" sz="4400" b="0" i="0" u="none" strike="noStrike" cap="none">
                <a:solidFill>
                  <a:schemeClr val="accent3"/>
                </a:solidFill>
                <a:latin typeface="Calibri"/>
                <a:ea typeface="Calibri"/>
                <a:cs typeface="Calibri"/>
                <a:sym typeface="Calibri"/>
              </a:rPr>
            </a:br>
            <a:r>
              <a:rPr lang="en-US" sz="4400" b="0" i="0" u="none" strike="noStrike" cap="none">
                <a:solidFill>
                  <a:schemeClr val="accent3"/>
                </a:solidFill>
                <a:latin typeface="Calibri"/>
                <a:ea typeface="Calibri"/>
                <a:cs typeface="Calibri"/>
                <a:sym typeface="Calibri"/>
              </a:rPr>
              <a:t>			</a:t>
            </a:r>
            <a:r>
              <a:rPr lang="en-US" sz="9600" b="0" i="0" u="none" strike="noStrike" cap="none">
                <a:solidFill>
                  <a:schemeClr val="accent3"/>
                </a:solidFill>
                <a:latin typeface="Calibri"/>
                <a:ea typeface="Calibri"/>
                <a:cs typeface="Calibri"/>
                <a:sym typeface="Calibri"/>
              </a:rPr>
              <a:t>MSCA PF B1 – Excellence </a:t>
            </a:r>
            <a:br>
              <a:rPr lang="en-US" sz="4400" b="0" i="0" u="none" strike="noStrike" cap="none">
                <a:solidFill>
                  <a:schemeClr val="accent3"/>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body" idx="1"/>
          </p:nvPr>
        </p:nvSpPr>
        <p:spPr>
          <a:xfrm>
            <a:off x="1615382" y="1260872"/>
            <a:ext cx="2901255" cy="617934"/>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1800"/>
              <a:buNone/>
            </a:pPr>
            <a:endParaRPr>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a:p>
        </p:txBody>
      </p:sp>
      <p:sp>
        <p:nvSpPr>
          <p:cNvPr id="185" name="Google Shape;185;p29"/>
          <p:cNvSpPr txBox="1">
            <a:spLocks noGrp="1"/>
          </p:cNvSpPr>
          <p:nvPr>
            <p:ph type="body" idx="2"/>
          </p:nvPr>
        </p:nvSpPr>
        <p:spPr>
          <a:xfrm>
            <a:off x="1401474" y="1334096"/>
            <a:ext cx="3839559" cy="1781004"/>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0"/>
              </a:spcBef>
              <a:spcAft>
                <a:spcPts val="0"/>
              </a:spcAft>
              <a:buSzPts val="825"/>
              <a:buNone/>
            </a:pPr>
            <a:endParaRPr sz="619" b="1">
              <a:latin typeface="Arial"/>
              <a:ea typeface="Arial"/>
              <a:cs typeface="Arial"/>
              <a:sym typeface="Arial"/>
            </a:endParaRPr>
          </a:p>
          <a:p>
            <a:pPr marL="0" lvl="0" indent="0" algn="l" rtl="0">
              <a:lnSpc>
                <a:spcPct val="90000"/>
              </a:lnSpc>
              <a:spcBef>
                <a:spcPts val="563"/>
              </a:spcBef>
              <a:spcAft>
                <a:spcPts val="0"/>
              </a:spcAft>
              <a:buSzPts val="2100"/>
              <a:buNone/>
            </a:pPr>
            <a:endParaRPr i="1"/>
          </a:p>
          <a:p>
            <a:pPr marL="128588" lvl="0" indent="-28574" algn="l" rtl="0">
              <a:lnSpc>
                <a:spcPct val="90000"/>
              </a:lnSpc>
              <a:spcBef>
                <a:spcPts val="563"/>
              </a:spcBef>
              <a:spcAft>
                <a:spcPts val="0"/>
              </a:spcAft>
              <a:buSzPts val="2100"/>
              <a:buNone/>
            </a:pPr>
            <a:endParaRPr/>
          </a:p>
          <a:p>
            <a:pPr marL="0" lvl="0" indent="0" algn="l" rtl="0">
              <a:lnSpc>
                <a:spcPct val="90000"/>
              </a:lnSpc>
              <a:spcBef>
                <a:spcPts val="563"/>
              </a:spcBef>
              <a:spcAft>
                <a:spcPts val="0"/>
              </a:spcAft>
              <a:buSzPts val="2100"/>
              <a:buNone/>
            </a:pPr>
            <a:endParaRPr/>
          </a:p>
        </p:txBody>
      </p:sp>
      <p:sp>
        <p:nvSpPr>
          <p:cNvPr id="186" name="Google Shape;186;p29"/>
          <p:cNvSpPr/>
          <p:nvPr/>
        </p:nvSpPr>
        <p:spPr>
          <a:xfrm>
            <a:off x="3741420" y="141924"/>
            <a:ext cx="5052060" cy="253885"/>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3"/>
                </a:solidFill>
                <a:latin typeface="Lato Black"/>
                <a:ea typeface="Lato Black"/>
                <a:cs typeface="Lato Black"/>
                <a:sym typeface="Lato Black"/>
              </a:rPr>
              <a:t>MSCA – PF: Part B1 - Excellence  (Supervision &amp; Planned training ) </a:t>
            </a:r>
            <a:endParaRPr sz="1200" b="0" i="0" u="none" strike="noStrike" cap="none">
              <a:solidFill>
                <a:schemeClr val="accent3"/>
              </a:solidFill>
              <a:latin typeface="Arial"/>
              <a:ea typeface="Arial"/>
              <a:cs typeface="Arial"/>
              <a:sym typeface="Arial"/>
            </a:endParaRPr>
          </a:p>
        </p:txBody>
      </p:sp>
      <p:sp>
        <p:nvSpPr>
          <p:cNvPr id="187" name="Google Shape;187;p29"/>
          <p:cNvSpPr/>
          <p:nvPr/>
        </p:nvSpPr>
        <p:spPr>
          <a:xfrm>
            <a:off x="1256203" y="3831721"/>
            <a:ext cx="4136080" cy="438551"/>
          </a:xfrm>
          <a:prstGeom prst="rect">
            <a:avLst/>
          </a:prstGeom>
          <a:noFill/>
          <a:ln>
            <a:noFill/>
          </a:ln>
        </p:spPr>
        <p:txBody>
          <a:bodyPr spcFirstLastPara="1" wrap="square" lIns="68550" tIns="34275" rIns="68550" bIns="34275" anchor="t" anchorCtr="0">
            <a:spAutoFit/>
          </a:bodyPr>
          <a:lstStyle/>
          <a:p>
            <a:pPr marL="214313" marR="0" lvl="0" indent="-214313" algn="l" rtl="0">
              <a:lnSpc>
                <a:spcPct val="100000"/>
              </a:lnSpc>
              <a:spcBef>
                <a:spcPts val="0"/>
              </a:spcBef>
              <a:spcAft>
                <a:spcPts val="0"/>
              </a:spcAft>
              <a:buClr>
                <a:srgbClr val="6DD99D"/>
              </a:buClr>
              <a:buSzPts val="1600"/>
              <a:buFont typeface="Noto Sans Symbols"/>
              <a:buChar char="❑"/>
            </a:pPr>
            <a:r>
              <a:rPr lang="en-US" sz="1200" b="1" i="0" u="none" strike="noStrike" cap="none">
                <a:solidFill>
                  <a:srgbClr val="000000"/>
                </a:solidFill>
                <a:latin typeface="Quattrocento Sans"/>
                <a:ea typeface="Quattrocento Sans"/>
                <a:cs typeface="Quattrocento Sans"/>
                <a:sym typeface="Quattrocento Sans"/>
              </a:rPr>
              <a:t>Provide a short profile of your supervisor &amp; his/her key achievements </a:t>
            </a:r>
            <a:endParaRPr sz="1050" b="1" i="0" u="none" strike="noStrike" cap="none">
              <a:solidFill>
                <a:srgbClr val="000000"/>
              </a:solidFill>
              <a:latin typeface="Arial"/>
              <a:ea typeface="Arial"/>
              <a:cs typeface="Arial"/>
              <a:sym typeface="Arial"/>
            </a:endParaRPr>
          </a:p>
        </p:txBody>
      </p:sp>
      <p:sp>
        <p:nvSpPr>
          <p:cNvPr id="188" name="Google Shape;188;p29"/>
          <p:cNvSpPr/>
          <p:nvPr/>
        </p:nvSpPr>
        <p:spPr>
          <a:xfrm>
            <a:off x="5315263" y="1149611"/>
            <a:ext cx="2372788" cy="225096"/>
          </a:xfrm>
          <a:prstGeom prst="rect">
            <a:avLst/>
          </a:prstGeom>
          <a:noFill/>
          <a:ln>
            <a:noFill/>
          </a:ln>
        </p:spPr>
        <p:txBody>
          <a:bodyPr spcFirstLastPara="1" wrap="square" lIns="68550" tIns="34275" rIns="68550" bIns="34275" anchor="t" anchorCtr="0">
            <a:spAutoFit/>
          </a:bodyPr>
          <a:lstStyle/>
          <a:p>
            <a:pPr marL="160735" marR="0" lvl="0" indent="-96441" algn="l" rtl="0">
              <a:lnSpc>
                <a:spcPct val="100000"/>
              </a:lnSpc>
              <a:spcBef>
                <a:spcPts val="0"/>
              </a:spcBef>
              <a:spcAft>
                <a:spcPts val="0"/>
              </a:spcAft>
              <a:buNone/>
            </a:pPr>
            <a:endParaRPr sz="1013" b="0" i="0" u="none" strike="noStrike" cap="none">
              <a:solidFill>
                <a:srgbClr val="000000"/>
              </a:solidFill>
              <a:latin typeface="Arial"/>
              <a:ea typeface="Arial"/>
              <a:cs typeface="Arial"/>
              <a:sym typeface="Arial"/>
            </a:endParaRPr>
          </a:p>
        </p:txBody>
      </p:sp>
      <p:sp>
        <p:nvSpPr>
          <p:cNvPr id="189" name="Google Shape;189;p29"/>
          <p:cNvSpPr/>
          <p:nvPr/>
        </p:nvSpPr>
        <p:spPr>
          <a:xfrm>
            <a:off x="5501781" y="439436"/>
            <a:ext cx="2411133" cy="4264663"/>
          </a:xfrm>
          <a:prstGeom prst="rect">
            <a:avLst/>
          </a:prstGeom>
          <a:noFill/>
          <a:ln>
            <a:noFill/>
          </a:ln>
        </p:spPr>
        <p:txBody>
          <a:bodyPr spcFirstLastPara="1" wrap="square" lIns="68550" tIns="34275" rIns="68550" bIns="34275" anchor="t" anchorCtr="0">
            <a:spAutoFit/>
          </a:bodyPr>
          <a:lstStyle/>
          <a:p>
            <a:pPr marL="160735" marR="0" lvl="0" indent="-160735" algn="l" rtl="0">
              <a:lnSpc>
                <a:spcPct val="100000"/>
              </a:lnSpc>
              <a:spcBef>
                <a:spcPts val="0"/>
              </a:spcBef>
              <a:spcAft>
                <a:spcPts val="0"/>
              </a:spcAft>
              <a:buClr>
                <a:srgbClr val="6DD99D"/>
              </a:buClr>
              <a:buSzPts val="1400"/>
              <a:buFont typeface="Noto Sans Symbols"/>
              <a:buChar char="❑"/>
            </a:pPr>
            <a:r>
              <a:rPr lang="en-US" sz="1050" b="0" i="0" u="none" strike="noStrike" cap="none">
                <a:solidFill>
                  <a:srgbClr val="000000"/>
                </a:solidFill>
                <a:latin typeface="Quattrocento Sans"/>
                <a:ea typeface="Quattrocento Sans"/>
                <a:cs typeface="Quattrocento Sans"/>
                <a:sym typeface="Quattrocento Sans"/>
              </a:rPr>
              <a:t>Describe training activities planned for your fellowship – you should include training in: (1) research skills (core skills relating to your project), (2) advanced research skills that will improve your competencies in the research area and (3) transferable skills that you can transfer to future jobs</a:t>
            </a:r>
            <a:endParaRPr sz="1050" b="0" i="0" u="none" strike="noStrike" cap="none">
              <a:solidFill>
                <a:srgbClr val="000000"/>
              </a:solidFill>
              <a:latin typeface="Quattrocento Sans"/>
              <a:ea typeface="Quattrocento Sans"/>
              <a:cs typeface="Quattrocento Sans"/>
              <a:sym typeface="Quattrocento Sans"/>
            </a:endParaRPr>
          </a:p>
          <a:p>
            <a:pPr marL="160735" marR="0" lvl="0" indent="-160735" algn="l" rtl="0">
              <a:lnSpc>
                <a:spcPct val="100000"/>
              </a:lnSpc>
              <a:spcBef>
                <a:spcPts val="0"/>
              </a:spcBef>
              <a:spcAft>
                <a:spcPts val="0"/>
              </a:spcAft>
              <a:buClr>
                <a:srgbClr val="6DD99D"/>
              </a:buClr>
              <a:buSzPts val="1400"/>
              <a:buFont typeface="Noto Sans Symbols"/>
              <a:buChar char="❑"/>
            </a:pPr>
            <a:r>
              <a:rPr lang="en-US" sz="1050" b="1" i="0" u="none" strike="noStrike" cap="none">
                <a:solidFill>
                  <a:srgbClr val="000000"/>
                </a:solidFill>
                <a:latin typeface="Quattrocento Sans"/>
                <a:ea typeface="Quattrocento Sans"/>
                <a:cs typeface="Quattrocento Sans"/>
                <a:sym typeface="Quattrocento Sans"/>
              </a:rPr>
              <a:t>Examples of advanced research skills: </a:t>
            </a:r>
            <a:r>
              <a:rPr lang="en-US" sz="1050" b="0" i="0" u="none" strike="noStrike" cap="none">
                <a:solidFill>
                  <a:srgbClr val="000000"/>
                </a:solidFill>
                <a:latin typeface="Quattrocento Sans"/>
                <a:ea typeface="Quattrocento Sans"/>
                <a:cs typeface="Quattrocento Sans"/>
                <a:sym typeface="Quattrocento Sans"/>
              </a:rPr>
              <a:t>Training in new techniques, instruments, equipment; Open science, Big data; Scientific writing; Experimental design </a:t>
            </a:r>
            <a:endParaRPr sz="1050" b="0" i="0" u="none" strike="noStrike" cap="none">
              <a:solidFill>
                <a:srgbClr val="000000"/>
              </a:solidFill>
              <a:latin typeface="Arial"/>
              <a:ea typeface="Arial"/>
              <a:cs typeface="Arial"/>
              <a:sym typeface="Arial"/>
            </a:endParaRPr>
          </a:p>
          <a:p>
            <a:pPr marL="160735" marR="0" lvl="0" indent="-160735" algn="l" rtl="0">
              <a:lnSpc>
                <a:spcPct val="100000"/>
              </a:lnSpc>
              <a:spcBef>
                <a:spcPts val="0"/>
              </a:spcBef>
              <a:spcAft>
                <a:spcPts val="0"/>
              </a:spcAft>
              <a:buClr>
                <a:srgbClr val="6DD99D"/>
              </a:buClr>
              <a:buSzPts val="1400"/>
              <a:buFont typeface="Noto Sans Symbols"/>
              <a:buChar char="❑"/>
            </a:pPr>
            <a:r>
              <a:rPr lang="en-US" sz="1050" b="1" i="0" u="none" strike="noStrike" cap="none">
                <a:solidFill>
                  <a:srgbClr val="000000"/>
                </a:solidFill>
                <a:latin typeface="Quattrocento Sans"/>
                <a:ea typeface="Quattrocento Sans"/>
                <a:cs typeface="Quattrocento Sans"/>
                <a:sym typeface="Quattrocento Sans"/>
              </a:rPr>
              <a:t>Examples of transferable skills: </a:t>
            </a:r>
            <a:r>
              <a:rPr lang="en-US" sz="1050" b="0" i="0" u="none" strike="noStrike" cap="none">
                <a:solidFill>
                  <a:srgbClr val="000000"/>
                </a:solidFill>
                <a:latin typeface="Quattrocento Sans"/>
                <a:ea typeface="Quattrocento Sans"/>
                <a:cs typeface="Quattrocento Sans"/>
                <a:sym typeface="Quattrocento Sans"/>
              </a:rPr>
              <a:t>management of IPR, project management, task coordination, managing finance, proposal preparation, patent applications, CV preparation and interview skills </a:t>
            </a:r>
            <a:endParaRPr sz="1050" b="0" i="0" u="none" strike="noStrike" cap="none">
              <a:solidFill>
                <a:srgbClr val="000000"/>
              </a:solidFill>
              <a:latin typeface="Arial"/>
              <a:ea typeface="Arial"/>
              <a:cs typeface="Arial"/>
              <a:sym typeface="Arial"/>
            </a:endParaRPr>
          </a:p>
          <a:p>
            <a:pPr marL="160735" marR="0" lvl="0" indent="-94060" algn="l" rtl="0">
              <a:lnSpc>
                <a:spcPct val="100000"/>
              </a:lnSpc>
              <a:spcBef>
                <a:spcPts val="0"/>
              </a:spcBef>
              <a:spcAft>
                <a:spcPts val="0"/>
              </a:spcAft>
              <a:buNone/>
            </a:pPr>
            <a:endParaRPr sz="1050" b="0" i="0" u="none" strike="noStrike" cap="none">
              <a:solidFill>
                <a:srgbClr val="000000"/>
              </a:solidFill>
              <a:latin typeface="Quattrocento Sans"/>
              <a:ea typeface="Quattrocento Sans"/>
              <a:cs typeface="Quattrocento Sans"/>
              <a:sym typeface="Quattrocento Sans"/>
            </a:endParaRPr>
          </a:p>
          <a:p>
            <a:pPr marL="160735" marR="0" lvl="0" indent="-160735" algn="l" rtl="0">
              <a:lnSpc>
                <a:spcPct val="100000"/>
              </a:lnSpc>
              <a:spcBef>
                <a:spcPts val="0"/>
              </a:spcBef>
              <a:spcAft>
                <a:spcPts val="0"/>
              </a:spcAft>
              <a:buClr>
                <a:srgbClr val="6DD99D"/>
              </a:buClr>
              <a:buSzPts val="1400"/>
              <a:buFont typeface="Noto Sans Symbols"/>
              <a:buChar char="❑"/>
            </a:pPr>
            <a:r>
              <a:rPr lang="en-US" sz="1050" b="0" i="0" u="none" strike="noStrike" cap="none">
                <a:solidFill>
                  <a:srgbClr val="000000"/>
                </a:solidFill>
                <a:latin typeface="Quattrocento Sans"/>
                <a:ea typeface="Quattrocento Sans"/>
                <a:cs typeface="Quattrocento Sans"/>
                <a:sym typeface="Quattrocento Sans"/>
              </a:rPr>
              <a:t>The more details you provide on the planned training, the better! (location, course content/topic, date, duration, speaker, etc.)</a:t>
            </a:r>
            <a:endParaRPr sz="1050" b="0" i="0" u="none" strike="noStrike" cap="none">
              <a:solidFill>
                <a:srgbClr val="000000"/>
              </a:solidFill>
              <a:latin typeface="Arial"/>
              <a:ea typeface="Arial"/>
              <a:cs typeface="Arial"/>
              <a:sym typeface="Arial"/>
            </a:endParaRPr>
          </a:p>
          <a:p>
            <a:pPr marL="160735" marR="0" lvl="0" indent="-96441" algn="l" rtl="0">
              <a:lnSpc>
                <a:spcPct val="100000"/>
              </a:lnSpc>
              <a:spcBef>
                <a:spcPts val="0"/>
              </a:spcBef>
              <a:spcAft>
                <a:spcPts val="0"/>
              </a:spcAft>
              <a:buNone/>
            </a:pPr>
            <a:endParaRPr sz="1013" b="0" i="0" u="none" strike="noStrike" cap="none">
              <a:solidFill>
                <a:srgbClr val="000000"/>
              </a:solidFill>
              <a:latin typeface="Lato"/>
              <a:ea typeface="Lato"/>
              <a:cs typeface="Lato"/>
              <a:sym typeface="Lato"/>
            </a:endParaRPr>
          </a:p>
        </p:txBody>
      </p:sp>
      <p:pic>
        <p:nvPicPr>
          <p:cNvPr id="190" name="Google Shape;190;p29"/>
          <p:cNvPicPr preferRelativeResize="0"/>
          <p:nvPr/>
        </p:nvPicPr>
        <p:blipFill rotWithShape="1">
          <a:blip r:embed="rId3">
            <a:alphaModFix/>
          </a:blip>
          <a:srcRect/>
          <a:stretch/>
        </p:blipFill>
        <p:spPr>
          <a:xfrm>
            <a:off x="1377254" y="854700"/>
            <a:ext cx="3888000" cy="2031793"/>
          </a:xfrm>
          <a:prstGeom prst="rect">
            <a:avLst/>
          </a:prstGeom>
          <a:noFill/>
          <a:ln>
            <a:noFill/>
          </a:ln>
          <a:effectLst>
            <a:outerShdw blurRad="292100" dist="139700" dir="2700000" algn="tl" rotWithShape="0">
              <a:srgbClr val="333333">
                <a:alpha val="63921"/>
              </a:srgbClr>
            </a:outerShdw>
          </a:effectLst>
        </p:spPr>
      </p:pic>
      <p:pic>
        <p:nvPicPr>
          <p:cNvPr id="191" name="Google Shape;191;p29"/>
          <p:cNvPicPr preferRelativeResize="0"/>
          <p:nvPr/>
        </p:nvPicPr>
        <p:blipFill rotWithShape="1">
          <a:blip r:embed="rId4">
            <a:alphaModFix/>
          </a:blip>
          <a:srcRect/>
          <a:stretch/>
        </p:blipFill>
        <p:spPr>
          <a:xfrm>
            <a:off x="1332492" y="3154815"/>
            <a:ext cx="3943350" cy="5575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body" idx="2"/>
          </p:nvPr>
        </p:nvSpPr>
        <p:spPr>
          <a:xfrm>
            <a:off x="1401474" y="1334096"/>
            <a:ext cx="3170526" cy="1781004"/>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0"/>
              </a:spcBef>
              <a:spcAft>
                <a:spcPts val="0"/>
              </a:spcAft>
              <a:buSzPts val="825"/>
              <a:buNone/>
            </a:pPr>
            <a:endParaRPr sz="619" b="1">
              <a:latin typeface="Arial"/>
              <a:ea typeface="Arial"/>
              <a:cs typeface="Arial"/>
              <a:sym typeface="Arial"/>
            </a:endParaRPr>
          </a:p>
          <a:p>
            <a:pPr marL="0" lvl="0" indent="0" algn="l" rtl="0">
              <a:lnSpc>
                <a:spcPct val="90000"/>
              </a:lnSpc>
              <a:spcBef>
                <a:spcPts val="563"/>
              </a:spcBef>
              <a:spcAft>
                <a:spcPts val="0"/>
              </a:spcAft>
              <a:buSzPts val="2100"/>
              <a:buNone/>
            </a:pPr>
            <a:endParaRPr i="1"/>
          </a:p>
          <a:p>
            <a:pPr marL="128588" lvl="0" indent="-28574" algn="l" rtl="0">
              <a:lnSpc>
                <a:spcPct val="90000"/>
              </a:lnSpc>
              <a:spcBef>
                <a:spcPts val="563"/>
              </a:spcBef>
              <a:spcAft>
                <a:spcPts val="0"/>
              </a:spcAft>
              <a:buSzPts val="2100"/>
              <a:buNone/>
            </a:pPr>
            <a:endParaRPr/>
          </a:p>
          <a:p>
            <a:pPr marL="0" lvl="0" indent="0" algn="l" rtl="0">
              <a:lnSpc>
                <a:spcPct val="90000"/>
              </a:lnSpc>
              <a:spcBef>
                <a:spcPts val="563"/>
              </a:spcBef>
              <a:spcAft>
                <a:spcPts val="0"/>
              </a:spcAft>
              <a:buSzPts val="2100"/>
              <a:buNone/>
            </a:pPr>
            <a:endParaRPr/>
          </a:p>
        </p:txBody>
      </p:sp>
      <p:sp>
        <p:nvSpPr>
          <p:cNvPr id="198" name="Google Shape;198;p30"/>
          <p:cNvSpPr/>
          <p:nvPr/>
        </p:nvSpPr>
        <p:spPr>
          <a:xfrm>
            <a:off x="3482632" y="244402"/>
            <a:ext cx="6477464"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350" b="1" i="0" u="none" strike="noStrike" cap="none">
                <a:solidFill>
                  <a:schemeClr val="accent3"/>
                </a:solidFill>
                <a:latin typeface="Lato Black"/>
                <a:ea typeface="Lato Black"/>
                <a:cs typeface="Lato Black"/>
                <a:sym typeface="Lato Black"/>
              </a:rPr>
              <a:t>MSCA – PF: Part B1 – Excellence ( 2 way Transfer of Knowledge)</a:t>
            </a:r>
            <a:endParaRPr sz="1050" b="0" i="0" u="none" strike="noStrike" cap="none">
              <a:solidFill>
                <a:schemeClr val="accent3"/>
              </a:solidFill>
              <a:highlight>
                <a:srgbClr val="FFFF00"/>
              </a:highlight>
              <a:latin typeface="Arial"/>
              <a:ea typeface="Arial"/>
              <a:cs typeface="Arial"/>
              <a:sym typeface="Arial"/>
            </a:endParaRPr>
          </a:p>
        </p:txBody>
      </p:sp>
      <p:sp>
        <p:nvSpPr>
          <p:cNvPr id="199" name="Google Shape;199;p30"/>
          <p:cNvSpPr/>
          <p:nvPr/>
        </p:nvSpPr>
        <p:spPr>
          <a:xfrm>
            <a:off x="1142975" y="2505440"/>
            <a:ext cx="3896274" cy="2319836"/>
          </a:xfrm>
          <a:prstGeom prst="rect">
            <a:avLst/>
          </a:prstGeom>
          <a:noFill/>
          <a:ln>
            <a:noFill/>
          </a:ln>
        </p:spPr>
        <p:txBody>
          <a:bodyPr spcFirstLastPara="1" wrap="square" lIns="68550" tIns="34275" rIns="68550" bIns="34275" anchor="t" anchorCtr="0">
            <a:spAutoFit/>
          </a:bodyPr>
          <a:lstStyle/>
          <a:p>
            <a:pPr marL="214313" marR="0" lvl="0" indent="-214313" algn="l" rtl="0">
              <a:lnSpc>
                <a:spcPct val="100000"/>
              </a:lnSpc>
              <a:spcBef>
                <a:spcPts val="0"/>
              </a:spcBef>
              <a:spcAft>
                <a:spcPts val="0"/>
              </a:spcAft>
              <a:buClr>
                <a:srgbClr val="6DD99D"/>
              </a:buClr>
              <a:buSzPts val="1500"/>
              <a:buFont typeface="Noto Sans Symbols"/>
              <a:buChar char="❑"/>
            </a:pPr>
            <a:r>
              <a:rPr lang="en-US" sz="1125" b="1" i="0" u="none" strike="noStrike" cap="none" dirty="0">
                <a:solidFill>
                  <a:srgbClr val="000000"/>
                </a:solidFill>
                <a:latin typeface="Quattrocento Sans"/>
                <a:ea typeface="Quattrocento Sans"/>
                <a:cs typeface="Quattrocento Sans"/>
                <a:sym typeface="Quattrocento Sans"/>
              </a:rPr>
              <a:t>Career Development Plan</a:t>
            </a:r>
            <a:r>
              <a:rPr lang="en-US" sz="1125" b="0" i="0" u="none" strike="noStrike" cap="none" dirty="0">
                <a:solidFill>
                  <a:srgbClr val="000000"/>
                </a:solidFill>
                <a:latin typeface="Quattrocento Sans"/>
                <a:ea typeface="Quattrocento Sans"/>
                <a:cs typeface="Quattrocento Sans"/>
                <a:sym typeface="Quattrocento Sans"/>
              </a:rPr>
              <a:t> – a project deliverable that can be updated when needed;</a:t>
            </a:r>
            <a:endParaRPr sz="105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dirty="0">
                <a:solidFill>
                  <a:srgbClr val="000000"/>
                </a:solidFill>
                <a:latin typeface="Quattrocento Sans"/>
                <a:ea typeface="Quattrocento Sans"/>
                <a:cs typeface="Quattrocento Sans"/>
                <a:sym typeface="Quattrocento Sans"/>
              </a:rPr>
              <a:t>Core &amp; advanced research skills and transferable skills you will develop;</a:t>
            </a:r>
            <a:endParaRPr sz="105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dirty="0">
                <a:solidFill>
                  <a:srgbClr val="000000"/>
                </a:solidFill>
                <a:latin typeface="Quattrocento Sans"/>
                <a:ea typeface="Quattrocento Sans"/>
                <a:cs typeface="Quattrocento Sans"/>
                <a:sym typeface="Quattrocento Sans"/>
              </a:rPr>
              <a:t>How your supervisor and the rest of the team will enable you to develop core research skills;</a:t>
            </a:r>
            <a:endParaRPr sz="105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dirty="0">
                <a:solidFill>
                  <a:srgbClr val="000000"/>
                </a:solidFill>
                <a:latin typeface="Quattrocento Sans"/>
                <a:ea typeface="Quattrocento Sans"/>
                <a:cs typeface="Quattrocento Sans"/>
                <a:sym typeface="Quattrocento Sans"/>
              </a:rPr>
              <a:t>Training </a:t>
            </a:r>
            <a:r>
              <a:rPr lang="en-US" sz="1125" b="0" i="0" u="none" strike="noStrike" cap="none" dirty="0" err="1">
                <a:solidFill>
                  <a:srgbClr val="000000"/>
                </a:solidFill>
                <a:latin typeface="Quattrocento Sans"/>
                <a:ea typeface="Quattrocento Sans"/>
                <a:cs typeface="Quattrocento Sans"/>
                <a:sym typeface="Quattrocento Sans"/>
              </a:rPr>
              <a:t>programmes</a:t>
            </a:r>
            <a:r>
              <a:rPr lang="en-US" sz="1125" b="0" i="0" u="none" strike="noStrike" cap="none" dirty="0">
                <a:solidFill>
                  <a:srgbClr val="000000"/>
                </a:solidFill>
                <a:latin typeface="Quattrocento Sans"/>
                <a:ea typeface="Quattrocento Sans"/>
                <a:cs typeface="Quattrocento Sans"/>
                <a:sym typeface="Quattrocento Sans"/>
              </a:rPr>
              <a:t>, workshops, courses offered to you</a:t>
            </a:r>
            <a:endParaRPr sz="105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dirty="0">
                <a:solidFill>
                  <a:srgbClr val="000000"/>
                </a:solidFill>
                <a:latin typeface="Quattrocento Sans"/>
                <a:ea typeface="Quattrocento Sans"/>
                <a:cs typeface="Quattrocento Sans"/>
                <a:sym typeface="Quattrocento Sans"/>
              </a:rPr>
              <a:t>Support offered by other departments at host;</a:t>
            </a:r>
            <a:endParaRPr sz="105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dirty="0">
                <a:solidFill>
                  <a:srgbClr val="000000"/>
                </a:solidFill>
                <a:latin typeface="Quattrocento Sans"/>
                <a:ea typeface="Quattrocento Sans"/>
                <a:cs typeface="Quattrocento Sans"/>
                <a:sym typeface="Quattrocento Sans"/>
              </a:rPr>
              <a:t>Networking opportunities</a:t>
            </a:r>
            <a:endParaRPr sz="105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dirty="0">
                <a:solidFill>
                  <a:srgbClr val="000000"/>
                </a:solidFill>
                <a:latin typeface="Quattrocento Sans"/>
                <a:ea typeface="Quattrocento Sans"/>
                <a:cs typeface="Quattrocento Sans"/>
                <a:sym typeface="Quattrocento Sans"/>
              </a:rPr>
              <a:t>Intersectoral transfer of knowledge – any planned collaborations with business partners  where you will get additional skills and insights. </a:t>
            </a:r>
            <a:endParaRPr sz="1013" b="0" i="0" u="none" strike="noStrike" cap="none" dirty="0">
              <a:solidFill>
                <a:srgbClr val="000000"/>
              </a:solidFill>
              <a:latin typeface="Arial"/>
              <a:ea typeface="Arial"/>
              <a:cs typeface="Arial"/>
              <a:sym typeface="Arial"/>
            </a:endParaRPr>
          </a:p>
        </p:txBody>
      </p:sp>
      <p:sp>
        <p:nvSpPr>
          <p:cNvPr id="200" name="Google Shape;200;p30"/>
          <p:cNvSpPr/>
          <p:nvPr/>
        </p:nvSpPr>
        <p:spPr>
          <a:xfrm>
            <a:off x="5315263" y="1149611"/>
            <a:ext cx="2372788" cy="225096"/>
          </a:xfrm>
          <a:prstGeom prst="rect">
            <a:avLst/>
          </a:prstGeom>
          <a:noFill/>
          <a:ln>
            <a:noFill/>
          </a:ln>
        </p:spPr>
        <p:txBody>
          <a:bodyPr spcFirstLastPara="1" wrap="square" lIns="68550" tIns="34275" rIns="68550" bIns="34275" anchor="t" anchorCtr="0">
            <a:spAutoFit/>
          </a:bodyPr>
          <a:lstStyle/>
          <a:p>
            <a:pPr marL="160735" marR="0" lvl="0" indent="-96441" algn="l" rtl="0">
              <a:lnSpc>
                <a:spcPct val="100000"/>
              </a:lnSpc>
              <a:spcBef>
                <a:spcPts val="0"/>
              </a:spcBef>
              <a:spcAft>
                <a:spcPts val="0"/>
              </a:spcAft>
              <a:buNone/>
            </a:pPr>
            <a:endParaRPr sz="1013" b="0" i="0" u="none" strike="noStrike" cap="none">
              <a:solidFill>
                <a:srgbClr val="000000"/>
              </a:solidFill>
              <a:latin typeface="Arial"/>
              <a:ea typeface="Arial"/>
              <a:cs typeface="Arial"/>
              <a:sym typeface="Arial"/>
            </a:endParaRPr>
          </a:p>
        </p:txBody>
      </p:sp>
      <p:sp>
        <p:nvSpPr>
          <p:cNvPr id="201" name="Google Shape;201;p30"/>
          <p:cNvSpPr/>
          <p:nvPr/>
        </p:nvSpPr>
        <p:spPr>
          <a:xfrm>
            <a:off x="5315263" y="2351303"/>
            <a:ext cx="2847232" cy="2319836"/>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endParaRPr sz="1125" b="1" i="0"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a:solidFill>
                  <a:srgbClr val="000000"/>
                </a:solidFill>
                <a:latin typeface="Quattrocento Sans"/>
                <a:ea typeface="Quattrocento Sans"/>
                <a:cs typeface="Quattrocento Sans"/>
                <a:sym typeface="Quattrocento Sans"/>
              </a:rPr>
              <a:t>Describe your current expertise, skills, techniques that could be applied to research in host university;</a:t>
            </a:r>
            <a:endParaRPr sz="105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a:solidFill>
                  <a:srgbClr val="000000"/>
                </a:solidFill>
                <a:latin typeface="Quattrocento Sans"/>
                <a:ea typeface="Quattrocento Sans"/>
                <a:cs typeface="Quattrocento Sans"/>
                <a:sym typeface="Quattrocento Sans"/>
              </a:rPr>
              <a:t>Identify knowledge to address gaps in the host university; </a:t>
            </a:r>
            <a:endParaRPr sz="105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a:solidFill>
                  <a:srgbClr val="000000"/>
                </a:solidFill>
                <a:latin typeface="Quattrocento Sans"/>
                <a:ea typeface="Quattrocento Sans"/>
                <a:cs typeface="Quattrocento Sans"/>
                <a:sym typeface="Quattrocento Sans"/>
              </a:rPr>
              <a:t>Show that the host can benefit from your existing networks/ contacts; </a:t>
            </a:r>
            <a:endParaRPr sz="105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a:solidFill>
                  <a:srgbClr val="000000"/>
                </a:solidFill>
                <a:latin typeface="Quattrocento Sans"/>
                <a:ea typeface="Quattrocento Sans"/>
                <a:cs typeface="Quattrocento Sans"/>
                <a:sym typeface="Quattrocento Sans"/>
              </a:rPr>
              <a:t>How you will transfer your knowlege </a:t>
            </a:r>
            <a:r>
              <a:rPr lang="en-US" sz="1125" b="1" i="0" u="none" strike="noStrike" cap="none">
                <a:solidFill>
                  <a:srgbClr val="000000"/>
                </a:solidFill>
                <a:latin typeface="Quattrocento Sans"/>
                <a:ea typeface="Quattrocento Sans"/>
                <a:cs typeface="Quattrocento Sans"/>
                <a:sym typeface="Quattrocento Sans"/>
              </a:rPr>
              <a:t>– by mentoring students, delivering workshops to the host team or by initiating contact between your host and past collaborators. </a:t>
            </a:r>
            <a:endParaRPr sz="1050" b="0" i="0" u="none" strike="noStrike" cap="none">
              <a:solidFill>
                <a:srgbClr val="000000"/>
              </a:solidFill>
              <a:latin typeface="Arial"/>
              <a:ea typeface="Arial"/>
              <a:cs typeface="Arial"/>
              <a:sym typeface="Arial"/>
            </a:endParaRPr>
          </a:p>
        </p:txBody>
      </p:sp>
      <p:grpSp>
        <p:nvGrpSpPr>
          <p:cNvPr id="202" name="Google Shape;202;p30"/>
          <p:cNvGrpSpPr/>
          <p:nvPr/>
        </p:nvGrpSpPr>
        <p:grpSpPr>
          <a:xfrm>
            <a:off x="1565823" y="1021687"/>
            <a:ext cx="1552076" cy="1429283"/>
            <a:chOff x="2780908" y="4279079"/>
            <a:chExt cx="2484181" cy="2066925"/>
          </a:xfrm>
        </p:grpSpPr>
        <p:sp>
          <p:nvSpPr>
            <p:cNvPr id="203" name="Google Shape;203;p30"/>
            <p:cNvSpPr/>
            <p:nvPr/>
          </p:nvSpPr>
          <p:spPr>
            <a:xfrm>
              <a:off x="2780908" y="4279079"/>
              <a:ext cx="2366758" cy="2066925"/>
            </a:xfrm>
            <a:custGeom>
              <a:avLst/>
              <a:gdLst/>
              <a:ahLst/>
              <a:cxnLst/>
              <a:rect l="l" t="t" r="r" b="b"/>
              <a:pathLst>
                <a:path w="4489691" h="4489627" extrusionOk="0">
                  <a:moveTo>
                    <a:pt x="0" y="2244814"/>
                  </a:moveTo>
                  <a:cubicBezTo>
                    <a:pt x="0" y="1005037"/>
                    <a:pt x="1005052" y="0"/>
                    <a:pt x="2244846" y="0"/>
                  </a:cubicBezTo>
                  <a:cubicBezTo>
                    <a:pt x="3484640" y="0"/>
                    <a:pt x="4489692" y="1005037"/>
                    <a:pt x="4489692" y="2244814"/>
                  </a:cubicBezTo>
                  <a:cubicBezTo>
                    <a:pt x="4489692" y="3484591"/>
                    <a:pt x="3484640" y="4489628"/>
                    <a:pt x="2244846" y="4489628"/>
                  </a:cubicBezTo>
                  <a:cubicBezTo>
                    <a:pt x="1005052" y="4489628"/>
                    <a:pt x="0" y="3484591"/>
                    <a:pt x="0" y="2244814"/>
                  </a:cubicBezTo>
                  <a:close/>
                </a:path>
              </a:pathLst>
            </a:custGeom>
            <a:solidFill>
              <a:srgbClr val="8A1259"/>
            </a:solidFill>
            <a:ln w="25400" cap="flat" cmpd="sng">
              <a:solidFill>
                <a:schemeClr val="lt1"/>
              </a:solidFill>
              <a:prstDash val="solid"/>
              <a:round/>
              <a:headEnd type="none" w="sm" len="sm"/>
              <a:tailEnd type="none" w="sm" len="sm"/>
            </a:ln>
          </p:spPr>
          <p:txBody>
            <a:bodyPr spcFirstLastPara="1" wrap="square" lIns="621700" tIns="621675" rIns="621700" bIns="621675"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204" name="Google Shape;204;p30"/>
            <p:cNvSpPr txBox="1"/>
            <p:nvPr/>
          </p:nvSpPr>
          <p:spPr>
            <a:xfrm>
              <a:off x="2898331" y="5031649"/>
              <a:ext cx="2366758" cy="43505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500" b="1" i="0" u="none" strike="noStrike" cap="none">
                  <a:solidFill>
                    <a:schemeClr val="lt1"/>
                  </a:solidFill>
                  <a:latin typeface="Lato Black"/>
                  <a:ea typeface="Lato Black"/>
                  <a:cs typeface="Lato Black"/>
                  <a:sym typeface="Lato Black"/>
                </a:rPr>
                <a:t>Fellow &gt; host</a:t>
              </a:r>
              <a:endParaRPr sz="1050" b="0" i="0" u="none" strike="noStrike" cap="none">
                <a:solidFill>
                  <a:srgbClr val="000000"/>
                </a:solidFill>
                <a:latin typeface="Arial"/>
                <a:ea typeface="Arial"/>
                <a:cs typeface="Arial"/>
                <a:sym typeface="Arial"/>
              </a:endParaRPr>
            </a:p>
          </p:txBody>
        </p:sp>
      </p:grpSp>
      <p:grpSp>
        <p:nvGrpSpPr>
          <p:cNvPr id="205" name="Google Shape;205;p30"/>
          <p:cNvGrpSpPr/>
          <p:nvPr/>
        </p:nvGrpSpPr>
        <p:grpSpPr>
          <a:xfrm>
            <a:off x="3871302" y="605639"/>
            <a:ext cx="1619915" cy="1425548"/>
            <a:chOff x="2746057" y="4052541"/>
            <a:chExt cx="2642053" cy="2066925"/>
          </a:xfrm>
        </p:grpSpPr>
        <p:sp>
          <p:nvSpPr>
            <p:cNvPr id="206" name="Google Shape;206;p30"/>
            <p:cNvSpPr/>
            <p:nvPr/>
          </p:nvSpPr>
          <p:spPr>
            <a:xfrm>
              <a:off x="2746057" y="4052541"/>
              <a:ext cx="2366758" cy="2066925"/>
            </a:xfrm>
            <a:custGeom>
              <a:avLst/>
              <a:gdLst/>
              <a:ahLst/>
              <a:cxnLst/>
              <a:rect l="l" t="t" r="r" b="b"/>
              <a:pathLst>
                <a:path w="4489691" h="4489627" extrusionOk="0">
                  <a:moveTo>
                    <a:pt x="0" y="2244814"/>
                  </a:moveTo>
                  <a:cubicBezTo>
                    <a:pt x="0" y="1005037"/>
                    <a:pt x="1005052" y="0"/>
                    <a:pt x="2244846" y="0"/>
                  </a:cubicBezTo>
                  <a:cubicBezTo>
                    <a:pt x="3484640" y="0"/>
                    <a:pt x="4489692" y="1005037"/>
                    <a:pt x="4489692" y="2244814"/>
                  </a:cubicBezTo>
                  <a:cubicBezTo>
                    <a:pt x="4489692" y="3484591"/>
                    <a:pt x="3484640" y="4489628"/>
                    <a:pt x="2244846" y="4489628"/>
                  </a:cubicBezTo>
                  <a:cubicBezTo>
                    <a:pt x="1005052" y="4489628"/>
                    <a:pt x="0" y="3484591"/>
                    <a:pt x="0" y="2244814"/>
                  </a:cubicBezTo>
                  <a:close/>
                </a:path>
              </a:pathLst>
            </a:custGeom>
            <a:noFill/>
            <a:ln w="38100" cap="flat" cmpd="sng">
              <a:solidFill>
                <a:srgbClr val="8A1259"/>
              </a:solidFill>
              <a:prstDash val="solid"/>
              <a:round/>
              <a:headEnd type="none" w="sm" len="sm"/>
              <a:tailEnd type="none" w="sm" len="sm"/>
            </a:ln>
          </p:spPr>
          <p:txBody>
            <a:bodyPr spcFirstLastPara="1" wrap="square" lIns="621700" tIns="621675" rIns="621700" bIns="621675" anchor="ctr" anchorCtr="0">
              <a:noAutofit/>
            </a:bodyPr>
            <a:lstStyle/>
            <a:p>
              <a:pPr marL="0" marR="0" lvl="0" indent="0" algn="ctr" rtl="0">
                <a:lnSpc>
                  <a:spcPct val="90000"/>
                </a:lnSpc>
                <a:spcBef>
                  <a:spcPts val="0"/>
                </a:spcBef>
                <a:spcAft>
                  <a:spcPts val="0"/>
                </a:spcAft>
                <a:buNone/>
              </a:pPr>
              <a:endParaRPr sz="1500" b="0" i="0" u="none" strike="noStrike" cap="none">
                <a:solidFill>
                  <a:srgbClr val="8A1259"/>
                </a:solidFill>
                <a:latin typeface="Arial"/>
                <a:ea typeface="Arial"/>
                <a:cs typeface="Arial"/>
                <a:sym typeface="Arial"/>
              </a:endParaRPr>
            </a:p>
          </p:txBody>
        </p:sp>
        <p:sp>
          <p:nvSpPr>
            <p:cNvPr id="207" name="Google Shape;207;p30"/>
            <p:cNvSpPr txBox="1"/>
            <p:nvPr/>
          </p:nvSpPr>
          <p:spPr>
            <a:xfrm>
              <a:off x="3021352" y="4922210"/>
              <a:ext cx="2366758" cy="769737"/>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500" b="1" i="0" u="none" strike="noStrike" cap="none">
                  <a:solidFill>
                    <a:srgbClr val="8A1259"/>
                  </a:solidFill>
                  <a:latin typeface="Lato Black"/>
                  <a:ea typeface="Lato Black"/>
                  <a:cs typeface="Lato Black"/>
                  <a:sym typeface="Lato Black"/>
                </a:rPr>
                <a:t>Transfer of knowledge</a:t>
              </a:r>
              <a:endParaRPr sz="1500" b="1" i="0" u="none" strike="noStrike" cap="none">
                <a:solidFill>
                  <a:srgbClr val="8A1259"/>
                </a:solidFill>
                <a:latin typeface="Lato Black"/>
                <a:ea typeface="Lato Black"/>
                <a:cs typeface="Lato Black"/>
                <a:sym typeface="Lato Black"/>
              </a:endParaRPr>
            </a:p>
          </p:txBody>
        </p:sp>
      </p:grpSp>
      <p:grpSp>
        <p:nvGrpSpPr>
          <p:cNvPr id="208" name="Google Shape;208;p30"/>
          <p:cNvGrpSpPr/>
          <p:nvPr/>
        </p:nvGrpSpPr>
        <p:grpSpPr>
          <a:xfrm>
            <a:off x="6015962" y="972669"/>
            <a:ext cx="1572848" cy="1425548"/>
            <a:chOff x="4453531" y="4266861"/>
            <a:chExt cx="2565286" cy="2066925"/>
          </a:xfrm>
        </p:grpSpPr>
        <p:sp>
          <p:nvSpPr>
            <p:cNvPr id="209" name="Google Shape;209;p30"/>
            <p:cNvSpPr/>
            <p:nvPr/>
          </p:nvSpPr>
          <p:spPr>
            <a:xfrm>
              <a:off x="4453531" y="4266861"/>
              <a:ext cx="2366758" cy="2066925"/>
            </a:xfrm>
            <a:custGeom>
              <a:avLst/>
              <a:gdLst/>
              <a:ahLst/>
              <a:cxnLst/>
              <a:rect l="l" t="t" r="r" b="b"/>
              <a:pathLst>
                <a:path w="4489691" h="4489627" extrusionOk="0">
                  <a:moveTo>
                    <a:pt x="0" y="2244814"/>
                  </a:moveTo>
                  <a:cubicBezTo>
                    <a:pt x="0" y="1005037"/>
                    <a:pt x="1005052" y="0"/>
                    <a:pt x="2244846" y="0"/>
                  </a:cubicBezTo>
                  <a:cubicBezTo>
                    <a:pt x="3484640" y="0"/>
                    <a:pt x="4489692" y="1005037"/>
                    <a:pt x="4489692" y="2244814"/>
                  </a:cubicBezTo>
                  <a:cubicBezTo>
                    <a:pt x="4489692" y="3484591"/>
                    <a:pt x="3484640" y="4489628"/>
                    <a:pt x="2244846" y="4489628"/>
                  </a:cubicBezTo>
                  <a:cubicBezTo>
                    <a:pt x="1005052" y="4489628"/>
                    <a:pt x="0" y="3484591"/>
                    <a:pt x="0" y="2244814"/>
                  </a:cubicBezTo>
                  <a:close/>
                </a:path>
              </a:pathLst>
            </a:custGeom>
            <a:solidFill>
              <a:srgbClr val="8A1259"/>
            </a:solidFill>
            <a:ln w="25400" cap="flat" cmpd="sng">
              <a:solidFill>
                <a:schemeClr val="lt1"/>
              </a:solidFill>
              <a:prstDash val="solid"/>
              <a:round/>
              <a:headEnd type="none" w="sm" len="sm"/>
              <a:tailEnd type="none" w="sm" len="sm"/>
            </a:ln>
          </p:spPr>
          <p:txBody>
            <a:bodyPr spcFirstLastPara="1" wrap="square" lIns="621700" tIns="621675" rIns="621700" bIns="621675"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210" name="Google Shape;210;p30"/>
            <p:cNvSpPr txBox="1"/>
            <p:nvPr/>
          </p:nvSpPr>
          <p:spPr>
            <a:xfrm>
              <a:off x="4652059" y="5029558"/>
              <a:ext cx="2366758" cy="43505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500" b="1" i="0" u="none" strike="noStrike" cap="none">
                  <a:solidFill>
                    <a:schemeClr val="lt1"/>
                  </a:solidFill>
                  <a:latin typeface="Lato Black"/>
                  <a:ea typeface="Lato Black"/>
                  <a:cs typeface="Lato Black"/>
                  <a:sym typeface="Lato Black"/>
                </a:rPr>
                <a:t>Host &gt; fellow</a:t>
              </a:r>
              <a:endParaRPr sz="1500" b="1" i="0" u="none" strike="noStrike" cap="none">
                <a:solidFill>
                  <a:schemeClr val="lt1"/>
                </a:solidFill>
                <a:latin typeface="Lato Black"/>
                <a:ea typeface="Lato Black"/>
                <a:cs typeface="Lato Black"/>
                <a:sym typeface="Lato Black"/>
              </a:endParaRPr>
            </a:p>
          </p:txBody>
        </p:sp>
      </p:grpSp>
      <p:cxnSp>
        <p:nvCxnSpPr>
          <p:cNvPr id="211" name="Google Shape;211;p30"/>
          <p:cNvCxnSpPr/>
          <p:nvPr/>
        </p:nvCxnSpPr>
        <p:spPr>
          <a:xfrm flipH="1">
            <a:off x="3079491" y="1331346"/>
            <a:ext cx="728776" cy="296535"/>
          </a:xfrm>
          <a:prstGeom prst="straightConnector1">
            <a:avLst/>
          </a:prstGeom>
          <a:noFill/>
          <a:ln w="28575" cap="flat" cmpd="sng">
            <a:solidFill>
              <a:srgbClr val="8A1259"/>
            </a:solidFill>
            <a:prstDash val="solid"/>
            <a:round/>
            <a:headEnd type="triangle" w="med" len="med"/>
            <a:tailEnd type="triangle" w="med" len="med"/>
          </a:ln>
        </p:spPr>
      </p:cxnSp>
      <p:cxnSp>
        <p:nvCxnSpPr>
          <p:cNvPr id="212" name="Google Shape;212;p30"/>
          <p:cNvCxnSpPr/>
          <p:nvPr/>
        </p:nvCxnSpPr>
        <p:spPr>
          <a:xfrm>
            <a:off x="5402923" y="1309494"/>
            <a:ext cx="564576" cy="322786"/>
          </a:xfrm>
          <a:prstGeom prst="straightConnector1">
            <a:avLst/>
          </a:prstGeom>
          <a:noFill/>
          <a:ln w="28575" cap="flat" cmpd="sng">
            <a:solidFill>
              <a:srgbClr val="8A1259"/>
            </a:solidFill>
            <a:prstDash val="solid"/>
            <a:round/>
            <a:headEnd type="triangl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p:nvPr/>
        </p:nvSpPr>
        <p:spPr>
          <a:xfrm>
            <a:off x="215900" y="762952"/>
            <a:ext cx="8712200" cy="4404361"/>
          </a:xfrm>
          <a:prstGeom prst="rect">
            <a:avLst/>
          </a:prstGeom>
          <a:noFill/>
          <a:ln>
            <a:noFill/>
          </a:ln>
        </p:spPr>
        <p:txBody>
          <a:bodyPr spcFirstLastPara="1" wrap="square" lIns="91425" tIns="45700" rIns="91425" bIns="45700" anchor="b" anchorCtr="0">
            <a:normAutofit/>
          </a:bodyPr>
          <a:lstStyle/>
          <a:p>
            <a:pPr marL="114300" marR="0" lvl="0" indent="0" algn="l" rtl="0">
              <a:lnSpc>
                <a:spcPct val="100000"/>
              </a:lnSpc>
              <a:spcBef>
                <a:spcPts val="0"/>
              </a:spcBef>
              <a:spcAft>
                <a:spcPts val="0"/>
              </a:spcAft>
              <a:buNone/>
            </a:pPr>
            <a:r>
              <a:rPr lang="en-US" sz="1600" b="1" i="0" u="none" strike="noStrike" cap="none" dirty="0">
                <a:solidFill>
                  <a:srgbClr val="000000"/>
                </a:solidFill>
                <a:latin typeface="Calibri"/>
                <a:ea typeface="Calibri"/>
                <a:cs typeface="Calibri"/>
                <a:sym typeface="Calibri"/>
              </a:rPr>
              <a:t>2.1</a:t>
            </a:r>
            <a:r>
              <a:rPr lang="en-US" sz="1600" b="0" i="0" u="none" strike="noStrike" cap="none" dirty="0">
                <a:solidFill>
                  <a:srgbClr val="000000"/>
                </a:solidFill>
                <a:latin typeface="Calibri"/>
                <a:ea typeface="Calibri"/>
                <a:cs typeface="Calibri"/>
                <a:sym typeface="Calibri"/>
              </a:rPr>
              <a:t> Credibility of the measures to enhance the career perspectives and employability of the researcher and contribution to his/her skills development</a:t>
            </a:r>
            <a:endParaRPr sz="1600" b="0" i="0" u="none" strike="noStrike" cap="none" dirty="0">
              <a:solidFill>
                <a:srgbClr val="000000"/>
              </a:solidFill>
              <a:latin typeface="Calibri"/>
              <a:ea typeface="Calibri"/>
              <a:cs typeface="Calibri"/>
              <a:sym typeface="Calibri"/>
            </a:endParaRPr>
          </a:p>
          <a:p>
            <a:pPr marL="114300" marR="0" lvl="0" indent="0" algn="l"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114300" marR="0" lvl="0" indent="0" algn="l" rtl="0">
              <a:lnSpc>
                <a:spcPct val="100000"/>
              </a:lnSpc>
              <a:spcBef>
                <a:spcPts val="0"/>
              </a:spcBef>
              <a:spcAft>
                <a:spcPts val="0"/>
              </a:spcAft>
              <a:buNone/>
            </a:pPr>
            <a:r>
              <a:rPr lang="en-US" sz="1600" b="1" i="0" u="none" strike="noStrike" cap="none" dirty="0">
                <a:solidFill>
                  <a:srgbClr val="000000"/>
                </a:solidFill>
                <a:latin typeface="Calibri"/>
                <a:ea typeface="Calibri"/>
                <a:cs typeface="Calibri"/>
                <a:sym typeface="Calibri"/>
              </a:rPr>
              <a:t>2.2</a:t>
            </a:r>
            <a:r>
              <a:rPr lang="en-US" sz="1600" b="0" i="0" u="none" strike="noStrike" cap="none" dirty="0">
                <a:solidFill>
                  <a:srgbClr val="000000"/>
                </a:solidFill>
                <a:latin typeface="Calibri"/>
                <a:ea typeface="Calibri"/>
                <a:cs typeface="Calibri"/>
                <a:sym typeface="Calibri"/>
              </a:rPr>
              <a:t> Suitability and quality of the measures to </a:t>
            </a:r>
            <a:r>
              <a:rPr lang="en-US" sz="1600" b="0" i="0" u="none" strike="noStrike" cap="none" dirty="0" err="1">
                <a:solidFill>
                  <a:srgbClr val="000000"/>
                </a:solidFill>
                <a:latin typeface="Calibri"/>
                <a:ea typeface="Calibri"/>
                <a:cs typeface="Calibri"/>
                <a:sym typeface="Calibri"/>
              </a:rPr>
              <a:t>maximise</a:t>
            </a:r>
            <a:r>
              <a:rPr lang="en-US" sz="1600" b="0" i="0" u="none" strike="noStrike" cap="none" dirty="0">
                <a:solidFill>
                  <a:srgbClr val="000000"/>
                </a:solidFill>
                <a:latin typeface="Calibri"/>
                <a:ea typeface="Calibri"/>
                <a:cs typeface="Calibri"/>
                <a:sym typeface="Calibri"/>
              </a:rPr>
              <a:t> expected outcomes and impacts, as set out in the dissemination and exploitation plan, including communication activities </a:t>
            </a:r>
            <a:endParaRPr dirty="0"/>
          </a:p>
          <a:p>
            <a:pPr marL="114300" marR="0" lvl="0" indent="0" algn="l"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114300" marR="0" lvl="0" indent="0" algn="l" rtl="0">
              <a:lnSpc>
                <a:spcPct val="100000"/>
              </a:lnSpc>
              <a:spcBef>
                <a:spcPts val="0"/>
              </a:spcBef>
              <a:spcAft>
                <a:spcPts val="0"/>
              </a:spcAft>
              <a:buNone/>
            </a:pPr>
            <a:r>
              <a:rPr lang="en-US" sz="1600" b="1" i="0" u="none" strike="noStrike" cap="none" dirty="0">
                <a:solidFill>
                  <a:srgbClr val="000000"/>
                </a:solidFill>
                <a:latin typeface="Calibri"/>
                <a:ea typeface="Calibri"/>
                <a:cs typeface="Calibri"/>
                <a:sym typeface="Calibri"/>
              </a:rPr>
              <a:t>2.3</a:t>
            </a:r>
            <a:r>
              <a:rPr lang="en-US" sz="1600" b="0" i="0" u="none" strike="noStrike" cap="none" dirty="0">
                <a:solidFill>
                  <a:srgbClr val="000000"/>
                </a:solidFill>
                <a:latin typeface="Calibri"/>
                <a:ea typeface="Calibri"/>
                <a:cs typeface="Calibri"/>
                <a:sym typeface="Calibri"/>
              </a:rPr>
              <a:t> The magnitude and importance of the project’s contribution to the expected scientific, societal and economic impacts</a:t>
            </a:r>
            <a:endParaRPr sz="1600" b="0" i="0" u="none" strike="noStrike" cap="none" dirty="0">
              <a:solidFill>
                <a:srgbClr val="000000"/>
              </a:solidFill>
              <a:latin typeface="Calibri"/>
              <a:ea typeface="Calibri"/>
              <a:cs typeface="Calibri"/>
              <a:sym typeface="Calibri"/>
            </a:endParaRPr>
          </a:p>
          <a:p>
            <a:pPr marL="114300" marR="0" lvl="0" indent="0" algn="l"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1800"/>
              <a:buFont typeface="Noto Sans Symbols"/>
              <a:buNone/>
            </a:pPr>
            <a:endParaRPr sz="1400" b="1" i="0" u="none" strike="noStrike" cap="none" dirty="0">
              <a:solidFill>
                <a:srgbClr val="000000"/>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1800"/>
              <a:buFont typeface="Noto Sans Symbols"/>
              <a:buNone/>
            </a:pP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Clr>
                <a:schemeClr val="dk1"/>
              </a:buClr>
              <a:buSzPts val="1800"/>
              <a:buFont typeface="Noto Sans Symbols"/>
              <a:buNone/>
            </a:pP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None/>
            </a:pPr>
            <a:endParaRPr sz="1400" b="0" i="0" u="none" strike="noStrike" cap="none" dirty="0">
              <a:solidFill>
                <a:srgbClr val="000000"/>
              </a:solidFill>
              <a:latin typeface="Arial"/>
              <a:ea typeface="Arial"/>
              <a:cs typeface="Arial"/>
              <a:sym typeface="Arial"/>
            </a:endParaRPr>
          </a:p>
        </p:txBody>
      </p:sp>
      <p:sp>
        <p:nvSpPr>
          <p:cNvPr id="218" name="Google Shape;218;p31"/>
          <p:cNvSpPr txBox="1"/>
          <p:nvPr/>
        </p:nvSpPr>
        <p:spPr>
          <a:xfrm>
            <a:off x="215900" y="329565"/>
            <a:ext cx="8107680" cy="714376"/>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r" rtl="0">
              <a:lnSpc>
                <a:spcPct val="100000"/>
              </a:lnSpc>
              <a:spcBef>
                <a:spcPts val="0"/>
              </a:spcBef>
              <a:spcAft>
                <a:spcPts val="0"/>
              </a:spcAft>
              <a:buClr>
                <a:schemeClr val="dk1"/>
              </a:buClr>
              <a:buSzPct val="163636"/>
              <a:buFont typeface="Calibri"/>
              <a:buNone/>
            </a:pPr>
            <a:r>
              <a:rPr lang="en-US" sz="4400" b="0" i="0" u="none" strike="noStrike" cap="none">
                <a:solidFill>
                  <a:schemeClr val="accent3"/>
                </a:solidFill>
                <a:latin typeface="Calibri"/>
                <a:ea typeface="Calibri"/>
                <a:cs typeface="Calibri"/>
                <a:sym typeface="Calibri"/>
              </a:rPr>
              <a:t>					</a:t>
            </a:r>
            <a:br>
              <a:rPr lang="en-US" sz="4400" b="0" i="0" u="none" strike="noStrike" cap="none">
                <a:solidFill>
                  <a:schemeClr val="accent3"/>
                </a:solidFill>
                <a:latin typeface="Calibri"/>
                <a:ea typeface="Calibri"/>
                <a:cs typeface="Calibri"/>
                <a:sym typeface="Calibri"/>
              </a:rPr>
            </a:br>
            <a:r>
              <a:rPr lang="en-US" sz="4400" b="0" i="0" u="none" strike="noStrike" cap="none">
                <a:solidFill>
                  <a:schemeClr val="accent3"/>
                </a:solidFill>
                <a:latin typeface="Calibri"/>
                <a:ea typeface="Calibri"/>
                <a:cs typeface="Calibri"/>
                <a:sym typeface="Calibri"/>
              </a:rPr>
              <a:t>			</a:t>
            </a:r>
            <a:r>
              <a:rPr lang="en-US" sz="9600" b="0" i="0" u="none" strike="noStrike" cap="none">
                <a:solidFill>
                  <a:schemeClr val="accent3"/>
                </a:solidFill>
                <a:latin typeface="Calibri"/>
                <a:ea typeface="Calibri"/>
                <a:cs typeface="Calibri"/>
                <a:sym typeface="Calibri"/>
              </a:rPr>
              <a:t>MSCA PF B1 – Impact </a:t>
            </a:r>
            <a:br>
              <a:rPr lang="en-US" sz="4400" b="0" i="0" u="none" strike="noStrike" cap="none">
                <a:solidFill>
                  <a:schemeClr val="accent3"/>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body" idx="1"/>
          </p:nvPr>
        </p:nvSpPr>
        <p:spPr>
          <a:xfrm>
            <a:off x="1615382" y="1260872"/>
            <a:ext cx="2901255" cy="617934"/>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1800"/>
              <a:buNone/>
            </a:pPr>
            <a:endParaRPr>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a:p>
        </p:txBody>
      </p:sp>
      <p:sp>
        <p:nvSpPr>
          <p:cNvPr id="225" name="Google Shape;225;p32"/>
          <p:cNvSpPr txBox="1">
            <a:spLocks noGrp="1"/>
          </p:cNvSpPr>
          <p:nvPr>
            <p:ph type="body" idx="2"/>
          </p:nvPr>
        </p:nvSpPr>
        <p:spPr>
          <a:xfrm>
            <a:off x="1401474" y="1334096"/>
            <a:ext cx="3170526" cy="1781004"/>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0"/>
              </a:spcBef>
              <a:spcAft>
                <a:spcPts val="0"/>
              </a:spcAft>
              <a:buSzPts val="825"/>
              <a:buNone/>
            </a:pPr>
            <a:endParaRPr sz="619" b="1">
              <a:latin typeface="Arial"/>
              <a:ea typeface="Arial"/>
              <a:cs typeface="Arial"/>
              <a:sym typeface="Arial"/>
            </a:endParaRPr>
          </a:p>
          <a:p>
            <a:pPr marL="0" lvl="0" indent="0" algn="l" rtl="0">
              <a:lnSpc>
                <a:spcPct val="90000"/>
              </a:lnSpc>
              <a:spcBef>
                <a:spcPts val="563"/>
              </a:spcBef>
              <a:spcAft>
                <a:spcPts val="0"/>
              </a:spcAft>
              <a:buSzPts val="2100"/>
              <a:buNone/>
            </a:pPr>
            <a:endParaRPr i="1"/>
          </a:p>
          <a:p>
            <a:pPr marL="128588" lvl="0" indent="-28574" algn="l" rtl="0">
              <a:lnSpc>
                <a:spcPct val="90000"/>
              </a:lnSpc>
              <a:spcBef>
                <a:spcPts val="563"/>
              </a:spcBef>
              <a:spcAft>
                <a:spcPts val="0"/>
              </a:spcAft>
              <a:buSzPts val="2100"/>
              <a:buNone/>
            </a:pPr>
            <a:endParaRPr/>
          </a:p>
          <a:p>
            <a:pPr marL="0" lvl="0" indent="0" algn="l" rtl="0">
              <a:lnSpc>
                <a:spcPct val="90000"/>
              </a:lnSpc>
              <a:spcBef>
                <a:spcPts val="563"/>
              </a:spcBef>
              <a:spcAft>
                <a:spcPts val="0"/>
              </a:spcAft>
              <a:buSzPts val="2100"/>
              <a:buNone/>
            </a:pPr>
            <a:endParaRPr/>
          </a:p>
        </p:txBody>
      </p:sp>
      <p:sp>
        <p:nvSpPr>
          <p:cNvPr id="226" name="Google Shape;226;p32"/>
          <p:cNvSpPr/>
          <p:nvPr/>
        </p:nvSpPr>
        <p:spPr>
          <a:xfrm>
            <a:off x="4378871" y="436391"/>
            <a:ext cx="4940681"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350" b="1" i="0" u="none" strike="noStrike" cap="none">
                <a:solidFill>
                  <a:schemeClr val="accent3"/>
                </a:solidFill>
                <a:latin typeface="Lato Black"/>
                <a:ea typeface="Lato Black"/>
                <a:cs typeface="Lato Black"/>
                <a:sym typeface="Lato Black"/>
              </a:rPr>
              <a:t>MSCA – PF: Part B1 – Communication &amp; Dissemination   </a:t>
            </a:r>
            <a:endParaRPr sz="1050" b="0" i="0" u="none" strike="noStrike" cap="none">
              <a:solidFill>
                <a:schemeClr val="accent3"/>
              </a:solidFill>
              <a:latin typeface="Arial"/>
              <a:ea typeface="Arial"/>
              <a:cs typeface="Arial"/>
              <a:sym typeface="Arial"/>
            </a:endParaRPr>
          </a:p>
        </p:txBody>
      </p:sp>
      <p:sp>
        <p:nvSpPr>
          <p:cNvPr id="227" name="Google Shape;227;p32"/>
          <p:cNvSpPr/>
          <p:nvPr/>
        </p:nvSpPr>
        <p:spPr>
          <a:xfrm>
            <a:off x="5315263" y="1149611"/>
            <a:ext cx="2372788" cy="225096"/>
          </a:xfrm>
          <a:prstGeom prst="rect">
            <a:avLst/>
          </a:prstGeom>
          <a:noFill/>
          <a:ln>
            <a:noFill/>
          </a:ln>
        </p:spPr>
        <p:txBody>
          <a:bodyPr spcFirstLastPara="1" wrap="square" lIns="68550" tIns="34275" rIns="68550" bIns="34275" anchor="t" anchorCtr="0">
            <a:spAutoFit/>
          </a:bodyPr>
          <a:lstStyle/>
          <a:p>
            <a:pPr marL="160735" marR="0" lvl="0" indent="-96441" algn="l" rtl="0">
              <a:lnSpc>
                <a:spcPct val="100000"/>
              </a:lnSpc>
              <a:spcBef>
                <a:spcPts val="0"/>
              </a:spcBef>
              <a:spcAft>
                <a:spcPts val="0"/>
              </a:spcAft>
              <a:buNone/>
            </a:pPr>
            <a:endParaRPr sz="1013" b="0" i="0" u="none" strike="noStrike" cap="none">
              <a:solidFill>
                <a:srgbClr val="000000"/>
              </a:solidFill>
              <a:latin typeface="Arial"/>
              <a:ea typeface="Arial"/>
              <a:cs typeface="Arial"/>
              <a:sym typeface="Arial"/>
            </a:endParaRPr>
          </a:p>
        </p:txBody>
      </p:sp>
      <p:sp>
        <p:nvSpPr>
          <p:cNvPr id="228" name="Google Shape;228;p32"/>
          <p:cNvSpPr/>
          <p:nvPr/>
        </p:nvSpPr>
        <p:spPr>
          <a:xfrm>
            <a:off x="866920" y="820329"/>
            <a:ext cx="7299434" cy="2700966"/>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endParaRPr sz="1050" b="1" i="1"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200" b="1" i="1" u="none" strike="noStrike" cap="none">
                <a:solidFill>
                  <a:srgbClr val="000000"/>
                </a:solidFill>
                <a:latin typeface="Calibri"/>
                <a:ea typeface="Calibri"/>
                <a:cs typeface="Calibri"/>
                <a:sym typeface="Calibri"/>
              </a:rPr>
              <a:t>2.2 Suitability and quality of the measures to maximise expected outcomes and impacts, as set out in the dissemination and exploitation plan, including communication activities</a:t>
            </a:r>
            <a:endParaRPr sz="12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2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1" u="none" strike="noStrike" cap="none">
                <a:solidFill>
                  <a:srgbClr val="000000"/>
                </a:solidFill>
                <a:latin typeface="Calibri"/>
                <a:ea typeface="Calibri"/>
                <a:cs typeface="Calibri"/>
                <a:sym typeface="Calibri"/>
              </a:rPr>
              <a:t>As regards dissemination:</a:t>
            </a:r>
            <a:endParaRPr sz="1200" b="0" i="0" u="none" strike="noStrike" cap="none">
              <a:solidFill>
                <a:srgbClr val="000000"/>
              </a:solidFill>
              <a:latin typeface="Calibri"/>
              <a:ea typeface="Calibri"/>
              <a:cs typeface="Calibri"/>
              <a:sym typeface="Calibri"/>
            </a:endParaRPr>
          </a:p>
          <a:p>
            <a:pPr marL="214313" marR="0" lvl="0" indent="-214313" algn="l" rtl="0">
              <a:lnSpc>
                <a:spcPct val="100000"/>
              </a:lnSpc>
              <a:spcBef>
                <a:spcPts val="0"/>
              </a:spcBef>
              <a:spcAft>
                <a:spcPts val="0"/>
              </a:spcAft>
              <a:buClr>
                <a:srgbClr val="6DD99D"/>
              </a:buClr>
              <a:buSzPts val="1400"/>
              <a:buFont typeface="Noto Sans Symbols"/>
              <a:buChar char="❑"/>
            </a:pPr>
            <a:r>
              <a:rPr lang="en-US" sz="1200" b="0" i="0" u="none" strike="noStrike" cap="none">
                <a:solidFill>
                  <a:srgbClr val="000000"/>
                </a:solidFill>
                <a:latin typeface="Calibri"/>
                <a:ea typeface="Calibri"/>
                <a:cs typeface="Calibri"/>
                <a:sym typeface="Calibri"/>
              </a:rPr>
              <a:t>Describe the international conferences, workshops, networking events that you are planning to join;</a:t>
            </a:r>
            <a:endParaRPr sz="1200" b="0" i="0" u="none" strike="noStrike" cap="none">
              <a:solidFill>
                <a:srgbClr val="000000"/>
              </a:solidFill>
              <a:latin typeface="Calibri"/>
              <a:ea typeface="Calibri"/>
              <a:cs typeface="Calibri"/>
              <a:sym typeface="Calibri"/>
            </a:endParaRPr>
          </a:p>
          <a:p>
            <a:pPr marL="214313" marR="0" lvl="0" indent="-214313" algn="l" rtl="0">
              <a:lnSpc>
                <a:spcPct val="100000"/>
              </a:lnSpc>
              <a:spcBef>
                <a:spcPts val="0"/>
              </a:spcBef>
              <a:spcAft>
                <a:spcPts val="0"/>
              </a:spcAft>
              <a:buClr>
                <a:srgbClr val="6DD99D"/>
              </a:buClr>
              <a:buSzPts val="1400"/>
              <a:buFont typeface="Noto Sans Symbols"/>
              <a:buChar char="❑"/>
            </a:pPr>
            <a:r>
              <a:rPr lang="en-US" sz="1200" b="0" i="0" u="none" strike="noStrike" cap="none">
                <a:solidFill>
                  <a:srgbClr val="000000"/>
                </a:solidFill>
                <a:latin typeface="Calibri"/>
                <a:ea typeface="Calibri"/>
                <a:cs typeface="Calibri"/>
                <a:sym typeface="Calibri"/>
              </a:rPr>
              <a:t>Specify high – impact journals, open access journals, other publications;</a:t>
            </a:r>
            <a:endParaRPr sz="1200" b="0" i="0" u="none" strike="noStrike" cap="none">
              <a:solidFill>
                <a:srgbClr val="000000"/>
              </a:solidFill>
              <a:latin typeface="Calibri"/>
              <a:ea typeface="Calibri"/>
              <a:cs typeface="Calibri"/>
              <a:sym typeface="Calibri"/>
            </a:endParaRPr>
          </a:p>
          <a:p>
            <a:pPr marL="214313" marR="0" lvl="0" indent="-214313" algn="l" rtl="0">
              <a:lnSpc>
                <a:spcPct val="100000"/>
              </a:lnSpc>
              <a:spcBef>
                <a:spcPts val="0"/>
              </a:spcBef>
              <a:spcAft>
                <a:spcPts val="0"/>
              </a:spcAft>
              <a:buClr>
                <a:srgbClr val="6DD99D"/>
              </a:buClr>
              <a:buSzPts val="1400"/>
              <a:buFont typeface="Noto Sans Symbols"/>
              <a:buChar char="❑"/>
            </a:pPr>
            <a:r>
              <a:rPr lang="en-US" sz="1200" b="0" i="0" u="none" strike="noStrike" cap="none">
                <a:solidFill>
                  <a:srgbClr val="000000"/>
                </a:solidFill>
                <a:latin typeface="Calibri"/>
                <a:ea typeface="Calibri"/>
                <a:cs typeface="Calibri"/>
                <a:sym typeface="Calibri"/>
              </a:rPr>
              <a:t>Describe the target audiences - who will it be? Scientists but also non-scientific groups? Who exactly? </a:t>
            </a:r>
            <a:endParaRPr sz="1200" b="0" i="0" u="none" strike="noStrike" cap="none">
              <a:solidFill>
                <a:srgbClr val="000000"/>
              </a:solidFill>
              <a:latin typeface="Calibri"/>
              <a:ea typeface="Calibri"/>
              <a:cs typeface="Calibri"/>
              <a:sym typeface="Calibri"/>
            </a:endParaRPr>
          </a:p>
          <a:p>
            <a:pPr marL="214313" marR="0" lvl="0" indent="-214313" algn="l" rtl="0">
              <a:lnSpc>
                <a:spcPct val="100000"/>
              </a:lnSpc>
              <a:spcBef>
                <a:spcPts val="0"/>
              </a:spcBef>
              <a:spcAft>
                <a:spcPts val="0"/>
              </a:spcAft>
              <a:buClr>
                <a:srgbClr val="6DD99D"/>
              </a:buClr>
              <a:buSzPts val="1400"/>
              <a:buFont typeface="Noto Sans Symbols"/>
              <a:buChar char="❑"/>
            </a:pPr>
            <a:r>
              <a:rPr lang="en-US" sz="1200" b="0" i="0" u="none" strike="noStrike" cap="none">
                <a:solidFill>
                  <a:srgbClr val="000000"/>
                </a:solidFill>
                <a:latin typeface="Calibri"/>
                <a:ea typeface="Calibri"/>
                <a:cs typeface="Calibri"/>
                <a:sym typeface="Calibri"/>
              </a:rPr>
              <a:t>Develop the exploitation plan and how you will manage intellectual property – patents, etc.;</a:t>
            </a:r>
            <a:endParaRPr sz="1200" b="0" i="0" u="none" strike="noStrike" cap="none">
              <a:solidFill>
                <a:srgbClr val="000000"/>
              </a:solidFill>
              <a:latin typeface="Calibri"/>
              <a:ea typeface="Calibri"/>
              <a:cs typeface="Calibri"/>
              <a:sym typeface="Calibri"/>
            </a:endParaRPr>
          </a:p>
          <a:p>
            <a:pPr marL="214313" marR="0" lvl="0" indent="-214313" algn="l" rtl="0">
              <a:lnSpc>
                <a:spcPct val="100000"/>
              </a:lnSpc>
              <a:spcBef>
                <a:spcPts val="0"/>
              </a:spcBef>
              <a:spcAft>
                <a:spcPts val="0"/>
              </a:spcAft>
              <a:buClr>
                <a:srgbClr val="6DD99D"/>
              </a:buClr>
              <a:buSzPts val="1400"/>
              <a:buFont typeface="Noto Sans Symbols"/>
              <a:buChar char="❑"/>
            </a:pPr>
            <a:r>
              <a:rPr lang="en-US" sz="1200" b="0" i="0" u="none" strike="noStrike" cap="none">
                <a:solidFill>
                  <a:srgbClr val="000000"/>
                </a:solidFill>
                <a:latin typeface="Calibri"/>
                <a:ea typeface="Calibri"/>
                <a:cs typeface="Calibri"/>
                <a:sym typeface="Calibri"/>
              </a:rPr>
              <a:t>Make sure to mix traditional dissemination methods (publications, conferences) with new methods using digital channels and (social) networks.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013"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013"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013"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p:txBody>
      </p:sp>
      <p:sp>
        <p:nvSpPr>
          <p:cNvPr id="229" name="Google Shape;229;p32"/>
          <p:cNvSpPr/>
          <p:nvPr/>
        </p:nvSpPr>
        <p:spPr>
          <a:xfrm>
            <a:off x="866920" y="2880109"/>
            <a:ext cx="7777811" cy="15927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1" i="1" u="none" strike="noStrike" cap="none">
                <a:solidFill>
                  <a:srgbClr val="000000"/>
                </a:solidFill>
                <a:latin typeface="Calibri"/>
                <a:ea typeface="Calibri"/>
                <a:cs typeface="Calibri"/>
                <a:sym typeface="Calibri"/>
              </a:rPr>
              <a:t>As regards communication activities:</a:t>
            </a:r>
            <a:endParaRPr sz="12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6DD99D"/>
              </a:buClr>
              <a:buSzPts val="1400"/>
              <a:buFont typeface="Noto Sans Symbols"/>
              <a:buChar char="❑"/>
            </a:pPr>
            <a:r>
              <a:rPr lang="en-US" sz="1200" b="0" i="0" u="none" strike="noStrike" cap="none">
                <a:solidFill>
                  <a:srgbClr val="000000"/>
                </a:solidFill>
                <a:latin typeface="Calibri"/>
                <a:ea typeface="Calibri"/>
                <a:cs typeface="Calibri"/>
                <a:sym typeface="Calibri"/>
              </a:rPr>
              <a:t>Link the strategy communication plan with your project objectives</a:t>
            </a:r>
            <a:endParaRPr sz="12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6DD99D"/>
              </a:buClr>
              <a:buSzPts val="1400"/>
              <a:buFont typeface="Noto Sans Symbols"/>
              <a:buChar char="❑"/>
            </a:pPr>
            <a:r>
              <a:rPr lang="en-US" sz="1200" b="0" i="0" u="none" strike="noStrike" cap="none">
                <a:solidFill>
                  <a:srgbClr val="000000"/>
                </a:solidFill>
                <a:latin typeface="Calibri"/>
                <a:ea typeface="Calibri"/>
                <a:cs typeface="Calibri"/>
                <a:sym typeface="Calibri"/>
              </a:rPr>
              <a:t>Specify audiences that you plan to engage with (who ? How many targeted people?)</a:t>
            </a:r>
            <a:endParaRPr sz="12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6DD99D"/>
              </a:buClr>
              <a:buSzPts val="1400"/>
              <a:buFont typeface="Noto Sans Symbols"/>
              <a:buChar char="❑"/>
            </a:pPr>
            <a:r>
              <a:rPr lang="en-US" sz="1200" b="0" i="0" u="none" strike="noStrike" cap="none">
                <a:solidFill>
                  <a:srgbClr val="000000"/>
                </a:solidFill>
                <a:latin typeface="Calibri"/>
                <a:ea typeface="Calibri"/>
                <a:cs typeface="Calibri"/>
                <a:sym typeface="Calibri"/>
              </a:rPr>
              <a:t>Plan your communication activities on your project timeline</a:t>
            </a:r>
            <a:endParaRPr sz="12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6DD99D"/>
              </a:buClr>
              <a:buSzPts val="1400"/>
              <a:buFont typeface="Noto Sans Symbols"/>
              <a:buChar char="❑"/>
            </a:pPr>
            <a:r>
              <a:rPr lang="en-US" sz="1200" b="0" i="0" u="none" strike="noStrike" cap="none">
                <a:solidFill>
                  <a:srgbClr val="000000"/>
                </a:solidFill>
                <a:latin typeface="Calibri"/>
                <a:ea typeface="Calibri"/>
                <a:cs typeface="Calibri"/>
                <a:sym typeface="Calibri"/>
              </a:rPr>
              <a:t>Decide what kind of communication channels you will use</a:t>
            </a:r>
            <a:endParaRPr sz="12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6DD99D"/>
              </a:buClr>
              <a:buSzPts val="1400"/>
              <a:buFont typeface="Noto Sans Symbols"/>
              <a:buChar char="❑"/>
            </a:pPr>
            <a:r>
              <a:rPr lang="en-US" sz="1200" b="1" i="0" u="none" strike="noStrike" cap="none">
                <a:solidFill>
                  <a:srgbClr val="000000"/>
                </a:solidFill>
                <a:latin typeface="Calibri"/>
                <a:ea typeface="Calibri"/>
                <a:cs typeface="Calibri"/>
                <a:sym typeface="Calibri"/>
              </a:rPr>
              <a:t>You may put the details of your communication &amp; dissemination plan into a table.</a:t>
            </a:r>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body" idx="1"/>
          </p:nvPr>
        </p:nvSpPr>
        <p:spPr>
          <a:xfrm>
            <a:off x="1615382" y="1260872"/>
            <a:ext cx="2901255" cy="617934"/>
          </a:xfrm>
          <a:prstGeom prst="rect">
            <a:avLst/>
          </a:prstGeom>
          <a:noFill/>
          <a:ln>
            <a:noFill/>
          </a:ln>
        </p:spPr>
        <p:txBody>
          <a:bodyPr spcFirstLastPara="1" wrap="square" lIns="68550" tIns="34275" rIns="68550" bIns="34275" anchor="b" anchorCtr="0">
            <a:normAutofit/>
          </a:bodyPr>
          <a:lstStyle/>
          <a:p>
            <a:pPr marL="342900" lvl="0" indent="-171450" algn="l" rtl="0">
              <a:lnSpc>
                <a:spcPct val="90000"/>
              </a:lnSpc>
              <a:spcBef>
                <a:spcPts val="563"/>
              </a:spcBef>
              <a:spcAft>
                <a:spcPts val="0"/>
              </a:spcAft>
              <a:buSzPts val="1800"/>
              <a:buNone/>
            </a:pPr>
            <a:endParaRPr>
              <a:latin typeface="Arial"/>
              <a:ea typeface="Arial"/>
              <a:cs typeface="Arial"/>
              <a:sym typeface="Arial"/>
            </a:endParaRPr>
          </a:p>
          <a:p>
            <a:pPr marL="342900" lvl="0" indent="-85725" algn="l" rtl="0">
              <a:lnSpc>
                <a:spcPct val="90000"/>
              </a:lnSpc>
              <a:spcBef>
                <a:spcPts val="563"/>
              </a:spcBef>
              <a:spcAft>
                <a:spcPts val="0"/>
              </a:spcAft>
              <a:buSzPts val="1800"/>
              <a:buNone/>
            </a:pPr>
            <a:endParaRPr b="1">
              <a:latin typeface="Arial"/>
              <a:ea typeface="Arial"/>
              <a:cs typeface="Arial"/>
              <a:sym typeface="Arial"/>
            </a:endParaRPr>
          </a:p>
          <a:p>
            <a:pPr marL="342900" lvl="0" indent="-85725" algn="l" rtl="0">
              <a:lnSpc>
                <a:spcPct val="90000"/>
              </a:lnSpc>
              <a:spcBef>
                <a:spcPts val="563"/>
              </a:spcBef>
              <a:spcAft>
                <a:spcPts val="0"/>
              </a:spcAft>
              <a:buSzPts val="1800"/>
              <a:buNone/>
            </a:pPr>
            <a:endParaRPr b="1">
              <a:latin typeface="Arial"/>
              <a:ea typeface="Arial"/>
              <a:cs typeface="Arial"/>
              <a:sym typeface="Arial"/>
            </a:endParaRPr>
          </a:p>
          <a:p>
            <a:pPr marL="342900" lvl="0" indent="-85725" algn="l" rtl="0">
              <a:lnSpc>
                <a:spcPct val="90000"/>
              </a:lnSpc>
              <a:spcBef>
                <a:spcPts val="563"/>
              </a:spcBef>
              <a:spcAft>
                <a:spcPts val="0"/>
              </a:spcAft>
              <a:buSzPts val="1800"/>
              <a:buNone/>
            </a:pPr>
            <a:endParaRPr b="1">
              <a:latin typeface="Arial"/>
              <a:ea typeface="Arial"/>
              <a:cs typeface="Arial"/>
              <a:sym typeface="Arial"/>
            </a:endParaRPr>
          </a:p>
          <a:p>
            <a:pPr marL="342900" lvl="0" indent="-85725" algn="l" rtl="0">
              <a:lnSpc>
                <a:spcPct val="90000"/>
              </a:lnSpc>
              <a:spcBef>
                <a:spcPts val="563"/>
              </a:spcBef>
              <a:spcAft>
                <a:spcPts val="0"/>
              </a:spcAft>
              <a:buSzPts val="1800"/>
              <a:buNone/>
            </a:pPr>
            <a:endParaRPr b="1"/>
          </a:p>
          <a:p>
            <a:pPr marL="342900" lvl="0" indent="-85725" algn="l" rtl="0">
              <a:lnSpc>
                <a:spcPct val="90000"/>
              </a:lnSpc>
              <a:spcBef>
                <a:spcPts val="563"/>
              </a:spcBef>
              <a:spcAft>
                <a:spcPts val="0"/>
              </a:spcAft>
              <a:buSzPts val="1800"/>
              <a:buNone/>
            </a:pPr>
            <a:endParaRPr b="1"/>
          </a:p>
          <a:p>
            <a:pPr marL="342900" lvl="0" indent="-171450" algn="l" rtl="0">
              <a:lnSpc>
                <a:spcPct val="90000"/>
              </a:lnSpc>
              <a:spcBef>
                <a:spcPts val="563"/>
              </a:spcBef>
              <a:spcAft>
                <a:spcPts val="0"/>
              </a:spcAft>
              <a:buSzPts val="1800"/>
              <a:buNone/>
            </a:pPr>
            <a:endParaRPr b="1"/>
          </a:p>
          <a:p>
            <a:pPr marL="342900" lvl="0" indent="-171450" algn="l" rtl="0">
              <a:lnSpc>
                <a:spcPct val="90000"/>
              </a:lnSpc>
              <a:spcBef>
                <a:spcPts val="563"/>
              </a:spcBef>
              <a:spcAft>
                <a:spcPts val="0"/>
              </a:spcAft>
              <a:buSzPts val="1800"/>
              <a:buNone/>
            </a:pPr>
            <a:endParaRPr/>
          </a:p>
        </p:txBody>
      </p:sp>
      <p:sp>
        <p:nvSpPr>
          <p:cNvPr id="236" name="Google Shape;236;p33"/>
          <p:cNvSpPr txBox="1">
            <a:spLocks noGrp="1"/>
          </p:cNvSpPr>
          <p:nvPr>
            <p:ph type="body" idx="2"/>
          </p:nvPr>
        </p:nvSpPr>
        <p:spPr>
          <a:xfrm>
            <a:off x="1401474" y="1334097"/>
            <a:ext cx="3170526" cy="32726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563"/>
              </a:spcBef>
              <a:spcAft>
                <a:spcPts val="0"/>
              </a:spcAft>
              <a:buSzPts val="1800"/>
              <a:buNone/>
            </a:pPr>
            <a:endParaRPr sz="619" b="1">
              <a:latin typeface="Arial"/>
              <a:ea typeface="Arial"/>
              <a:cs typeface="Arial"/>
              <a:sym typeface="Arial"/>
            </a:endParaRPr>
          </a:p>
          <a:p>
            <a:pPr marL="0" lvl="0" indent="0" algn="l" rtl="0">
              <a:lnSpc>
                <a:spcPct val="90000"/>
              </a:lnSpc>
              <a:spcBef>
                <a:spcPts val="563"/>
              </a:spcBef>
              <a:spcAft>
                <a:spcPts val="0"/>
              </a:spcAft>
              <a:buSzPts val="1800"/>
              <a:buNone/>
            </a:pPr>
            <a:endParaRPr i="1"/>
          </a:p>
          <a:p>
            <a:pPr marL="342900" lvl="0" indent="-171450" algn="l" rtl="0">
              <a:lnSpc>
                <a:spcPct val="90000"/>
              </a:lnSpc>
              <a:spcBef>
                <a:spcPts val="563"/>
              </a:spcBef>
              <a:spcAft>
                <a:spcPts val="0"/>
              </a:spcAft>
              <a:buSzPts val="1800"/>
              <a:buNone/>
            </a:pPr>
            <a:endParaRPr/>
          </a:p>
          <a:p>
            <a:pPr marL="0" lvl="0" indent="0" algn="l" rtl="0">
              <a:lnSpc>
                <a:spcPct val="90000"/>
              </a:lnSpc>
              <a:spcBef>
                <a:spcPts val="563"/>
              </a:spcBef>
              <a:spcAft>
                <a:spcPts val="0"/>
              </a:spcAft>
              <a:buSzPts val="1800"/>
              <a:buNone/>
            </a:pPr>
            <a:endParaRPr/>
          </a:p>
        </p:txBody>
      </p:sp>
      <p:sp>
        <p:nvSpPr>
          <p:cNvPr id="237" name="Google Shape;237;p33"/>
          <p:cNvSpPr/>
          <p:nvPr/>
        </p:nvSpPr>
        <p:spPr>
          <a:xfrm>
            <a:off x="5628910" y="212983"/>
            <a:ext cx="2992493"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350" b="1" i="0" u="none" strike="noStrike" cap="none">
                <a:solidFill>
                  <a:schemeClr val="accent3"/>
                </a:solidFill>
                <a:latin typeface="Lato Black"/>
                <a:ea typeface="Lato Black"/>
                <a:cs typeface="Lato Black"/>
                <a:sym typeface="Lato Black"/>
              </a:rPr>
              <a:t>MSCA – PF: Part B1 – Impact cont. </a:t>
            </a:r>
            <a:endParaRPr sz="1350" b="1" i="0" u="none" strike="noStrike" cap="none">
              <a:solidFill>
                <a:schemeClr val="accent3"/>
              </a:solidFill>
              <a:highlight>
                <a:srgbClr val="FFFF00"/>
              </a:highlight>
              <a:latin typeface="Lato Black"/>
              <a:ea typeface="Lato Black"/>
              <a:cs typeface="Lato Black"/>
              <a:sym typeface="Lato Black"/>
            </a:endParaRPr>
          </a:p>
        </p:txBody>
      </p:sp>
      <p:sp>
        <p:nvSpPr>
          <p:cNvPr id="238" name="Google Shape;238;p33"/>
          <p:cNvSpPr/>
          <p:nvPr/>
        </p:nvSpPr>
        <p:spPr>
          <a:xfrm>
            <a:off x="1531163" y="573927"/>
            <a:ext cx="5833358" cy="4905287"/>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350" b="1" i="1" u="none" strike="noStrike" cap="none">
                <a:solidFill>
                  <a:srgbClr val="000000"/>
                </a:solidFill>
                <a:latin typeface="Quattrocento Sans"/>
                <a:ea typeface="Quattrocento Sans"/>
                <a:cs typeface="Quattrocento Sans"/>
                <a:sym typeface="Quattrocento Sans"/>
              </a:rPr>
              <a:t>2.3. </a:t>
            </a:r>
            <a:r>
              <a:rPr lang="en-US" sz="1200" b="1" i="1" u="none" strike="noStrike" cap="none">
                <a:solidFill>
                  <a:srgbClr val="000000"/>
                </a:solidFill>
                <a:latin typeface="Quattrocento Sans"/>
                <a:ea typeface="Quattrocento Sans"/>
                <a:cs typeface="Quattrocento Sans"/>
                <a:sym typeface="Quattrocento Sans"/>
              </a:rPr>
              <a:t>The magnitude and importance of the project’s contribution to the expected scientific, societal and economic impacts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350" b="1" i="1"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350" b="1" i="1"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350" b="1" i="1"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350" b="1" i="1"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350" b="1" i="1"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350" b="1" i="1"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350" b="1" i="1"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350" b="1" i="1"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350" b="1" i="1"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350" b="1" i="1"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350" b="1" i="1"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6DD99D"/>
              </a:buClr>
              <a:buSzPts val="1800"/>
              <a:buFont typeface="Noto Sans Symbols"/>
              <a:buChar char="❑"/>
            </a:pPr>
            <a:r>
              <a:rPr lang="en-US" sz="1200" b="0" i="0" u="none" strike="noStrike" cap="none">
                <a:solidFill>
                  <a:srgbClr val="000000"/>
                </a:solidFill>
                <a:latin typeface="Quattrocento Sans"/>
                <a:ea typeface="Quattrocento Sans"/>
                <a:cs typeface="Quattrocento Sans"/>
                <a:sym typeface="Quattrocento Sans"/>
              </a:rPr>
              <a:t>Give an indication of the importance of the project’s contribution to the expected outcomes and impacts, should the project be successful. Provide quantified estimates where possible and meaningful. </a:t>
            </a:r>
            <a:endParaRPr sz="1200" b="0" i="0"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6DD99D"/>
              </a:buClr>
              <a:buSzPts val="1800"/>
              <a:buFont typeface="Noto Sans Symbols"/>
              <a:buChar char="❑"/>
            </a:pPr>
            <a:r>
              <a:rPr lang="en-US" sz="1200" b="0" i="0" u="none" strike="noStrike" cap="none">
                <a:solidFill>
                  <a:srgbClr val="000000"/>
                </a:solidFill>
                <a:latin typeface="Quattrocento Sans"/>
                <a:ea typeface="Quattrocento Sans"/>
                <a:cs typeface="Quattrocento Sans"/>
                <a:sym typeface="Quattrocento Sans"/>
              </a:rPr>
              <a:t>‘Magnitude’ refers to how widespread the outcomes and impacts are likely to be. For example, in terms of the size of the target group, or the proportion of that group, that should benefit over time; </a:t>
            </a:r>
            <a:endParaRPr sz="1200" b="0" i="0"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6DD99D"/>
              </a:buClr>
              <a:buSzPts val="1800"/>
              <a:buFont typeface="Noto Sans Symbols"/>
              <a:buChar char="❑"/>
            </a:pPr>
            <a:r>
              <a:rPr lang="en-US" sz="1200" b="0" i="0" u="none" strike="noStrike" cap="none">
                <a:solidFill>
                  <a:srgbClr val="000000"/>
                </a:solidFill>
                <a:latin typeface="Quattrocento Sans"/>
                <a:ea typeface="Quattrocento Sans"/>
                <a:cs typeface="Quattrocento Sans"/>
                <a:sym typeface="Quattrocento Sans"/>
              </a:rPr>
              <a:t>‘Importance’ refers to the value of those benefits. For example, number of additional healthy life years; efficiency savings in energy supply.</a:t>
            </a:r>
            <a:endParaRPr sz="12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200" b="1" i="1"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200" b="1" i="1"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013" b="0" i="0" u="none" strike="noStrike" cap="none">
              <a:solidFill>
                <a:srgbClr val="000000"/>
              </a:solidFill>
              <a:latin typeface="Arial"/>
              <a:ea typeface="Arial"/>
              <a:cs typeface="Arial"/>
              <a:sym typeface="Arial"/>
            </a:endParaRPr>
          </a:p>
        </p:txBody>
      </p:sp>
      <p:sp>
        <p:nvSpPr>
          <p:cNvPr id="239" name="Google Shape;239;p33"/>
          <p:cNvSpPr/>
          <p:nvPr/>
        </p:nvSpPr>
        <p:spPr>
          <a:xfrm>
            <a:off x="5315263" y="1149611"/>
            <a:ext cx="2372788" cy="225096"/>
          </a:xfrm>
          <a:prstGeom prst="rect">
            <a:avLst/>
          </a:prstGeom>
          <a:noFill/>
          <a:ln>
            <a:noFill/>
          </a:ln>
        </p:spPr>
        <p:txBody>
          <a:bodyPr spcFirstLastPara="1" wrap="square" lIns="68550" tIns="34275" rIns="68550" bIns="34275" anchor="t" anchorCtr="0">
            <a:spAutoFit/>
          </a:bodyPr>
          <a:lstStyle/>
          <a:p>
            <a:pPr marL="160735" marR="0" lvl="0" indent="-96441" algn="l" rtl="0">
              <a:lnSpc>
                <a:spcPct val="100000"/>
              </a:lnSpc>
              <a:spcBef>
                <a:spcPts val="0"/>
              </a:spcBef>
              <a:spcAft>
                <a:spcPts val="0"/>
              </a:spcAft>
              <a:buNone/>
            </a:pPr>
            <a:endParaRPr sz="1013" b="0" i="0" u="none" strike="noStrike" cap="none">
              <a:solidFill>
                <a:srgbClr val="000000"/>
              </a:solidFill>
              <a:latin typeface="Arial"/>
              <a:ea typeface="Arial"/>
              <a:cs typeface="Arial"/>
              <a:sym typeface="Arial"/>
            </a:endParaRPr>
          </a:p>
        </p:txBody>
      </p:sp>
      <p:grpSp>
        <p:nvGrpSpPr>
          <p:cNvPr id="240" name="Google Shape;240;p33"/>
          <p:cNvGrpSpPr/>
          <p:nvPr/>
        </p:nvGrpSpPr>
        <p:grpSpPr>
          <a:xfrm>
            <a:off x="1795732" y="1149611"/>
            <a:ext cx="5497173" cy="1860519"/>
            <a:chOff x="271060" y="4084840"/>
            <a:chExt cx="7329564" cy="2480692"/>
          </a:xfrm>
        </p:grpSpPr>
        <p:cxnSp>
          <p:nvCxnSpPr>
            <p:cNvPr id="241" name="Google Shape;241;p33"/>
            <p:cNvCxnSpPr>
              <a:endCxn id="242" idx="4"/>
            </p:cNvCxnSpPr>
            <p:nvPr/>
          </p:nvCxnSpPr>
          <p:spPr>
            <a:xfrm rot="10800000" flipH="1">
              <a:off x="2287009" y="6038177"/>
              <a:ext cx="1280700" cy="210000"/>
            </a:xfrm>
            <a:prstGeom prst="bentConnector2">
              <a:avLst/>
            </a:prstGeom>
            <a:noFill/>
            <a:ln w="28575" cap="flat" cmpd="sng">
              <a:solidFill>
                <a:srgbClr val="8A1259"/>
              </a:solidFill>
              <a:prstDash val="solid"/>
              <a:round/>
              <a:headEnd type="none" w="sm" len="sm"/>
              <a:tailEnd type="triangle" w="med" len="med"/>
            </a:ln>
          </p:spPr>
        </p:cxnSp>
        <p:cxnSp>
          <p:nvCxnSpPr>
            <p:cNvPr id="243" name="Google Shape;243;p33"/>
            <p:cNvCxnSpPr>
              <a:endCxn id="244" idx="4"/>
            </p:cNvCxnSpPr>
            <p:nvPr/>
          </p:nvCxnSpPr>
          <p:spPr>
            <a:xfrm rot="10800000" flipH="1">
              <a:off x="2287040" y="6014733"/>
              <a:ext cx="2958600" cy="233400"/>
            </a:xfrm>
            <a:prstGeom prst="bentConnector2">
              <a:avLst/>
            </a:prstGeom>
            <a:noFill/>
            <a:ln w="28575" cap="flat" cmpd="sng">
              <a:solidFill>
                <a:srgbClr val="8A1259"/>
              </a:solidFill>
              <a:prstDash val="solid"/>
              <a:round/>
              <a:headEnd type="none" w="sm" len="sm"/>
              <a:tailEnd type="triangle" w="med" len="med"/>
            </a:ln>
          </p:spPr>
        </p:cxnSp>
        <p:grpSp>
          <p:nvGrpSpPr>
            <p:cNvPr id="245" name="Google Shape;245;p33"/>
            <p:cNvGrpSpPr/>
            <p:nvPr/>
          </p:nvGrpSpPr>
          <p:grpSpPr>
            <a:xfrm>
              <a:off x="271060" y="4084840"/>
              <a:ext cx="7329564" cy="2480692"/>
              <a:chOff x="250909" y="4180285"/>
              <a:chExt cx="7329564" cy="2480692"/>
            </a:xfrm>
          </p:grpSpPr>
          <p:grpSp>
            <p:nvGrpSpPr>
              <p:cNvPr id="246" name="Google Shape;246;p33"/>
              <p:cNvGrpSpPr/>
              <p:nvPr/>
            </p:nvGrpSpPr>
            <p:grpSpPr>
              <a:xfrm>
                <a:off x="250909" y="4180285"/>
                <a:ext cx="2352702" cy="2480692"/>
                <a:chOff x="4059798" y="1167894"/>
                <a:chExt cx="3973630" cy="3973630"/>
              </a:xfrm>
            </p:grpSpPr>
            <p:sp>
              <p:nvSpPr>
                <p:cNvPr id="247" name="Google Shape;247;p33"/>
                <p:cNvSpPr/>
                <p:nvPr/>
              </p:nvSpPr>
              <p:spPr>
                <a:xfrm>
                  <a:off x="4059798" y="1167894"/>
                  <a:ext cx="3973630" cy="3973630"/>
                </a:xfrm>
                <a:prstGeom prst="ellipse">
                  <a:avLst/>
                </a:prstGeom>
                <a:solidFill>
                  <a:srgbClr val="8A1259"/>
                </a:solidFill>
                <a:ln w="25400"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48" name="Google Shape;248;p33"/>
                <p:cNvSpPr txBox="1"/>
                <p:nvPr/>
              </p:nvSpPr>
              <p:spPr>
                <a:xfrm>
                  <a:off x="4426342" y="1619951"/>
                  <a:ext cx="3240540" cy="300199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500" b="1" i="0" u="none" strike="noStrike" cap="none">
                      <a:solidFill>
                        <a:schemeClr val="lt1"/>
                      </a:solidFill>
                      <a:latin typeface="Arial"/>
                      <a:ea typeface="Arial"/>
                      <a:cs typeface="Arial"/>
                      <a:sym typeface="Arial"/>
                    </a:rPr>
                    <a:t>Mid-term and long-term impact of the project</a:t>
                  </a:r>
                  <a:endParaRPr sz="1500" b="1" i="0" u="none" strike="noStrike" cap="none">
                    <a:solidFill>
                      <a:schemeClr val="lt1"/>
                    </a:solidFill>
                    <a:latin typeface="Arial"/>
                    <a:ea typeface="Arial"/>
                    <a:cs typeface="Arial"/>
                    <a:sym typeface="Arial"/>
                  </a:endParaRPr>
                </a:p>
              </p:txBody>
            </p:sp>
          </p:grpSp>
          <p:grpSp>
            <p:nvGrpSpPr>
              <p:cNvPr id="249" name="Google Shape;249;p33"/>
              <p:cNvGrpSpPr/>
              <p:nvPr/>
            </p:nvGrpSpPr>
            <p:grpSpPr>
              <a:xfrm>
                <a:off x="4461851" y="4581061"/>
                <a:ext cx="1527276" cy="1529117"/>
                <a:chOff x="7184579" y="748367"/>
                <a:chExt cx="1986815" cy="1986815"/>
              </a:xfrm>
            </p:grpSpPr>
            <p:sp>
              <p:nvSpPr>
                <p:cNvPr id="244" name="Google Shape;244;p33"/>
                <p:cNvSpPr/>
                <p:nvPr/>
              </p:nvSpPr>
              <p:spPr>
                <a:xfrm>
                  <a:off x="7184579" y="748367"/>
                  <a:ext cx="1986815" cy="1986815"/>
                </a:xfrm>
                <a:prstGeom prst="ellipse">
                  <a:avLst/>
                </a:prstGeom>
                <a:solidFill>
                  <a:srgbClr val="8A1259"/>
                </a:solidFill>
                <a:ln w="25400"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0" name="Google Shape;250;p33"/>
                <p:cNvSpPr txBox="1"/>
                <p:nvPr/>
              </p:nvSpPr>
              <p:spPr>
                <a:xfrm>
                  <a:off x="7475541" y="1039329"/>
                  <a:ext cx="1404891" cy="1404891"/>
                </a:xfrm>
                <a:prstGeom prst="rect">
                  <a:avLst/>
                </a:prstGeom>
                <a:solidFill>
                  <a:srgbClr val="8A1259"/>
                </a:solidFill>
                <a:ln>
                  <a:noFill/>
                </a:ln>
              </p:spPr>
              <p:txBody>
                <a:bodyPr spcFirstLastPara="1" wrap="square" lIns="6650" tIns="6650" rIns="6650" bIns="6650"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lt1"/>
                      </a:solidFill>
                      <a:latin typeface="Arial"/>
                      <a:ea typeface="Arial"/>
                      <a:cs typeface="Arial"/>
                      <a:sym typeface="Arial"/>
                    </a:rPr>
                    <a:t>Scientific impact</a:t>
                  </a:r>
                  <a:endParaRPr sz="1050" b="0" i="0" u="none" strike="noStrike" cap="none">
                    <a:solidFill>
                      <a:srgbClr val="000000"/>
                    </a:solidFill>
                    <a:latin typeface="Arial"/>
                    <a:ea typeface="Arial"/>
                    <a:cs typeface="Arial"/>
                    <a:sym typeface="Arial"/>
                  </a:endParaRPr>
                </a:p>
              </p:txBody>
            </p:sp>
          </p:grpSp>
          <p:grpSp>
            <p:nvGrpSpPr>
              <p:cNvPr id="251" name="Google Shape;251;p33"/>
              <p:cNvGrpSpPr/>
              <p:nvPr/>
            </p:nvGrpSpPr>
            <p:grpSpPr>
              <a:xfrm>
                <a:off x="2697334" y="4533900"/>
                <a:ext cx="1700447" cy="1599722"/>
                <a:chOff x="7184591" y="3143235"/>
                <a:chExt cx="1986815" cy="1986815"/>
              </a:xfrm>
            </p:grpSpPr>
            <p:sp>
              <p:nvSpPr>
                <p:cNvPr id="242" name="Google Shape;242;p33"/>
                <p:cNvSpPr/>
                <p:nvPr/>
              </p:nvSpPr>
              <p:spPr>
                <a:xfrm>
                  <a:off x="7184591" y="3143235"/>
                  <a:ext cx="1986815" cy="1986815"/>
                </a:xfrm>
                <a:prstGeom prst="ellipse">
                  <a:avLst/>
                </a:prstGeom>
                <a:solidFill>
                  <a:srgbClr val="8A1259"/>
                </a:solidFill>
                <a:ln w="25400"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2" name="Google Shape;252;p33"/>
                <p:cNvSpPr txBox="1"/>
                <p:nvPr/>
              </p:nvSpPr>
              <p:spPr>
                <a:xfrm>
                  <a:off x="7225574" y="3317107"/>
                  <a:ext cx="1945819" cy="1521981"/>
                </a:xfrm>
                <a:prstGeom prst="rect">
                  <a:avLst/>
                </a:prstGeom>
                <a:noFill/>
                <a:ln>
                  <a:noFill/>
                </a:ln>
              </p:spPr>
              <p:txBody>
                <a:bodyPr spcFirstLastPara="1" wrap="square" lIns="6650" tIns="6650" rIns="6650" bIns="6650"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lt1"/>
                      </a:solidFill>
                      <a:latin typeface="Arial"/>
                      <a:ea typeface="Arial"/>
                      <a:cs typeface="Arial"/>
                      <a:sym typeface="Arial"/>
                    </a:rPr>
                    <a:t>Economic and technological impact</a:t>
                  </a:r>
                  <a:endParaRPr sz="1050" b="0" i="0" u="none" strike="noStrike" cap="none">
                    <a:solidFill>
                      <a:srgbClr val="000000"/>
                    </a:solidFill>
                    <a:latin typeface="Arial"/>
                    <a:ea typeface="Arial"/>
                    <a:cs typeface="Arial"/>
                    <a:sym typeface="Arial"/>
                  </a:endParaRPr>
                </a:p>
              </p:txBody>
            </p:sp>
          </p:grpSp>
          <p:grpSp>
            <p:nvGrpSpPr>
              <p:cNvPr id="253" name="Google Shape;253;p33"/>
              <p:cNvGrpSpPr/>
              <p:nvPr/>
            </p:nvGrpSpPr>
            <p:grpSpPr>
              <a:xfrm>
                <a:off x="6053197" y="4533899"/>
                <a:ext cx="1527276" cy="1599723"/>
                <a:chOff x="5238759" y="4282122"/>
                <a:chExt cx="1986815" cy="1986815"/>
              </a:xfrm>
            </p:grpSpPr>
            <p:sp>
              <p:nvSpPr>
                <p:cNvPr id="254" name="Google Shape;254;p33"/>
                <p:cNvSpPr/>
                <p:nvPr/>
              </p:nvSpPr>
              <p:spPr>
                <a:xfrm>
                  <a:off x="5238759" y="4282122"/>
                  <a:ext cx="1986815" cy="1986815"/>
                </a:xfrm>
                <a:prstGeom prst="ellipse">
                  <a:avLst/>
                </a:prstGeom>
                <a:solidFill>
                  <a:srgbClr val="8A1259"/>
                </a:solidFill>
                <a:ln w="25400"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5" name="Google Shape;255;p33"/>
                <p:cNvSpPr txBox="1"/>
                <p:nvPr/>
              </p:nvSpPr>
              <p:spPr>
                <a:xfrm>
                  <a:off x="5529721" y="4631661"/>
                  <a:ext cx="1404891" cy="1404891"/>
                </a:xfrm>
                <a:prstGeom prst="rect">
                  <a:avLst/>
                </a:prstGeom>
                <a:noFill/>
                <a:ln>
                  <a:noFill/>
                </a:ln>
              </p:spPr>
              <p:txBody>
                <a:bodyPr spcFirstLastPara="1" wrap="square" lIns="6650" tIns="6650" rIns="6650" bIns="6650"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lt1"/>
                      </a:solidFill>
                      <a:latin typeface="Arial"/>
                      <a:ea typeface="Arial"/>
                      <a:cs typeface="Arial"/>
                      <a:sym typeface="Arial"/>
                    </a:rPr>
                    <a:t>Societal impact</a:t>
                  </a:r>
                  <a:endParaRPr sz="1050" b="0" i="0" u="none" strike="noStrike" cap="none">
                    <a:solidFill>
                      <a:srgbClr val="000000"/>
                    </a:solidFill>
                    <a:latin typeface="Arial"/>
                    <a:ea typeface="Arial"/>
                    <a:cs typeface="Arial"/>
                    <a:sym typeface="Arial"/>
                  </a:endParaRPr>
                </a:p>
              </p:txBody>
            </p:sp>
          </p:grpSp>
          <p:cxnSp>
            <p:nvCxnSpPr>
              <p:cNvPr id="256" name="Google Shape;256;p33"/>
              <p:cNvCxnSpPr>
                <a:endCxn id="254" idx="4"/>
              </p:cNvCxnSpPr>
              <p:nvPr/>
            </p:nvCxnSpPr>
            <p:spPr>
              <a:xfrm rot="10800000" flipH="1">
                <a:off x="2267035" y="6133622"/>
                <a:ext cx="4549800" cy="210000"/>
              </a:xfrm>
              <a:prstGeom prst="bentConnector2">
                <a:avLst/>
              </a:prstGeom>
              <a:noFill/>
              <a:ln w="28575" cap="flat" cmpd="sng">
                <a:solidFill>
                  <a:srgbClr val="8A1259"/>
                </a:solidFill>
                <a:prstDash val="solid"/>
                <a:round/>
                <a:headEnd type="none" w="sm" len="sm"/>
                <a:tailEnd type="triangle" w="med" len="med"/>
              </a:ln>
            </p:spPr>
          </p:cxn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p:nvPr/>
        </p:nvSpPr>
        <p:spPr>
          <a:xfrm>
            <a:off x="566420" y="382905"/>
            <a:ext cx="8166100" cy="714376"/>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r" rtl="0">
              <a:lnSpc>
                <a:spcPct val="100000"/>
              </a:lnSpc>
              <a:spcBef>
                <a:spcPts val="0"/>
              </a:spcBef>
              <a:spcAft>
                <a:spcPts val="0"/>
              </a:spcAft>
              <a:buClr>
                <a:schemeClr val="dk1"/>
              </a:buClr>
              <a:buSzPct val="163636"/>
              <a:buFont typeface="Calibri"/>
              <a:buNone/>
            </a:pPr>
            <a:r>
              <a:rPr lang="en-US" sz="4400" b="0" i="0" u="none" strike="noStrike" cap="none">
                <a:solidFill>
                  <a:schemeClr val="accent3"/>
                </a:solidFill>
                <a:latin typeface="Calibri"/>
                <a:ea typeface="Calibri"/>
                <a:cs typeface="Calibri"/>
                <a:sym typeface="Calibri"/>
              </a:rPr>
              <a:t>					</a:t>
            </a:r>
            <a:br>
              <a:rPr lang="en-US" sz="4400" b="0" i="0" u="none" strike="noStrike" cap="none">
                <a:solidFill>
                  <a:schemeClr val="accent3"/>
                </a:solidFill>
                <a:latin typeface="Calibri"/>
                <a:ea typeface="Calibri"/>
                <a:cs typeface="Calibri"/>
                <a:sym typeface="Calibri"/>
              </a:rPr>
            </a:br>
            <a:r>
              <a:rPr lang="en-US" sz="4400" b="0" i="0" u="none" strike="noStrike" cap="none">
                <a:solidFill>
                  <a:schemeClr val="accent3"/>
                </a:solidFill>
                <a:latin typeface="Calibri"/>
                <a:ea typeface="Calibri"/>
                <a:cs typeface="Calibri"/>
                <a:sym typeface="Calibri"/>
              </a:rPr>
              <a:t>			</a:t>
            </a:r>
            <a:r>
              <a:rPr lang="en-US" sz="6400" b="0" i="0" u="none" strike="noStrike" cap="none">
                <a:solidFill>
                  <a:schemeClr val="accent3"/>
                </a:solidFill>
                <a:latin typeface="Calibri"/>
                <a:ea typeface="Calibri"/>
                <a:cs typeface="Calibri"/>
                <a:sym typeface="Calibri"/>
              </a:rPr>
              <a:t>MSCA PF B1 – Quality and Efficiency of the Implementation</a:t>
            </a:r>
            <a:br>
              <a:rPr lang="en-US" sz="4400" b="0" i="0" u="none" strike="noStrike" cap="none">
                <a:solidFill>
                  <a:schemeClr val="accent3"/>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sp>
        <p:nvSpPr>
          <p:cNvPr id="263" name="Google Shape;263;p34"/>
          <p:cNvSpPr txBox="1"/>
          <p:nvPr/>
        </p:nvSpPr>
        <p:spPr>
          <a:xfrm>
            <a:off x="215900" y="1607819"/>
            <a:ext cx="8712200" cy="3299461"/>
          </a:xfrm>
          <a:prstGeom prst="rect">
            <a:avLst/>
          </a:prstGeom>
          <a:noFill/>
          <a:ln>
            <a:noFill/>
          </a:ln>
        </p:spPr>
        <p:txBody>
          <a:bodyPr spcFirstLastPara="1" wrap="square" lIns="91425" tIns="45700" rIns="91425" bIns="45700" anchor="b" anchorCtr="0">
            <a:normAutofit/>
          </a:bodyPr>
          <a:lstStyle/>
          <a:p>
            <a:pPr marL="114300" marR="0" lvl="0" indent="0" algn="l" rtl="0">
              <a:lnSpc>
                <a:spcPct val="100000"/>
              </a:lnSpc>
              <a:spcBef>
                <a:spcPts val="0"/>
              </a:spcBef>
              <a:spcAft>
                <a:spcPts val="0"/>
              </a:spcAft>
              <a:buNone/>
            </a:pPr>
            <a:r>
              <a:rPr lang="en-US" sz="1600" b="1" i="0" u="none" strike="noStrike" cap="none" dirty="0">
                <a:solidFill>
                  <a:srgbClr val="000000"/>
                </a:solidFill>
                <a:latin typeface="Calibri"/>
                <a:ea typeface="Calibri"/>
                <a:cs typeface="Calibri"/>
                <a:sym typeface="Calibri"/>
              </a:rPr>
              <a:t>3.1</a:t>
            </a:r>
            <a:r>
              <a:rPr lang="en-US" sz="1600" b="0" i="0" u="none" strike="noStrike" cap="none" dirty="0">
                <a:solidFill>
                  <a:srgbClr val="000000"/>
                </a:solidFill>
                <a:latin typeface="Calibri"/>
                <a:ea typeface="Calibri"/>
                <a:cs typeface="Calibri"/>
                <a:sym typeface="Calibri"/>
              </a:rPr>
              <a:t> Quality and effectiveness of the work plan, assessment of risks and appropriateness of the effort assigned to work packages</a:t>
            </a:r>
            <a:endParaRPr sz="1600" b="0" i="0" u="none" strike="noStrike" cap="none" dirty="0">
              <a:solidFill>
                <a:srgbClr val="000000"/>
              </a:solidFill>
              <a:latin typeface="Calibri"/>
              <a:ea typeface="Calibri"/>
              <a:cs typeface="Calibri"/>
              <a:sym typeface="Calibri"/>
            </a:endParaRPr>
          </a:p>
          <a:p>
            <a:pPr marL="114300" marR="0" lvl="0" indent="0" algn="l"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114300" marR="0" lvl="0" indent="0" algn="l" rtl="0">
              <a:lnSpc>
                <a:spcPct val="100000"/>
              </a:lnSpc>
              <a:spcBef>
                <a:spcPts val="0"/>
              </a:spcBef>
              <a:spcAft>
                <a:spcPts val="0"/>
              </a:spcAft>
              <a:buNone/>
            </a:pPr>
            <a:r>
              <a:rPr lang="en-US" sz="1600" b="1" i="0" u="none" strike="noStrike" cap="none" dirty="0">
                <a:solidFill>
                  <a:srgbClr val="000000"/>
                </a:solidFill>
                <a:latin typeface="Calibri"/>
                <a:ea typeface="Calibri"/>
                <a:cs typeface="Calibri"/>
                <a:sym typeface="Calibri"/>
              </a:rPr>
              <a:t>3.2</a:t>
            </a:r>
            <a:r>
              <a:rPr lang="en-US" sz="1600" b="0" i="0" u="none" strike="noStrike" cap="none" dirty="0">
                <a:solidFill>
                  <a:srgbClr val="000000"/>
                </a:solidFill>
                <a:latin typeface="Calibri"/>
                <a:ea typeface="Calibri"/>
                <a:cs typeface="Calibri"/>
                <a:sym typeface="Calibri"/>
              </a:rPr>
              <a:t> Quality and capacity of the host institutions and participating </a:t>
            </a:r>
            <a:r>
              <a:rPr lang="en-US" sz="1600" b="0" i="0" u="none" strike="noStrike" cap="none" dirty="0" err="1">
                <a:solidFill>
                  <a:srgbClr val="000000"/>
                </a:solidFill>
                <a:latin typeface="Calibri"/>
                <a:ea typeface="Calibri"/>
                <a:cs typeface="Calibri"/>
                <a:sym typeface="Calibri"/>
              </a:rPr>
              <a:t>organisations</a:t>
            </a:r>
            <a:r>
              <a:rPr lang="en-US" sz="1600" b="0" i="0" u="none" strike="noStrike" cap="none" dirty="0">
                <a:solidFill>
                  <a:srgbClr val="000000"/>
                </a:solidFill>
                <a:latin typeface="Calibri"/>
                <a:ea typeface="Calibri"/>
                <a:cs typeface="Calibri"/>
                <a:sym typeface="Calibri"/>
              </a:rPr>
              <a:t>, including hosting arrangements </a:t>
            </a:r>
            <a:endParaRPr dirty="0"/>
          </a:p>
          <a:p>
            <a:pPr marL="114300" marR="0" lvl="0" indent="0" algn="l"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114300" marR="0" lvl="0" indent="0" algn="l"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1800"/>
              <a:buFont typeface="Noto Sans Symbols"/>
              <a:buNone/>
            </a:pPr>
            <a:endParaRPr sz="1400" b="1" i="0" u="none" strike="noStrike" cap="none" dirty="0">
              <a:solidFill>
                <a:srgbClr val="000000"/>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1800"/>
              <a:buFont typeface="Noto Sans Symbols"/>
              <a:buNone/>
            </a:pP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Clr>
                <a:schemeClr val="dk1"/>
              </a:buClr>
              <a:buSzPts val="1800"/>
              <a:buFont typeface="Noto Sans Symbols"/>
              <a:buNone/>
            </a:pP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90000"/>
              </a:lnSpc>
              <a:spcBef>
                <a:spcPts val="75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1"/>
          <p:cNvPicPr preferRelativeResize="0"/>
          <p:nvPr/>
        </p:nvPicPr>
        <p:blipFill rotWithShape="1">
          <a:blip r:embed="rId3">
            <a:alphaModFix/>
          </a:blip>
          <a:srcRect/>
          <a:stretch/>
        </p:blipFill>
        <p:spPr>
          <a:xfrm>
            <a:off x="115877" y="-72510"/>
            <a:ext cx="9144000" cy="5126736"/>
          </a:xfrm>
          <a:prstGeom prst="rect">
            <a:avLst/>
          </a:prstGeom>
          <a:noFill/>
          <a:ln>
            <a:noFill/>
          </a:ln>
        </p:spPr>
      </p:pic>
      <p:sp>
        <p:nvSpPr>
          <p:cNvPr id="94" name="Google Shape;94;p21"/>
          <p:cNvSpPr/>
          <p:nvPr/>
        </p:nvSpPr>
        <p:spPr>
          <a:xfrm>
            <a:off x="0" y="4504763"/>
            <a:ext cx="9072000" cy="657550"/>
          </a:xfrm>
          <a:prstGeom prst="rect">
            <a:avLst/>
          </a:prstGeom>
          <a:solidFill>
            <a:schemeClr val="l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1"/>
          <p:cNvSpPr txBox="1"/>
          <p:nvPr/>
        </p:nvSpPr>
        <p:spPr>
          <a:xfrm>
            <a:off x="3799368" y="2228589"/>
            <a:ext cx="5160508"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2"/>
                </a:solidFill>
                <a:latin typeface="Arial"/>
                <a:ea typeface="Arial"/>
                <a:cs typeface="Arial"/>
                <a:sym typeface="Arial"/>
              </a:rPr>
              <a:t>For the comfort of the meeting, please turn off your microphones during the presentation(s).</a:t>
            </a:r>
            <a:br>
              <a:rPr lang="en-US" sz="1600" b="0" i="0" u="none" strike="noStrike" cap="none">
                <a:solidFill>
                  <a:schemeClr val="dk2"/>
                </a:solidFill>
                <a:latin typeface="Arial"/>
                <a:ea typeface="Arial"/>
                <a:cs typeface="Arial"/>
                <a:sym typeface="Arial"/>
              </a:rPr>
            </a:br>
            <a:r>
              <a:rPr lang="en-US" sz="1600" b="0" i="0" u="none" strike="noStrike" cap="none">
                <a:solidFill>
                  <a:schemeClr val="dk2"/>
                </a:solidFill>
                <a:latin typeface="Arial"/>
                <a:ea typeface="Arial"/>
                <a:cs typeface="Arial"/>
                <a:sym typeface="Arial"/>
              </a:rPr>
              <a:t>If you have any questions, please ask them in the Q&amp;A section or during the time allocated to questions.</a:t>
            </a:r>
            <a:br>
              <a:rPr lang="en-US" sz="1600" b="0" i="0" u="none" strike="noStrike" cap="none">
                <a:solidFill>
                  <a:schemeClr val="dk2"/>
                </a:solidFill>
                <a:latin typeface="Arial"/>
                <a:ea typeface="Arial"/>
                <a:cs typeface="Arial"/>
                <a:sym typeface="Arial"/>
              </a:rPr>
            </a:b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None/>
            </a:pPr>
            <a:r>
              <a:rPr lang="en-US" sz="1600" b="0" i="0" u="none" strike="noStrike" cap="none">
                <a:solidFill>
                  <a:schemeClr val="dk2"/>
                </a:solidFill>
                <a:latin typeface="Arial"/>
                <a:ea typeface="Arial"/>
                <a:cs typeface="Arial"/>
                <a:sym typeface="Arial"/>
              </a:rPr>
              <a:t>Thank you!</a:t>
            </a:r>
            <a:endParaRPr sz="1600" b="0" i="0" u="none" strike="noStrike" cap="none">
              <a:solidFill>
                <a:schemeClr val="dk2"/>
              </a:solidFill>
              <a:latin typeface="Poppins"/>
              <a:ea typeface="Poppins"/>
              <a:cs typeface="Poppins"/>
              <a:sym typeface="Poppins"/>
            </a:endParaRPr>
          </a:p>
        </p:txBody>
      </p:sp>
      <p:sp>
        <p:nvSpPr>
          <p:cNvPr id="96" name="Google Shape;96;p21"/>
          <p:cNvSpPr txBox="1"/>
          <p:nvPr/>
        </p:nvSpPr>
        <p:spPr>
          <a:xfrm>
            <a:off x="4603580" y="4513910"/>
            <a:ext cx="4112654" cy="657550"/>
          </a:xfrm>
          <a:prstGeom prst="rect">
            <a:avLst/>
          </a:prstGeom>
          <a:noFill/>
          <a:ln>
            <a:noFill/>
          </a:ln>
        </p:spPr>
        <p:txBody>
          <a:bodyPr spcFirstLastPara="1" wrap="square" lIns="91425" tIns="45700" rIns="91425" bIns="45700" anchor="t" anchorCtr="0">
            <a:noAutofit/>
          </a:bodyPr>
          <a:lstStyle/>
          <a:p>
            <a:pPr marL="0" marR="0" lvl="0" indent="0" algn="just" rtl="0">
              <a:lnSpc>
                <a:spcPct val="105000"/>
              </a:lnSpc>
              <a:spcBef>
                <a:spcPts val="0"/>
              </a:spcBef>
              <a:spcAft>
                <a:spcPts val="0"/>
              </a:spcAft>
              <a:buClr>
                <a:srgbClr val="000000"/>
              </a:buClr>
              <a:buSzPts val="800"/>
              <a:buFont typeface="Arial"/>
              <a:buNone/>
            </a:pPr>
            <a:r>
              <a:rPr lang="en-US" sz="800" b="0" i="1" u="none" strike="noStrike" cap="none">
                <a:solidFill>
                  <a:schemeClr val="dk1"/>
                </a:solidFill>
                <a:latin typeface="Calibri"/>
                <a:ea typeface="Calibri"/>
                <a:cs typeface="Calibri"/>
                <a:sym typeface="Calibri"/>
              </a:rPr>
              <a:t>Funded by the European Union under Agreement nº 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i="0" u="none" strike="noStrike" cap="none">
                <a:solidFill>
                  <a:schemeClr val="dk1"/>
                </a:solidFill>
                <a:latin typeface="Calibri"/>
                <a:ea typeface="Calibri"/>
                <a:cs typeface="Calibri"/>
                <a:sym typeface="Calibri"/>
              </a:rPr>
              <a:t>.</a:t>
            </a:r>
            <a:endParaRPr sz="800" b="0" i="0" u="none" strike="noStrike" cap="none">
              <a:solidFill>
                <a:schemeClr val="dk1"/>
              </a:solidFill>
              <a:latin typeface="Calibri"/>
              <a:ea typeface="Calibri"/>
              <a:cs typeface="Calibri"/>
              <a:sym typeface="Calibri"/>
            </a:endParaRPr>
          </a:p>
        </p:txBody>
      </p:sp>
      <p:pic>
        <p:nvPicPr>
          <p:cNvPr id="97" name="Google Shape;97;p21" descr="Interfaz de usuario gráfica&#10;&#10;Descripción generada automáticamente con confianza baja"/>
          <p:cNvPicPr preferRelativeResize="0"/>
          <p:nvPr/>
        </p:nvPicPr>
        <p:blipFill rotWithShape="1">
          <a:blip r:embed="rId4">
            <a:alphaModFix/>
          </a:blip>
          <a:srcRect/>
          <a:stretch/>
        </p:blipFill>
        <p:spPr>
          <a:xfrm>
            <a:off x="115877" y="4530383"/>
            <a:ext cx="2800178" cy="6246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a:spLocks noGrp="1"/>
          </p:cNvSpPr>
          <p:nvPr>
            <p:ph type="body" idx="1"/>
          </p:nvPr>
        </p:nvSpPr>
        <p:spPr>
          <a:xfrm>
            <a:off x="1615382" y="1260872"/>
            <a:ext cx="2901255" cy="617934"/>
          </a:xfrm>
          <a:prstGeom prst="rect">
            <a:avLst/>
          </a:prstGeom>
          <a:noFill/>
          <a:ln>
            <a:noFill/>
          </a:ln>
        </p:spPr>
        <p:txBody>
          <a:bodyPr spcFirstLastPara="1" wrap="square" lIns="68550" tIns="34275" rIns="68550" bIns="34275" anchor="b" anchorCtr="0">
            <a:normAutofit/>
          </a:bodyPr>
          <a:lstStyle/>
          <a:p>
            <a:pPr marL="342900" lvl="0" indent="-171450" algn="l" rtl="0">
              <a:lnSpc>
                <a:spcPct val="90000"/>
              </a:lnSpc>
              <a:spcBef>
                <a:spcPts val="563"/>
              </a:spcBef>
              <a:spcAft>
                <a:spcPts val="0"/>
              </a:spcAft>
              <a:buSzPts val="1800"/>
              <a:buNone/>
            </a:pPr>
            <a:endParaRPr>
              <a:latin typeface="Arial"/>
              <a:ea typeface="Arial"/>
              <a:cs typeface="Arial"/>
              <a:sym typeface="Arial"/>
            </a:endParaRPr>
          </a:p>
          <a:p>
            <a:pPr marL="342900" lvl="0" indent="-85725" algn="l" rtl="0">
              <a:lnSpc>
                <a:spcPct val="90000"/>
              </a:lnSpc>
              <a:spcBef>
                <a:spcPts val="563"/>
              </a:spcBef>
              <a:spcAft>
                <a:spcPts val="0"/>
              </a:spcAft>
              <a:buSzPts val="1800"/>
              <a:buNone/>
            </a:pPr>
            <a:endParaRPr b="1">
              <a:latin typeface="Arial"/>
              <a:ea typeface="Arial"/>
              <a:cs typeface="Arial"/>
              <a:sym typeface="Arial"/>
            </a:endParaRPr>
          </a:p>
          <a:p>
            <a:pPr marL="342900" lvl="0" indent="-85725" algn="l" rtl="0">
              <a:lnSpc>
                <a:spcPct val="90000"/>
              </a:lnSpc>
              <a:spcBef>
                <a:spcPts val="563"/>
              </a:spcBef>
              <a:spcAft>
                <a:spcPts val="0"/>
              </a:spcAft>
              <a:buSzPts val="1800"/>
              <a:buNone/>
            </a:pPr>
            <a:endParaRPr b="1">
              <a:latin typeface="Arial"/>
              <a:ea typeface="Arial"/>
              <a:cs typeface="Arial"/>
              <a:sym typeface="Arial"/>
            </a:endParaRPr>
          </a:p>
          <a:p>
            <a:pPr marL="342900" lvl="0" indent="-85725" algn="l" rtl="0">
              <a:lnSpc>
                <a:spcPct val="90000"/>
              </a:lnSpc>
              <a:spcBef>
                <a:spcPts val="563"/>
              </a:spcBef>
              <a:spcAft>
                <a:spcPts val="0"/>
              </a:spcAft>
              <a:buSzPts val="1800"/>
              <a:buNone/>
            </a:pPr>
            <a:endParaRPr b="1">
              <a:latin typeface="Arial"/>
              <a:ea typeface="Arial"/>
              <a:cs typeface="Arial"/>
              <a:sym typeface="Arial"/>
            </a:endParaRPr>
          </a:p>
          <a:p>
            <a:pPr marL="342900" lvl="0" indent="-85725" algn="l" rtl="0">
              <a:lnSpc>
                <a:spcPct val="90000"/>
              </a:lnSpc>
              <a:spcBef>
                <a:spcPts val="563"/>
              </a:spcBef>
              <a:spcAft>
                <a:spcPts val="0"/>
              </a:spcAft>
              <a:buSzPts val="1800"/>
              <a:buNone/>
            </a:pPr>
            <a:endParaRPr b="1"/>
          </a:p>
          <a:p>
            <a:pPr marL="342900" lvl="0" indent="-85725" algn="l" rtl="0">
              <a:lnSpc>
                <a:spcPct val="90000"/>
              </a:lnSpc>
              <a:spcBef>
                <a:spcPts val="563"/>
              </a:spcBef>
              <a:spcAft>
                <a:spcPts val="0"/>
              </a:spcAft>
              <a:buSzPts val="1800"/>
              <a:buNone/>
            </a:pPr>
            <a:endParaRPr b="1"/>
          </a:p>
          <a:p>
            <a:pPr marL="342900" lvl="0" indent="-171450" algn="l" rtl="0">
              <a:lnSpc>
                <a:spcPct val="90000"/>
              </a:lnSpc>
              <a:spcBef>
                <a:spcPts val="563"/>
              </a:spcBef>
              <a:spcAft>
                <a:spcPts val="0"/>
              </a:spcAft>
              <a:buSzPts val="1800"/>
              <a:buNone/>
            </a:pPr>
            <a:endParaRPr b="1"/>
          </a:p>
          <a:p>
            <a:pPr marL="342900" lvl="0" indent="-171450" algn="l" rtl="0">
              <a:lnSpc>
                <a:spcPct val="90000"/>
              </a:lnSpc>
              <a:spcBef>
                <a:spcPts val="563"/>
              </a:spcBef>
              <a:spcAft>
                <a:spcPts val="0"/>
              </a:spcAft>
              <a:buSzPts val="1800"/>
              <a:buNone/>
            </a:pPr>
            <a:endParaRPr/>
          </a:p>
        </p:txBody>
      </p:sp>
      <p:sp>
        <p:nvSpPr>
          <p:cNvPr id="270" name="Google Shape;270;p35"/>
          <p:cNvSpPr txBox="1">
            <a:spLocks noGrp="1"/>
          </p:cNvSpPr>
          <p:nvPr>
            <p:ph type="body" idx="2"/>
          </p:nvPr>
        </p:nvSpPr>
        <p:spPr>
          <a:xfrm>
            <a:off x="1401474" y="1334097"/>
            <a:ext cx="3170526" cy="32726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563"/>
              </a:spcBef>
              <a:spcAft>
                <a:spcPts val="0"/>
              </a:spcAft>
              <a:buSzPts val="1800"/>
              <a:buNone/>
            </a:pPr>
            <a:endParaRPr sz="619" b="1">
              <a:latin typeface="Arial"/>
              <a:ea typeface="Arial"/>
              <a:cs typeface="Arial"/>
              <a:sym typeface="Arial"/>
            </a:endParaRPr>
          </a:p>
          <a:p>
            <a:pPr marL="0" lvl="0" indent="0" algn="l" rtl="0">
              <a:lnSpc>
                <a:spcPct val="90000"/>
              </a:lnSpc>
              <a:spcBef>
                <a:spcPts val="563"/>
              </a:spcBef>
              <a:spcAft>
                <a:spcPts val="0"/>
              </a:spcAft>
              <a:buSzPts val="1800"/>
              <a:buNone/>
            </a:pPr>
            <a:endParaRPr i="1"/>
          </a:p>
          <a:p>
            <a:pPr marL="342900" lvl="0" indent="-171450" algn="l" rtl="0">
              <a:lnSpc>
                <a:spcPct val="90000"/>
              </a:lnSpc>
              <a:spcBef>
                <a:spcPts val="563"/>
              </a:spcBef>
              <a:spcAft>
                <a:spcPts val="0"/>
              </a:spcAft>
              <a:buSzPts val="1800"/>
              <a:buNone/>
            </a:pPr>
            <a:endParaRPr/>
          </a:p>
          <a:p>
            <a:pPr marL="0" lvl="0" indent="0" algn="l" rtl="0">
              <a:lnSpc>
                <a:spcPct val="90000"/>
              </a:lnSpc>
              <a:spcBef>
                <a:spcPts val="563"/>
              </a:spcBef>
              <a:spcAft>
                <a:spcPts val="0"/>
              </a:spcAft>
              <a:buSzPts val="1800"/>
              <a:buNone/>
            </a:pPr>
            <a:endParaRPr/>
          </a:p>
        </p:txBody>
      </p:sp>
      <p:sp>
        <p:nvSpPr>
          <p:cNvPr id="271" name="Google Shape;271;p35"/>
          <p:cNvSpPr/>
          <p:nvPr/>
        </p:nvSpPr>
        <p:spPr>
          <a:xfrm>
            <a:off x="4880923" y="297042"/>
            <a:ext cx="4955396" cy="315441"/>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accent3"/>
                </a:solidFill>
                <a:latin typeface="Lato Black"/>
                <a:ea typeface="Lato Black"/>
                <a:cs typeface="Lato Black"/>
                <a:sym typeface="Lato Black"/>
              </a:rPr>
              <a:t>MSCA – PF: Part B1 – Implementation</a:t>
            </a:r>
            <a:endParaRPr sz="1600" b="0" i="0" u="none" strike="noStrike" cap="none">
              <a:solidFill>
                <a:schemeClr val="accent3"/>
              </a:solidFill>
              <a:highlight>
                <a:srgbClr val="FFFF00"/>
              </a:highlight>
              <a:latin typeface="Lato Black"/>
              <a:ea typeface="Lato Black"/>
              <a:cs typeface="Lato Black"/>
              <a:sym typeface="Lato Black"/>
            </a:endParaRPr>
          </a:p>
        </p:txBody>
      </p:sp>
      <p:sp>
        <p:nvSpPr>
          <p:cNvPr id="272" name="Google Shape;272;p35"/>
          <p:cNvSpPr/>
          <p:nvPr/>
        </p:nvSpPr>
        <p:spPr>
          <a:xfrm>
            <a:off x="1401475" y="862546"/>
            <a:ext cx="5833358" cy="161009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125" b="1" i="1" u="none" strike="noStrike" cap="none">
                <a:solidFill>
                  <a:srgbClr val="000000"/>
                </a:solidFill>
                <a:latin typeface="Quattrocento Sans"/>
                <a:ea typeface="Quattrocento Sans"/>
                <a:cs typeface="Quattrocento Sans"/>
                <a:sym typeface="Quattrocento Sans"/>
              </a:rPr>
              <a:t>3.1 Quality and effectiveness of the work plan, assessment of risks and appropriateness of the effort assigned to work packages</a:t>
            </a:r>
            <a:endParaRPr sz="1125" b="0" i="0"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1" i="0" u="none" strike="noStrike" cap="none">
                <a:solidFill>
                  <a:srgbClr val="000000"/>
                </a:solidFill>
                <a:latin typeface="Quattrocento Sans"/>
                <a:ea typeface="Quattrocento Sans"/>
                <a:cs typeface="Quattrocento Sans"/>
                <a:sym typeface="Quattrocento Sans"/>
              </a:rPr>
              <a:t>A Gantt chart is a must </a:t>
            </a:r>
            <a:r>
              <a:rPr lang="en-US" sz="1125" b="0" i="0" u="none" strike="noStrike" cap="none">
                <a:solidFill>
                  <a:srgbClr val="000000"/>
                </a:solidFill>
                <a:latin typeface="Quattrocento Sans"/>
                <a:ea typeface="Quattrocento Sans"/>
                <a:cs typeface="Quattrocento Sans"/>
                <a:sym typeface="Quattrocento Sans"/>
              </a:rPr>
              <a:t>in this part of the proposal </a:t>
            </a:r>
            <a:endParaRPr sz="1125" b="0" i="0"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a:solidFill>
                  <a:srgbClr val="000000"/>
                </a:solidFill>
                <a:latin typeface="Quattrocento Sans"/>
                <a:ea typeface="Quattrocento Sans"/>
                <a:cs typeface="Quattrocento Sans"/>
                <a:sym typeface="Quattrocento Sans"/>
              </a:rPr>
              <a:t>Your Gantt chart should indicate the proposed Work Packages (WP), major deliverables, milestones, secondments, placements. The Gantt chart counts towards the 10-page limit.</a:t>
            </a:r>
            <a:endParaRPr sz="1125" b="0" i="0"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a:solidFill>
                  <a:srgbClr val="000000"/>
                </a:solidFill>
                <a:latin typeface="Quattrocento Sans"/>
                <a:ea typeface="Quattrocento Sans"/>
                <a:cs typeface="Quattrocento Sans"/>
                <a:sym typeface="Quattrocento Sans"/>
              </a:rPr>
              <a:t>A table or list showing all planned work packages (WPs) is also recommended </a:t>
            </a:r>
            <a:endParaRPr sz="1125" b="0" i="0"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a:solidFill>
                  <a:srgbClr val="000000"/>
                </a:solidFill>
                <a:latin typeface="Quattrocento Sans"/>
                <a:ea typeface="Quattrocento Sans"/>
                <a:cs typeface="Quattrocento Sans"/>
                <a:sym typeface="Quattrocento Sans"/>
              </a:rPr>
              <a:t>Recommended number of WPs – </a:t>
            </a:r>
            <a:r>
              <a:rPr lang="en-US" sz="1125" b="1" i="0" u="none" strike="noStrike" cap="none">
                <a:solidFill>
                  <a:srgbClr val="000000"/>
                </a:solidFill>
                <a:latin typeface="Quattrocento Sans"/>
                <a:ea typeface="Quattrocento Sans"/>
                <a:cs typeface="Quattrocento Sans"/>
                <a:sym typeface="Quattrocento Sans"/>
              </a:rPr>
              <a:t>5 </a:t>
            </a:r>
            <a:r>
              <a:rPr lang="en-US" sz="1125" b="0" i="0" u="none" strike="noStrike" cap="none">
                <a:solidFill>
                  <a:srgbClr val="000000"/>
                </a:solidFill>
                <a:latin typeface="Quattrocento Sans"/>
                <a:ea typeface="Quattrocento Sans"/>
                <a:cs typeface="Quattrocento Sans"/>
                <a:sym typeface="Quattrocento Sans"/>
              </a:rPr>
              <a:t>or</a:t>
            </a:r>
            <a:r>
              <a:rPr lang="en-US" sz="1125" b="1" i="0" u="none" strike="noStrike" cap="none">
                <a:solidFill>
                  <a:srgbClr val="000000"/>
                </a:solidFill>
                <a:latin typeface="Quattrocento Sans"/>
                <a:ea typeface="Quattrocento Sans"/>
                <a:cs typeface="Quattrocento Sans"/>
                <a:sym typeface="Quattrocento Sans"/>
              </a:rPr>
              <a:t> 6</a:t>
            </a:r>
            <a:r>
              <a:rPr lang="en-US" sz="1125" b="0" i="0" u="none" strike="noStrike" cap="none">
                <a:solidFill>
                  <a:srgbClr val="000000"/>
                </a:solidFill>
                <a:latin typeface="Quattrocento Sans"/>
                <a:ea typeface="Quattrocento Sans"/>
                <a:cs typeface="Quattrocento Sans"/>
                <a:sym typeface="Quattrocento Sans"/>
              </a:rPr>
              <a:t>. </a:t>
            </a:r>
            <a:endParaRPr sz="1013" b="0" i="0" u="none" strike="noStrike" cap="none">
              <a:solidFill>
                <a:srgbClr val="000000"/>
              </a:solidFill>
              <a:latin typeface="Calibri"/>
              <a:ea typeface="Calibri"/>
              <a:cs typeface="Calibri"/>
              <a:sym typeface="Calibri"/>
            </a:endParaRPr>
          </a:p>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p:txBody>
      </p:sp>
      <p:sp>
        <p:nvSpPr>
          <p:cNvPr id="273" name="Google Shape;273;p35"/>
          <p:cNvSpPr/>
          <p:nvPr/>
        </p:nvSpPr>
        <p:spPr>
          <a:xfrm>
            <a:off x="5315263" y="1149611"/>
            <a:ext cx="2372788" cy="225096"/>
          </a:xfrm>
          <a:prstGeom prst="rect">
            <a:avLst/>
          </a:prstGeom>
          <a:noFill/>
          <a:ln>
            <a:noFill/>
          </a:ln>
        </p:spPr>
        <p:txBody>
          <a:bodyPr spcFirstLastPara="1" wrap="square" lIns="68550" tIns="34275" rIns="68550" bIns="34275" anchor="t" anchorCtr="0">
            <a:spAutoFit/>
          </a:bodyPr>
          <a:lstStyle/>
          <a:p>
            <a:pPr marL="160735" marR="0" lvl="0" indent="-96441" algn="l" rtl="0">
              <a:lnSpc>
                <a:spcPct val="100000"/>
              </a:lnSpc>
              <a:spcBef>
                <a:spcPts val="0"/>
              </a:spcBef>
              <a:spcAft>
                <a:spcPts val="0"/>
              </a:spcAft>
              <a:buNone/>
            </a:pPr>
            <a:endParaRPr sz="1013" b="0" i="0" u="none" strike="noStrike" cap="none">
              <a:solidFill>
                <a:srgbClr val="000000"/>
              </a:solidFill>
              <a:latin typeface="Arial"/>
              <a:ea typeface="Arial"/>
              <a:cs typeface="Arial"/>
              <a:sym typeface="Arial"/>
            </a:endParaRPr>
          </a:p>
        </p:txBody>
      </p:sp>
      <p:pic>
        <p:nvPicPr>
          <p:cNvPr id="274" name="Google Shape;274;p35"/>
          <p:cNvPicPr preferRelativeResize="0"/>
          <p:nvPr/>
        </p:nvPicPr>
        <p:blipFill rotWithShape="1">
          <a:blip r:embed="rId3">
            <a:alphaModFix/>
          </a:blip>
          <a:srcRect/>
          <a:stretch/>
        </p:blipFill>
        <p:spPr>
          <a:xfrm>
            <a:off x="1482331" y="2275475"/>
            <a:ext cx="3545036" cy="2061866"/>
          </a:xfrm>
          <a:prstGeom prst="rect">
            <a:avLst/>
          </a:prstGeom>
          <a:noFill/>
          <a:ln>
            <a:noFill/>
          </a:ln>
          <a:effectLst>
            <a:outerShdw blurRad="292100" dist="139700" dir="2700000" algn="tl" rotWithShape="0">
              <a:srgbClr val="333333">
                <a:alpha val="64313"/>
              </a:srgbClr>
            </a:outerShdw>
          </a:effectLst>
        </p:spPr>
      </p:pic>
      <p:sp>
        <p:nvSpPr>
          <p:cNvPr id="275" name="Google Shape;275;p35"/>
          <p:cNvSpPr/>
          <p:nvPr/>
        </p:nvSpPr>
        <p:spPr>
          <a:xfrm>
            <a:off x="5000982" y="2355128"/>
            <a:ext cx="2741544" cy="380971"/>
          </a:xfrm>
          <a:prstGeom prst="rect">
            <a:avLst/>
          </a:prstGeom>
          <a:noFill/>
          <a:ln>
            <a:noFill/>
          </a:ln>
        </p:spPr>
        <p:txBody>
          <a:bodyPr spcFirstLastPara="1" wrap="square" lIns="68550" tIns="34275" rIns="68550" bIns="34275" anchor="t" anchorCtr="0">
            <a:spAutoFit/>
          </a:bodyPr>
          <a:lstStyle/>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p:txBody>
      </p:sp>
      <p:sp>
        <p:nvSpPr>
          <p:cNvPr id="276" name="Google Shape;276;p35"/>
          <p:cNvSpPr/>
          <p:nvPr/>
        </p:nvSpPr>
        <p:spPr>
          <a:xfrm>
            <a:off x="5027367" y="2275475"/>
            <a:ext cx="2861536" cy="1090718"/>
          </a:xfrm>
          <a:prstGeom prst="rect">
            <a:avLst/>
          </a:prstGeom>
          <a:noFill/>
          <a:ln>
            <a:noFill/>
          </a:ln>
        </p:spPr>
        <p:txBody>
          <a:bodyPr spcFirstLastPara="1" wrap="square" lIns="68550" tIns="34275" rIns="68550" bIns="34275" anchor="t" anchorCtr="0">
            <a:spAutoFit/>
          </a:bodyPr>
          <a:lstStyle/>
          <a:p>
            <a:pPr marL="214313" marR="0" lvl="0" indent="-214313" algn="l" rtl="0">
              <a:lnSpc>
                <a:spcPct val="100000"/>
              </a:lnSpc>
              <a:spcBef>
                <a:spcPts val="0"/>
              </a:spcBef>
              <a:spcAft>
                <a:spcPts val="0"/>
              </a:spcAft>
              <a:buClr>
                <a:srgbClr val="6DD99D"/>
              </a:buClr>
              <a:buSzPts val="1500"/>
              <a:buFont typeface="Noto Sans Symbols"/>
              <a:buChar char="❑"/>
            </a:pPr>
            <a:r>
              <a:rPr lang="en-US" sz="1125" b="0" i="0" u="none" strike="noStrike" cap="none">
                <a:solidFill>
                  <a:srgbClr val="000000"/>
                </a:solidFill>
                <a:latin typeface="Lato"/>
                <a:ea typeface="Lato"/>
                <a:cs typeface="Lato"/>
                <a:sym typeface="Lato"/>
              </a:rPr>
              <a:t>Identify specific risks that could delay the progress of deliverables (delayed start, equipment failure, insignificant results) &amp; contingency plans. You can put these in a table. </a:t>
            </a:r>
            <a:endParaRPr sz="1050" b="0" i="0" u="none" strike="noStrike" cap="none">
              <a:solidFill>
                <a:srgbClr val="000000"/>
              </a:solidFill>
              <a:latin typeface="Arial"/>
              <a:ea typeface="Arial"/>
              <a:cs typeface="Arial"/>
              <a:sym typeface="Arial"/>
            </a:endParaRPr>
          </a:p>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p:txBody>
      </p:sp>
      <p:pic>
        <p:nvPicPr>
          <p:cNvPr id="277" name="Google Shape;277;p35"/>
          <p:cNvPicPr preferRelativeResize="0"/>
          <p:nvPr/>
        </p:nvPicPr>
        <p:blipFill rotWithShape="1">
          <a:blip r:embed="rId4">
            <a:alphaModFix/>
          </a:blip>
          <a:srcRect/>
          <a:stretch/>
        </p:blipFill>
        <p:spPr>
          <a:xfrm>
            <a:off x="5226197" y="3287204"/>
            <a:ext cx="2550919" cy="688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6"/>
          <p:cNvPicPr preferRelativeResize="0"/>
          <p:nvPr/>
        </p:nvPicPr>
        <p:blipFill rotWithShape="1">
          <a:blip r:embed="rId3">
            <a:alphaModFix/>
          </a:blip>
          <a:srcRect/>
          <a:stretch/>
        </p:blipFill>
        <p:spPr>
          <a:xfrm>
            <a:off x="0" y="962890"/>
            <a:ext cx="9144000" cy="2628646"/>
          </a:xfrm>
          <a:prstGeom prst="rect">
            <a:avLst/>
          </a:prstGeom>
          <a:noFill/>
          <a:ln>
            <a:noFill/>
          </a:ln>
        </p:spPr>
      </p:pic>
      <p:sp>
        <p:nvSpPr>
          <p:cNvPr id="283" name="Google Shape;283;p36"/>
          <p:cNvSpPr/>
          <p:nvPr/>
        </p:nvSpPr>
        <p:spPr>
          <a:xfrm>
            <a:off x="5070764" y="394856"/>
            <a:ext cx="39653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3"/>
                </a:solidFill>
                <a:latin typeface="Lato Black"/>
                <a:ea typeface="Lato Black"/>
                <a:cs typeface="Lato Black"/>
                <a:sym typeface="Lato Black"/>
              </a:rPr>
              <a:t>MSCA – PF: Part B1 – Gantt Example</a:t>
            </a:r>
            <a:endParaRPr sz="1400" b="0" i="0" u="none" strike="noStrike" cap="none">
              <a:solidFill>
                <a:schemeClr val="accent3"/>
              </a:solidFill>
              <a:highlight>
                <a:srgbClr val="FFFF00"/>
              </a:highlight>
              <a:latin typeface="Lato Black"/>
              <a:ea typeface="Lato Black"/>
              <a:cs typeface="Lato Black"/>
              <a:sym typeface="Lato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body" idx="1"/>
          </p:nvPr>
        </p:nvSpPr>
        <p:spPr>
          <a:xfrm>
            <a:off x="1615382" y="1260872"/>
            <a:ext cx="2901255" cy="617934"/>
          </a:xfrm>
          <a:prstGeom prst="rect">
            <a:avLst/>
          </a:prstGeom>
          <a:noFill/>
          <a:ln>
            <a:noFill/>
          </a:ln>
        </p:spPr>
        <p:txBody>
          <a:bodyPr spcFirstLastPara="1" wrap="square" lIns="68550" tIns="34275" rIns="68550" bIns="34275" anchor="b" anchorCtr="0">
            <a:normAutofit/>
          </a:bodyPr>
          <a:lstStyle/>
          <a:p>
            <a:pPr marL="342900" lvl="0" indent="-171450" algn="l" rtl="0">
              <a:lnSpc>
                <a:spcPct val="90000"/>
              </a:lnSpc>
              <a:spcBef>
                <a:spcPts val="563"/>
              </a:spcBef>
              <a:spcAft>
                <a:spcPts val="0"/>
              </a:spcAft>
              <a:buSzPts val="1800"/>
              <a:buNone/>
            </a:pPr>
            <a:endParaRPr>
              <a:latin typeface="Arial"/>
              <a:ea typeface="Arial"/>
              <a:cs typeface="Arial"/>
              <a:sym typeface="Arial"/>
            </a:endParaRPr>
          </a:p>
          <a:p>
            <a:pPr marL="342900" lvl="0" indent="-85725" algn="l" rtl="0">
              <a:lnSpc>
                <a:spcPct val="90000"/>
              </a:lnSpc>
              <a:spcBef>
                <a:spcPts val="563"/>
              </a:spcBef>
              <a:spcAft>
                <a:spcPts val="0"/>
              </a:spcAft>
              <a:buSzPts val="1800"/>
              <a:buNone/>
            </a:pPr>
            <a:endParaRPr b="1">
              <a:latin typeface="Arial"/>
              <a:ea typeface="Arial"/>
              <a:cs typeface="Arial"/>
              <a:sym typeface="Arial"/>
            </a:endParaRPr>
          </a:p>
          <a:p>
            <a:pPr marL="342900" lvl="0" indent="-85725" algn="l" rtl="0">
              <a:lnSpc>
                <a:spcPct val="90000"/>
              </a:lnSpc>
              <a:spcBef>
                <a:spcPts val="563"/>
              </a:spcBef>
              <a:spcAft>
                <a:spcPts val="0"/>
              </a:spcAft>
              <a:buSzPts val="1800"/>
              <a:buNone/>
            </a:pPr>
            <a:endParaRPr b="1">
              <a:latin typeface="Arial"/>
              <a:ea typeface="Arial"/>
              <a:cs typeface="Arial"/>
              <a:sym typeface="Arial"/>
            </a:endParaRPr>
          </a:p>
          <a:p>
            <a:pPr marL="342900" lvl="0" indent="-85725" algn="l" rtl="0">
              <a:lnSpc>
                <a:spcPct val="90000"/>
              </a:lnSpc>
              <a:spcBef>
                <a:spcPts val="563"/>
              </a:spcBef>
              <a:spcAft>
                <a:spcPts val="0"/>
              </a:spcAft>
              <a:buSzPts val="1800"/>
              <a:buNone/>
            </a:pPr>
            <a:endParaRPr b="1">
              <a:latin typeface="Arial"/>
              <a:ea typeface="Arial"/>
              <a:cs typeface="Arial"/>
              <a:sym typeface="Arial"/>
            </a:endParaRPr>
          </a:p>
          <a:p>
            <a:pPr marL="342900" lvl="0" indent="-85725" algn="l" rtl="0">
              <a:lnSpc>
                <a:spcPct val="90000"/>
              </a:lnSpc>
              <a:spcBef>
                <a:spcPts val="563"/>
              </a:spcBef>
              <a:spcAft>
                <a:spcPts val="0"/>
              </a:spcAft>
              <a:buSzPts val="1800"/>
              <a:buNone/>
            </a:pPr>
            <a:endParaRPr b="1"/>
          </a:p>
          <a:p>
            <a:pPr marL="342900" lvl="0" indent="-85725" algn="l" rtl="0">
              <a:lnSpc>
                <a:spcPct val="90000"/>
              </a:lnSpc>
              <a:spcBef>
                <a:spcPts val="563"/>
              </a:spcBef>
              <a:spcAft>
                <a:spcPts val="0"/>
              </a:spcAft>
              <a:buSzPts val="1800"/>
              <a:buNone/>
            </a:pPr>
            <a:endParaRPr b="1"/>
          </a:p>
          <a:p>
            <a:pPr marL="342900" lvl="0" indent="-171450" algn="l" rtl="0">
              <a:lnSpc>
                <a:spcPct val="90000"/>
              </a:lnSpc>
              <a:spcBef>
                <a:spcPts val="563"/>
              </a:spcBef>
              <a:spcAft>
                <a:spcPts val="0"/>
              </a:spcAft>
              <a:buSzPts val="1800"/>
              <a:buNone/>
            </a:pPr>
            <a:endParaRPr b="1"/>
          </a:p>
          <a:p>
            <a:pPr marL="342900" lvl="0" indent="-171450" algn="l" rtl="0">
              <a:lnSpc>
                <a:spcPct val="90000"/>
              </a:lnSpc>
              <a:spcBef>
                <a:spcPts val="563"/>
              </a:spcBef>
              <a:spcAft>
                <a:spcPts val="0"/>
              </a:spcAft>
              <a:buSzPts val="1800"/>
              <a:buNone/>
            </a:pPr>
            <a:endParaRPr/>
          </a:p>
        </p:txBody>
      </p:sp>
      <p:sp>
        <p:nvSpPr>
          <p:cNvPr id="290" name="Google Shape;290;p37"/>
          <p:cNvSpPr txBox="1">
            <a:spLocks noGrp="1"/>
          </p:cNvSpPr>
          <p:nvPr>
            <p:ph type="body" idx="2"/>
          </p:nvPr>
        </p:nvSpPr>
        <p:spPr>
          <a:xfrm>
            <a:off x="1401474" y="1334097"/>
            <a:ext cx="3170526" cy="32726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563"/>
              </a:spcBef>
              <a:spcAft>
                <a:spcPts val="0"/>
              </a:spcAft>
              <a:buSzPts val="1800"/>
              <a:buNone/>
            </a:pPr>
            <a:endParaRPr sz="619" b="1">
              <a:latin typeface="Arial"/>
              <a:ea typeface="Arial"/>
              <a:cs typeface="Arial"/>
              <a:sym typeface="Arial"/>
            </a:endParaRPr>
          </a:p>
          <a:p>
            <a:pPr marL="0" lvl="0" indent="0" algn="l" rtl="0">
              <a:lnSpc>
                <a:spcPct val="90000"/>
              </a:lnSpc>
              <a:spcBef>
                <a:spcPts val="563"/>
              </a:spcBef>
              <a:spcAft>
                <a:spcPts val="0"/>
              </a:spcAft>
              <a:buSzPts val="1800"/>
              <a:buNone/>
            </a:pPr>
            <a:endParaRPr i="1"/>
          </a:p>
          <a:p>
            <a:pPr marL="342900" lvl="0" indent="-171450" algn="l" rtl="0">
              <a:lnSpc>
                <a:spcPct val="90000"/>
              </a:lnSpc>
              <a:spcBef>
                <a:spcPts val="563"/>
              </a:spcBef>
              <a:spcAft>
                <a:spcPts val="0"/>
              </a:spcAft>
              <a:buSzPts val="1800"/>
              <a:buNone/>
            </a:pPr>
            <a:endParaRPr/>
          </a:p>
          <a:p>
            <a:pPr marL="0" lvl="0" indent="0" algn="l" rtl="0">
              <a:lnSpc>
                <a:spcPct val="90000"/>
              </a:lnSpc>
              <a:spcBef>
                <a:spcPts val="563"/>
              </a:spcBef>
              <a:spcAft>
                <a:spcPts val="0"/>
              </a:spcAft>
              <a:buSzPts val="1800"/>
              <a:buNone/>
            </a:pPr>
            <a:endParaRPr/>
          </a:p>
        </p:txBody>
      </p:sp>
      <p:sp>
        <p:nvSpPr>
          <p:cNvPr id="291" name="Google Shape;291;p37"/>
          <p:cNvSpPr/>
          <p:nvPr/>
        </p:nvSpPr>
        <p:spPr>
          <a:xfrm>
            <a:off x="4634588" y="428311"/>
            <a:ext cx="4955396"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350" b="0" i="0" u="none" strike="noStrike" cap="none">
                <a:solidFill>
                  <a:schemeClr val="accent3"/>
                </a:solidFill>
                <a:latin typeface="Lato Black"/>
                <a:ea typeface="Lato Black"/>
                <a:cs typeface="Lato Black"/>
                <a:sym typeface="Lato Black"/>
              </a:rPr>
              <a:t>MSCA – PF: Part B1 – Obligatory Deliverables</a:t>
            </a:r>
            <a:endParaRPr sz="1350" b="0" i="0" u="none" strike="noStrike" cap="none">
              <a:solidFill>
                <a:schemeClr val="accent3"/>
              </a:solidFill>
              <a:latin typeface="Lato Black"/>
              <a:ea typeface="Lato Black"/>
              <a:cs typeface="Lato Black"/>
              <a:sym typeface="Lato Black"/>
            </a:endParaRPr>
          </a:p>
        </p:txBody>
      </p:sp>
      <p:sp>
        <p:nvSpPr>
          <p:cNvPr id="292" name="Google Shape;292;p37"/>
          <p:cNvSpPr/>
          <p:nvPr/>
        </p:nvSpPr>
        <p:spPr>
          <a:xfrm>
            <a:off x="5315263" y="1149611"/>
            <a:ext cx="2372788" cy="225096"/>
          </a:xfrm>
          <a:prstGeom prst="rect">
            <a:avLst/>
          </a:prstGeom>
          <a:noFill/>
          <a:ln>
            <a:noFill/>
          </a:ln>
        </p:spPr>
        <p:txBody>
          <a:bodyPr spcFirstLastPara="1" wrap="square" lIns="68550" tIns="34275" rIns="68550" bIns="34275" anchor="t" anchorCtr="0">
            <a:spAutoFit/>
          </a:bodyPr>
          <a:lstStyle/>
          <a:p>
            <a:pPr marL="160735" marR="0" lvl="0" indent="-96441" algn="l" rtl="0">
              <a:lnSpc>
                <a:spcPct val="100000"/>
              </a:lnSpc>
              <a:spcBef>
                <a:spcPts val="0"/>
              </a:spcBef>
              <a:spcAft>
                <a:spcPts val="0"/>
              </a:spcAft>
              <a:buNone/>
            </a:pPr>
            <a:endParaRPr sz="1013" b="0" i="0" u="none" strike="noStrike" cap="none">
              <a:solidFill>
                <a:srgbClr val="000000"/>
              </a:solidFill>
              <a:latin typeface="Arial"/>
              <a:ea typeface="Arial"/>
              <a:cs typeface="Arial"/>
              <a:sym typeface="Arial"/>
            </a:endParaRPr>
          </a:p>
        </p:txBody>
      </p:sp>
      <p:sp>
        <p:nvSpPr>
          <p:cNvPr id="293" name="Google Shape;293;p37"/>
          <p:cNvSpPr/>
          <p:nvPr/>
        </p:nvSpPr>
        <p:spPr>
          <a:xfrm>
            <a:off x="5000982" y="2355128"/>
            <a:ext cx="2741544" cy="380971"/>
          </a:xfrm>
          <a:prstGeom prst="rect">
            <a:avLst/>
          </a:prstGeom>
          <a:noFill/>
          <a:ln>
            <a:noFill/>
          </a:ln>
        </p:spPr>
        <p:txBody>
          <a:bodyPr spcFirstLastPara="1" wrap="square" lIns="68550" tIns="34275" rIns="68550" bIns="34275" anchor="t" anchorCtr="0">
            <a:spAutoFit/>
          </a:bodyPr>
          <a:lstStyle/>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p:txBody>
      </p:sp>
      <p:sp>
        <p:nvSpPr>
          <p:cNvPr id="294" name="Google Shape;294;p37"/>
          <p:cNvSpPr/>
          <p:nvPr/>
        </p:nvSpPr>
        <p:spPr>
          <a:xfrm>
            <a:off x="1318671" y="1175311"/>
            <a:ext cx="6494675" cy="4042487"/>
          </a:xfrm>
          <a:prstGeom prst="rect">
            <a:avLst/>
          </a:prstGeom>
          <a:noFill/>
          <a:ln>
            <a:noFill/>
          </a:ln>
        </p:spPr>
        <p:txBody>
          <a:bodyPr spcFirstLastPara="1" wrap="square" lIns="68550" tIns="34275" rIns="68550" bIns="34275" anchor="t" anchorCtr="0">
            <a:spAutoFit/>
          </a:bodyPr>
          <a:lstStyle/>
          <a:p>
            <a:pPr marL="0" marR="0" lvl="0" indent="0" algn="l" rtl="0">
              <a:lnSpc>
                <a:spcPct val="107000"/>
              </a:lnSpc>
              <a:spcBef>
                <a:spcPts val="0"/>
              </a:spcBef>
              <a:spcAft>
                <a:spcPts val="0"/>
              </a:spcAft>
              <a:buNone/>
            </a:pPr>
            <a:r>
              <a:rPr lang="en-US" sz="1200" b="1" i="0" u="none" strike="noStrike" cap="none">
                <a:solidFill>
                  <a:srgbClr val="222222"/>
                </a:solidFill>
                <a:latin typeface="Quattrocento Sans"/>
                <a:ea typeface="Quattrocento Sans"/>
                <a:cs typeface="Quattrocento Sans"/>
                <a:sym typeface="Quattrocento Sans"/>
              </a:rPr>
              <a:t>A list of obligatory deliverables </a:t>
            </a:r>
            <a:r>
              <a:rPr lang="en-US" sz="1200" b="0" i="0" u="none" strike="noStrike" cap="none">
                <a:solidFill>
                  <a:srgbClr val="222222"/>
                </a:solidFill>
                <a:latin typeface="Quattrocento Sans"/>
                <a:ea typeface="Quattrocento Sans"/>
                <a:cs typeface="Quattrocento Sans"/>
                <a:sym typeface="Quattrocento Sans"/>
              </a:rPr>
              <a:t>- these will have to be included in your work plan!</a:t>
            </a:r>
            <a:endParaRPr sz="105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None/>
            </a:pPr>
            <a:endParaRPr sz="1200" b="0" i="0"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50000"/>
              </a:lnSpc>
              <a:spcBef>
                <a:spcPts val="0"/>
              </a:spcBef>
              <a:spcAft>
                <a:spcPts val="0"/>
              </a:spcAft>
              <a:buClr>
                <a:srgbClr val="6DD99D"/>
              </a:buClr>
              <a:buSzPts val="1600"/>
              <a:buFont typeface="Noto Sans Symbols"/>
              <a:buChar char="❑"/>
            </a:pPr>
            <a:r>
              <a:rPr lang="en-US" sz="1200" b="1" i="0" u="none" strike="noStrike" cap="none">
                <a:solidFill>
                  <a:srgbClr val="222222"/>
                </a:solidFill>
                <a:latin typeface="Quattrocento Sans"/>
                <a:ea typeface="Quattrocento Sans"/>
                <a:cs typeface="Quattrocento Sans"/>
                <a:sym typeface="Quattrocento Sans"/>
              </a:rPr>
              <a:t>mobility declaration</a:t>
            </a:r>
            <a:r>
              <a:rPr lang="en-US" sz="1200" b="0" i="0" u="none" strike="noStrike" cap="none">
                <a:solidFill>
                  <a:srgbClr val="222222"/>
                </a:solidFill>
                <a:latin typeface="Quattrocento Sans"/>
                <a:ea typeface="Quattrocento Sans"/>
                <a:cs typeface="Quattrocento Sans"/>
                <a:sym typeface="Quattrocento Sans"/>
              </a:rPr>
              <a:t> submitted within 20 days of the start of the research training activities and updated (if needed) via the Funding &amp; Tenders Portal Continuous Reporting tool;</a:t>
            </a:r>
            <a:endParaRPr sz="1200" b="0" i="0" u="none" strike="noStrike" cap="none">
              <a:solidFill>
                <a:srgbClr val="222222"/>
              </a:solidFill>
              <a:latin typeface="Quattrocento Sans"/>
              <a:ea typeface="Quattrocento Sans"/>
              <a:cs typeface="Quattrocento Sans"/>
              <a:sym typeface="Quattrocento Sans"/>
            </a:endParaRPr>
          </a:p>
          <a:p>
            <a:pPr marL="214313" marR="0" lvl="0" indent="-214313" algn="l" rtl="0">
              <a:lnSpc>
                <a:spcPct val="150000"/>
              </a:lnSpc>
              <a:spcBef>
                <a:spcPts val="0"/>
              </a:spcBef>
              <a:spcAft>
                <a:spcPts val="0"/>
              </a:spcAft>
              <a:buClr>
                <a:srgbClr val="6DD99D"/>
              </a:buClr>
              <a:buSzPts val="1600"/>
              <a:buFont typeface="Noto Sans Symbols"/>
              <a:buChar char="❑"/>
            </a:pPr>
            <a:r>
              <a:rPr lang="en-US" sz="1200" b="1" i="0" u="none" strike="noStrike" cap="none">
                <a:solidFill>
                  <a:srgbClr val="222222"/>
                </a:solidFill>
                <a:latin typeface="Quattrocento Sans"/>
                <a:ea typeface="Quattrocento Sans"/>
                <a:cs typeface="Quattrocento Sans"/>
                <a:sym typeface="Quattrocento Sans"/>
              </a:rPr>
              <a:t>career development plan</a:t>
            </a:r>
            <a:r>
              <a:rPr lang="en-US" sz="1200" b="0" i="0" u="none" strike="noStrike" cap="none">
                <a:solidFill>
                  <a:srgbClr val="222222"/>
                </a:solidFill>
                <a:latin typeface="Quattrocento Sans"/>
                <a:ea typeface="Quattrocento Sans"/>
                <a:cs typeface="Quattrocento Sans"/>
                <a:sym typeface="Quattrocento Sans"/>
              </a:rPr>
              <a:t> of the recruited researcher, </a:t>
            </a:r>
            <a:r>
              <a:rPr lang="en-US" sz="1200" b="1" i="1" u="none" strike="noStrike" cap="none">
                <a:solidFill>
                  <a:srgbClr val="222222"/>
                </a:solidFill>
                <a:latin typeface="Quattrocento Sans"/>
                <a:ea typeface="Quattrocento Sans"/>
                <a:cs typeface="Quattrocento Sans"/>
                <a:sym typeface="Quattrocento Sans"/>
              </a:rPr>
              <a:t>submitted at the beginning of the action (not later than 6 months after its start)</a:t>
            </a:r>
            <a:r>
              <a:rPr lang="en-US" sz="1200" b="0" i="0" u="none" strike="noStrike" cap="none">
                <a:solidFill>
                  <a:srgbClr val="222222"/>
                </a:solidFill>
                <a:latin typeface="Quattrocento Sans"/>
                <a:ea typeface="Quattrocento Sans"/>
                <a:cs typeface="Quattrocento Sans"/>
                <a:sym typeface="Quattrocento Sans"/>
              </a:rPr>
              <a:t> and updated if needed throughout the project</a:t>
            </a:r>
            <a:endParaRPr sz="1050" b="0" i="0" u="none" strike="noStrike" cap="none">
              <a:solidFill>
                <a:srgbClr val="000000"/>
              </a:solidFill>
              <a:latin typeface="Arial"/>
              <a:ea typeface="Arial"/>
              <a:cs typeface="Arial"/>
              <a:sym typeface="Arial"/>
            </a:endParaRPr>
          </a:p>
          <a:p>
            <a:pPr marL="214313" marR="0" lvl="0" indent="-214313" algn="l" rtl="0">
              <a:lnSpc>
                <a:spcPct val="150000"/>
              </a:lnSpc>
              <a:spcBef>
                <a:spcPts val="0"/>
              </a:spcBef>
              <a:spcAft>
                <a:spcPts val="0"/>
              </a:spcAft>
              <a:buClr>
                <a:srgbClr val="6DD99D"/>
              </a:buClr>
              <a:buSzPts val="1600"/>
              <a:buFont typeface="Noto Sans Symbols"/>
              <a:buChar char="❑"/>
            </a:pPr>
            <a:r>
              <a:rPr lang="en-US" sz="1200" b="1" i="0" u="none" strike="noStrike" cap="none">
                <a:solidFill>
                  <a:srgbClr val="222222"/>
                </a:solidFill>
                <a:latin typeface="Quattrocento Sans"/>
                <a:ea typeface="Quattrocento Sans"/>
                <a:cs typeface="Quattrocento Sans"/>
                <a:sym typeface="Quattrocento Sans"/>
              </a:rPr>
              <a:t>data management plan</a:t>
            </a:r>
            <a:r>
              <a:rPr lang="en-US" sz="1200" b="0" i="0" u="none" strike="noStrike" cap="none">
                <a:solidFill>
                  <a:srgbClr val="222222"/>
                </a:solidFill>
                <a:latin typeface="Quattrocento Sans"/>
                <a:ea typeface="Quattrocento Sans"/>
                <a:cs typeface="Quattrocento Sans"/>
                <a:sym typeface="Quattrocento Sans"/>
              </a:rPr>
              <a:t> submitted within the first 6 months of the project;</a:t>
            </a:r>
            <a:endParaRPr sz="1200" b="0" i="0" u="none" strike="noStrike" cap="none">
              <a:solidFill>
                <a:srgbClr val="222222"/>
              </a:solidFill>
              <a:latin typeface="Quattrocento Sans"/>
              <a:ea typeface="Quattrocento Sans"/>
              <a:cs typeface="Quattrocento Sans"/>
              <a:sym typeface="Quattrocento Sans"/>
            </a:endParaRPr>
          </a:p>
          <a:p>
            <a:pPr marL="214313" marR="0" lvl="0" indent="-214313" algn="l" rtl="0">
              <a:lnSpc>
                <a:spcPct val="150000"/>
              </a:lnSpc>
              <a:spcBef>
                <a:spcPts val="0"/>
              </a:spcBef>
              <a:spcAft>
                <a:spcPts val="0"/>
              </a:spcAft>
              <a:buClr>
                <a:srgbClr val="6DD99D"/>
              </a:buClr>
              <a:buSzPts val="1600"/>
              <a:buFont typeface="Noto Sans Symbols"/>
              <a:buChar char="❑"/>
            </a:pPr>
            <a:r>
              <a:rPr lang="en-US" sz="1200" b="1" i="0" u="none" strike="noStrike" cap="none">
                <a:solidFill>
                  <a:srgbClr val="222222"/>
                </a:solidFill>
                <a:latin typeface="Quattrocento Sans"/>
                <a:ea typeface="Quattrocento Sans"/>
                <a:cs typeface="Quattrocento Sans"/>
                <a:sym typeface="Quattrocento Sans"/>
              </a:rPr>
              <a:t>plan for</a:t>
            </a:r>
            <a:r>
              <a:rPr lang="en-US" sz="1200" b="0" i="0" u="none" strike="noStrike" cap="none">
                <a:solidFill>
                  <a:srgbClr val="222222"/>
                </a:solidFill>
                <a:latin typeface="Quattrocento Sans"/>
                <a:ea typeface="Quattrocento Sans"/>
                <a:cs typeface="Quattrocento Sans"/>
                <a:sym typeface="Quattrocento Sans"/>
              </a:rPr>
              <a:t> </a:t>
            </a:r>
            <a:r>
              <a:rPr lang="en-US" sz="1200" b="1" i="0" u="none" strike="noStrike" cap="none">
                <a:solidFill>
                  <a:srgbClr val="222222"/>
                </a:solidFill>
                <a:latin typeface="Quattrocento Sans"/>
                <a:ea typeface="Quattrocento Sans"/>
                <a:cs typeface="Quattrocento Sans"/>
                <a:sym typeface="Quattrocento Sans"/>
              </a:rPr>
              <a:t>the dissemination and exploitation of results</a:t>
            </a:r>
            <a:r>
              <a:rPr lang="en-US" sz="1200" b="0" i="0" u="none" strike="noStrike" cap="none">
                <a:solidFill>
                  <a:srgbClr val="222222"/>
                </a:solidFill>
                <a:latin typeface="Quattrocento Sans"/>
                <a:ea typeface="Quattrocento Sans"/>
                <a:cs typeface="Quattrocento Sans"/>
                <a:sym typeface="Quattrocento Sans"/>
              </a:rPr>
              <a:t> submitted towards the end of the project</a:t>
            </a:r>
            <a:endParaRPr sz="1200" b="0" i="0" u="none" strike="noStrike" cap="none">
              <a:solidFill>
                <a:srgbClr val="222222"/>
              </a:solidFill>
              <a:latin typeface="Quattrocento Sans"/>
              <a:ea typeface="Quattrocento Sans"/>
              <a:cs typeface="Quattrocento Sans"/>
              <a:sym typeface="Quattrocento Sans"/>
            </a:endParaRPr>
          </a:p>
          <a:p>
            <a:pPr marL="214313" marR="0" lvl="0" indent="-214313" algn="l" rtl="0">
              <a:lnSpc>
                <a:spcPct val="150000"/>
              </a:lnSpc>
              <a:spcBef>
                <a:spcPts val="0"/>
              </a:spcBef>
              <a:spcAft>
                <a:spcPts val="0"/>
              </a:spcAft>
              <a:buClr>
                <a:srgbClr val="6DD99D"/>
              </a:buClr>
              <a:buSzPts val="1600"/>
              <a:buFont typeface="Noto Sans Symbols"/>
              <a:buChar char="❑"/>
            </a:pPr>
            <a:r>
              <a:rPr lang="en-US" sz="1200" b="1" i="0" u="none" strike="noStrike" cap="none">
                <a:solidFill>
                  <a:srgbClr val="222222"/>
                </a:solidFill>
                <a:latin typeface="Quattrocento Sans"/>
                <a:ea typeface="Quattrocento Sans"/>
                <a:cs typeface="Quattrocento Sans"/>
                <a:sym typeface="Quattrocento Sans"/>
              </a:rPr>
              <a:t>evaluation questionnaire</a:t>
            </a:r>
            <a:r>
              <a:rPr lang="en-US" sz="1200" b="0" i="0" u="none" strike="noStrike" cap="none">
                <a:solidFill>
                  <a:srgbClr val="222222"/>
                </a:solidFill>
                <a:latin typeface="Quattrocento Sans"/>
                <a:ea typeface="Quattrocento Sans"/>
                <a:cs typeface="Quattrocento Sans"/>
                <a:sym typeface="Quattrocento Sans"/>
              </a:rPr>
              <a:t> completed by the recruited researcher and submitted </a:t>
            </a:r>
            <a:r>
              <a:rPr lang="en-US" sz="1200" b="1" i="1" u="none" strike="noStrike" cap="none">
                <a:solidFill>
                  <a:srgbClr val="222222"/>
                </a:solidFill>
                <a:latin typeface="Quattrocento Sans"/>
                <a:ea typeface="Quattrocento Sans"/>
                <a:cs typeface="Quattrocento Sans"/>
                <a:sym typeface="Quattrocento Sans"/>
              </a:rPr>
              <a:t>at the end of the research training activity</a:t>
            </a:r>
            <a:r>
              <a:rPr lang="en-US" sz="1200" b="0" i="0" u="none" strike="noStrike" cap="none">
                <a:solidFill>
                  <a:srgbClr val="222222"/>
                </a:solidFill>
                <a:latin typeface="Quattrocento Sans"/>
                <a:ea typeface="Quattrocento Sans"/>
                <a:cs typeface="Quattrocento Sans"/>
                <a:sym typeface="Quattrocento Sans"/>
              </a:rPr>
              <a:t>; a follow-up questionnaire submitted two years later</a:t>
            </a:r>
            <a:endParaRPr sz="1200" b="0" i="0" u="none" strike="noStrike" cap="none">
              <a:solidFill>
                <a:srgbClr val="222222"/>
              </a:solidFill>
              <a:latin typeface="Quattrocento Sans"/>
              <a:ea typeface="Quattrocento Sans"/>
              <a:cs typeface="Quattrocento Sans"/>
              <a:sym typeface="Quattrocento Sans"/>
            </a:endParaRPr>
          </a:p>
          <a:p>
            <a:pPr marL="214313" marR="0" lvl="0" indent="-147638" algn="l"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a:p>
            <a:pPr marL="214313" marR="0" lvl="0" indent="-147638" algn="l" rtl="0">
              <a:lnSpc>
                <a:spcPct val="100000"/>
              </a:lnSpc>
              <a:spcBef>
                <a:spcPts val="0"/>
              </a:spcBef>
              <a:spcAft>
                <a:spcPts val="0"/>
              </a:spcAft>
              <a:buNone/>
            </a:pPr>
            <a:endParaRPr sz="105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None/>
            </a:pPr>
            <a:endParaRPr sz="1125" b="0" i="0" u="none" strike="noStrike" cap="none">
              <a:solidFill>
                <a:srgbClr val="000000"/>
              </a:solidFill>
              <a:highlight>
                <a:srgbClr val="FFFF00"/>
              </a:highlight>
              <a:latin typeface="Quattrocento Sans"/>
              <a:ea typeface="Quattrocento Sans"/>
              <a:cs typeface="Quattrocento Sans"/>
              <a:sym typeface="Quattrocento Sans"/>
            </a:endParaRPr>
          </a:p>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8"/>
          <p:cNvSpPr txBox="1">
            <a:spLocks noGrp="1"/>
          </p:cNvSpPr>
          <p:nvPr>
            <p:ph type="body" idx="1"/>
          </p:nvPr>
        </p:nvSpPr>
        <p:spPr>
          <a:xfrm>
            <a:off x="1615382" y="1260872"/>
            <a:ext cx="2901255" cy="617934"/>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1800"/>
              <a:buNone/>
            </a:pPr>
            <a:endParaRPr>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a:p>
        </p:txBody>
      </p:sp>
      <p:sp>
        <p:nvSpPr>
          <p:cNvPr id="301" name="Google Shape;301;p38"/>
          <p:cNvSpPr txBox="1">
            <a:spLocks noGrp="1"/>
          </p:cNvSpPr>
          <p:nvPr>
            <p:ph type="body" idx="2"/>
          </p:nvPr>
        </p:nvSpPr>
        <p:spPr>
          <a:xfrm>
            <a:off x="1401474" y="1334097"/>
            <a:ext cx="3170526" cy="32726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0"/>
              </a:spcBef>
              <a:spcAft>
                <a:spcPts val="0"/>
              </a:spcAft>
              <a:buSzPts val="825"/>
              <a:buNone/>
            </a:pPr>
            <a:endParaRPr sz="619" b="1">
              <a:latin typeface="Arial"/>
              <a:ea typeface="Arial"/>
              <a:cs typeface="Arial"/>
              <a:sym typeface="Arial"/>
            </a:endParaRPr>
          </a:p>
          <a:p>
            <a:pPr marL="0" lvl="0" indent="0" algn="l" rtl="0">
              <a:lnSpc>
                <a:spcPct val="90000"/>
              </a:lnSpc>
              <a:spcBef>
                <a:spcPts val="563"/>
              </a:spcBef>
              <a:spcAft>
                <a:spcPts val="0"/>
              </a:spcAft>
              <a:buSzPts val="2100"/>
              <a:buNone/>
            </a:pPr>
            <a:endParaRPr i="1"/>
          </a:p>
          <a:p>
            <a:pPr marL="128588" lvl="0" indent="-28574" algn="l" rtl="0">
              <a:lnSpc>
                <a:spcPct val="90000"/>
              </a:lnSpc>
              <a:spcBef>
                <a:spcPts val="563"/>
              </a:spcBef>
              <a:spcAft>
                <a:spcPts val="0"/>
              </a:spcAft>
              <a:buSzPts val="2100"/>
              <a:buNone/>
            </a:pPr>
            <a:endParaRPr/>
          </a:p>
          <a:p>
            <a:pPr marL="0" lvl="0" indent="0" algn="l" rtl="0">
              <a:lnSpc>
                <a:spcPct val="90000"/>
              </a:lnSpc>
              <a:spcBef>
                <a:spcPts val="563"/>
              </a:spcBef>
              <a:spcAft>
                <a:spcPts val="0"/>
              </a:spcAft>
              <a:buSzPts val="2100"/>
              <a:buNone/>
            </a:pPr>
            <a:endParaRPr/>
          </a:p>
        </p:txBody>
      </p:sp>
      <p:sp>
        <p:nvSpPr>
          <p:cNvPr id="302" name="Google Shape;302;p38"/>
          <p:cNvSpPr/>
          <p:nvPr/>
        </p:nvSpPr>
        <p:spPr>
          <a:xfrm>
            <a:off x="4924782" y="324719"/>
            <a:ext cx="4955396"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350" b="1" i="0" u="none" strike="noStrike" cap="none">
                <a:solidFill>
                  <a:schemeClr val="accent3"/>
                </a:solidFill>
                <a:latin typeface="Lato Black"/>
                <a:ea typeface="Lato Black"/>
                <a:cs typeface="Lato Black"/>
                <a:sym typeface="Lato Black"/>
              </a:rPr>
              <a:t>MSCA – PF: Part B1 – Implementation cont.</a:t>
            </a:r>
            <a:endParaRPr sz="1050" b="0" i="0" u="none" strike="noStrike" cap="none">
              <a:solidFill>
                <a:schemeClr val="accent3"/>
              </a:solidFill>
              <a:highlight>
                <a:srgbClr val="FFFF00"/>
              </a:highlight>
              <a:latin typeface="Arial"/>
              <a:ea typeface="Arial"/>
              <a:cs typeface="Arial"/>
              <a:sym typeface="Arial"/>
            </a:endParaRPr>
          </a:p>
        </p:txBody>
      </p:sp>
      <p:sp>
        <p:nvSpPr>
          <p:cNvPr id="303" name="Google Shape;303;p38"/>
          <p:cNvSpPr/>
          <p:nvPr/>
        </p:nvSpPr>
        <p:spPr>
          <a:xfrm>
            <a:off x="1312051" y="831627"/>
            <a:ext cx="6216568" cy="5239866"/>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200" b="1" i="1" u="none" strike="noStrike" cap="none">
                <a:solidFill>
                  <a:srgbClr val="000000"/>
                </a:solidFill>
                <a:latin typeface="Quattrocento Sans"/>
                <a:ea typeface="Quattrocento Sans"/>
                <a:cs typeface="Quattrocento Sans"/>
                <a:sym typeface="Quattrocento Sans"/>
              </a:rPr>
              <a:t>3.2 Quality and capacity of the host institutions and participating organisations, including hosting arrangements</a:t>
            </a:r>
            <a:r>
              <a:rPr lang="en-US" sz="1200" b="0" i="0" u="none" strike="noStrike" cap="none">
                <a:solidFill>
                  <a:srgbClr val="000000"/>
                </a:solidFill>
                <a:latin typeface="Quattrocento Sans"/>
                <a:ea typeface="Quattrocento Sans"/>
                <a:cs typeface="Quattrocento Sans"/>
                <a:sym typeface="Quattrocento Sans"/>
              </a:rPr>
              <a:t> </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6DD99D"/>
              </a:buClr>
              <a:buSzPts val="1600"/>
              <a:buFont typeface="Noto Sans Symbols"/>
              <a:buChar char="❑"/>
            </a:pPr>
            <a:r>
              <a:rPr lang="en-US" sz="1200" b="0" i="0" u="none" strike="noStrike" cap="none">
                <a:solidFill>
                  <a:srgbClr val="000000"/>
                </a:solidFill>
                <a:latin typeface="Quattrocento Sans"/>
                <a:ea typeface="Quattrocento Sans"/>
                <a:cs typeface="Quattrocento Sans"/>
                <a:sym typeface="Quattrocento Sans"/>
              </a:rPr>
              <a:t>Quality and capacity of the participating organisations, including infrastructure, logistics and facilities should be consistent with Part B-2 Section 5 (“</a:t>
            </a:r>
            <a:r>
              <a:rPr lang="en-US" sz="1200" b="0" i="1" u="none" strike="noStrike" cap="none">
                <a:solidFill>
                  <a:srgbClr val="000000"/>
                </a:solidFill>
                <a:latin typeface="Quattrocento Sans"/>
                <a:ea typeface="Quattrocento Sans"/>
                <a:cs typeface="Quattrocento Sans"/>
                <a:sym typeface="Quattrocento Sans"/>
              </a:rPr>
              <a:t>Capacity of the Participating Organisations</a:t>
            </a:r>
            <a:r>
              <a:rPr lang="en-US" sz="1200" b="0" i="0" u="none" strike="noStrike" cap="none">
                <a:solidFill>
                  <a:srgbClr val="000000"/>
                </a:solidFill>
                <a:latin typeface="Quattrocento Sans"/>
                <a:ea typeface="Quattrocento Sans"/>
                <a:cs typeface="Quattrocento Sans"/>
                <a:sym typeface="Quattrocento Sans"/>
              </a:rPr>
              <a:t>”).</a:t>
            </a:r>
            <a:endParaRPr sz="1200" b="0" i="0"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6DD99D"/>
              </a:buClr>
              <a:buSzPts val="1600"/>
              <a:buFont typeface="Noto Sans Symbols"/>
              <a:buChar char="❑"/>
            </a:pPr>
            <a:r>
              <a:rPr lang="en-US" sz="1200" b="0" i="0" u="none" strike="noStrike" cap="none">
                <a:solidFill>
                  <a:srgbClr val="000000"/>
                </a:solidFill>
                <a:latin typeface="Quattrocento Sans"/>
                <a:ea typeface="Quattrocento Sans"/>
                <a:cs typeface="Quattrocento Sans"/>
                <a:sym typeface="Quattrocento Sans"/>
              </a:rPr>
              <a:t>Participating organisations = your Host institution and a Secondment Host </a:t>
            </a:r>
            <a:endParaRPr sz="1200" b="0" i="0"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6DD99D"/>
              </a:buClr>
              <a:buSzPts val="1600"/>
              <a:buFont typeface="Noto Sans Symbols"/>
              <a:buChar char="❑"/>
            </a:pPr>
            <a:r>
              <a:rPr lang="en-US" sz="1200" b="1" i="0" u="none" strike="noStrike" cap="none">
                <a:solidFill>
                  <a:srgbClr val="000000"/>
                </a:solidFill>
                <a:latin typeface="Quattrocento Sans"/>
                <a:ea typeface="Quattrocento Sans"/>
                <a:cs typeface="Quattrocento Sans"/>
                <a:sym typeface="Quattrocento Sans"/>
              </a:rPr>
              <a:t>Provide a table listing the key infrastructur</a:t>
            </a:r>
            <a:r>
              <a:rPr lang="en-US" sz="1200" b="0" i="0" u="none" strike="noStrike" cap="none">
                <a:solidFill>
                  <a:srgbClr val="000000"/>
                </a:solidFill>
                <a:latin typeface="Quattrocento Sans"/>
                <a:ea typeface="Quattrocento Sans"/>
                <a:cs typeface="Quattrocento Sans"/>
                <a:sym typeface="Quattrocento Sans"/>
              </a:rPr>
              <a:t>e necessary for your planned activities </a:t>
            </a:r>
            <a:endParaRPr sz="12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6DD99D"/>
              </a:buClr>
              <a:buSzPts val="1600"/>
              <a:buFont typeface="Noto Sans Symbols"/>
              <a:buChar char="❑"/>
            </a:pPr>
            <a:r>
              <a:rPr lang="en-US" sz="1200" b="1" i="0" u="none" strike="noStrike" cap="none">
                <a:solidFill>
                  <a:srgbClr val="000000"/>
                </a:solidFill>
                <a:latin typeface="Quattrocento Sans"/>
                <a:ea typeface="Quattrocento Sans"/>
                <a:cs typeface="Quattrocento Sans"/>
                <a:sym typeface="Quattrocento Sans"/>
              </a:rPr>
              <a:t>Example research/technical Infrastructure: </a:t>
            </a:r>
            <a:r>
              <a:rPr lang="en-US" sz="1200" b="0" i="0" u="none" strike="noStrike" cap="none">
                <a:solidFill>
                  <a:srgbClr val="000000"/>
                </a:solidFill>
                <a:latin typeface="Quattrocento Sans"/>
                <a:ea typeface="Quattrocento Sans"/>
                <a:cs typeface="Quattrocento Sans"/>
                <a:sym typeface="Quattrocento Sans"/>
              </a:rPr>
              <a:t>equipment, labs, software, technology, data sources, access to end users. </a:t>
            </a:r>
            <a:endParaRPr sz="105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6DD99D"/>
              </a:buClr>
              <a:buSzPts val="1600"/>
              <a:buFont typeface="Noto Sans Symbols"/>
              <a:buChar char="❑"/>
            </a:pPr>
            <a:r>
              <a:rPr lang="en-US" sz="1200" b="1" i="0" u="none" strike="noStrike" cap="none">
                <a:solidFill>
                  <a:srgbClr val="000000"/>
                </a:solidFill>
                <a:latin typeface="Quattrocento Sans"/>
                <a:ea typeface="Quattrocento Sans"/>
                <a:cs typeface="Quattrocento Sans"/>
                <a:sym typeface="Quattrocento Sans"/>
              </a:rPr>
              <a:t>Example</a:t>
            </a:r>
            <a:r>
              <a:rPr lang="en-US" sz="1200" b="0" i="0" u="none" strike="noStrike" cap="none">
                <a:solidFill>
                  <a:srgbClr val="000000"/>
                </a:solidFill>
                <a:latin typeface="Quattrocento Sans"/>
                <a:ea typeface="Quattrocento Sans"/>
                <a:cs typeface="Quattrocento Sans"/>
                <a:sym typeface="Quattrocento Sans"/>
              </a:rPr>
              <a:t> </a:t>
            </a:r>
            <a:r>
              <a:rPr lang="en-US" sz="1200" b="1" i="0" u="none" strike="noStrike" cap="none">
                <a:solidFill>
                  <a:srgbClr val="000000"/>
                </a:solidFill>
                <a:latin typeface="Quattrocento Sans"/>
                <a:ea typeface="Quattrocento Sans"/>
                <a:cs typeface="Quattrocento Sans"/>
                <a:sym typeface="Quattrocento Sans"/>
              </a:rPr>
              <a:t>Administrative Infrastructure</a:t>
            </a:r>
            <a:r>
              <a:rPr lang="en-US" sz="1200" b="0" i="0" u="none" strike="noStrike" cap="none">
                <a:solidFill>
                  <a:srgbClr val="000000"/>
                </a:solidFill>
                <a:latin typeface="Quattrocento Sans"/>
                <a:ea typeface="Quattrocento Sans"/>
                <a:cs typeface="Quattrocento Sans"/>
                <a:sym typeface="Quattrocento Sans"/>
              </a:rPr>
              <a:t>: staff training resources, library use, access to finance office, research office etc. </a:t>
            </a:r>
            <a:endParaRPr sz="12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200" b="0" i="0"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6DD99D"/>
              </a:buClr>
              <a:buSzPts val="1600"/>
              <a:buFont typeface="Noto Sans Symbols"/>
              <a:buChar char="❑"/>
            </a:pPr>
            <a:r>
              <a:rPr lang="en-US" sz="1200" b="1" i="1" u="none" strike="noStrike" cap="none">
                <a:solidFill>
                  <a:srgbClr val="000000"/>
                </a:solidFill>
                <a:latin typeface="Quattrocento Sans"/>
                <a:ea typeface="Quattrocento Sans"/>
                <a:cs typeface="Quattrocento Sans"/>
                <a:sym typeface="Quattrocento Sans"/>
              </a:rPr>
              <a:t>The hosting arrangements</a:t>
            </a:r>
            <a:r>
              <a:rPr lang="en-US" sz="1200" b="0" i="1" u="none" strike="noStrike" cap="none">
                <a:solidFill>
                  <a:srgbClr val="000000"/>
                </a:solidFill>
                <a:latin typeface="Quattrocento Sans"/>
                <a:ea typeface="Quattrocento Sans"/>
                <a:cs typeface="Quattrocento Sans"/>
                <a:sym typeface="Quattrocento Sans"/>
              </a:rPr>
              <a:t> refer to the </a:t>
            </a:r>
            <a:r>
              <a:rPr lang="en-US" sz="1200" b="1" i="1" u="none" strike="noStrike" cap="none">
                <a:solidFill>
                  <a:srgbClr val="000000"/>
                </a:solidFill>
                <a:latin typeface="Quattrocento Sans"/>
                <a:ea typeface="Quattrocento Sans"/>
                <a:cs typeface="Quattrocento Sans"/>
                <a:sym typeface="Quattrocento Sans"/>
              </a:rPr>
              <a:t>integration of the researcher to his new environment </a:t>
            </a:r>
            <a:r>
              <a:rPr lang="en-US" sz="1200" b="0" i="1" u="none" strike="noStrike" cap="none">
                <a:solidFill>
                  <a:srgbClr val="000000"/>
                </a:solidFill>
                <a:latin typeface="Quattrocento Sans"/>
                <a:ea typeface="Quattrocento Sans"/>
                <a:cs typeface="Quattrocento Sans"/>
                <a:sym typeface="Quattrocento Sans"/>
              </a:rPr>
              <a:t>in the premises of the host. </a:t>
            </a:r>
            <a:endParaRPr sz="1200" b="0" i="1" u="none" strike="noStrike" cap="none">
              <a:solidFill>
                <a:srgbClr val="000000"/>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6DD99D"/>
              </a:buClr>
              <a:buSzPts val="1600"/>
              <a:buFont typeface="Noto Sans Symbols"/>
              <a:buChar char="❑"/>
            </a:pPr>
            <a:r>
              <a:rPr lang="en-US" sz="1200" b="0" i="0" u="none" strike="noStrike" cap="none">
                <a:solidFill>
                  <a:srgbClr val="000000"/>
                </a:solidFill>
                <a:latin typeface="Quattrocento Sans"/>
                <a:ea typeface="Quattrocento Sans"/>
                <a:cs typeface="Quattrocento Sans"/>
                <a:sym typeface="Quattrocento Sans"/>
              </a:rPr>
              <a:t>Explain how you will be integrated into the research group’s environment and the wider host institution – internal meetings, induction days, social activities, refer back to training courses that are offered etc.</a:t>
            </a:r>
            <a:endParaRPr sz="105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6DD99D"/>
              </a:buClr>
              <a:buSzPts val="1600"/>
              <a:buFont typeface="Noto Sans Symbols"/>
              <a:buChar char="❑"/>
            </a:pPr>
            <a:r>
              <a:rPr lang="en-US" sz="1200" b="1" i="0" u="none" strike="noStrike" cap="none">
                <a:solidFill>
                  <a:srgbClr val="000000"/>
                </a:solidFill>
                <a:latin typeface="Quattrocento Sans"/>
                <a:ea typeface="Quattrocento Sans"/>
                <a:cs typeface="Quattrocento Sans"/>
                <a:sym typeface="Quattrocento Sans"/>
              </a:rPr>
              <a:t>Discuss with your Supervisor! </a:t>
            </a:r>
            <a:endParaRPr sz="1200" b="1"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2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200" b="0" i="0" u="none" strike="noStrike" cap="none">
                <a:solidFill>
                  <a:srgbClr val="000000"/>
                </a:solidFill>
                <a:latin typeface="Quattrocento Sans"/>
                <a:ea typeface="Quattrocento Sans"/>
                <a:cs typeface="Quattrocento Sans"/>
                <a:sym typeface="Quattrocento Sans"/>
              </a:rPr>
              <a:t>	</a:t>
            </a:r>
            <a:endParaRPr sz="1050" b="0" i="0" u="none" strike="noStrike" cap="none">
              <a:solidFill>
                <a:srgbClr val="000000"/>
              </a:solidFill>
              <a:latin typeface="Arial"/>
              <a:ea typeface="Arial"/>
              <a:cs typeface="Arial"/>
              <a:sym typeface="Arial"/>
            </a:endParaRPr>
          </a:p>
          <a:p>
            <a:pPr marL="160735" marR="0" lvl="0" indent="-84535" algn="l" rtl="0">
              <a:lnSpc>
                <a:spcPct val="100000"/>
              </a:lnSpc>
              <a:spcBef>
                <a:spcPts val="0"/>
              </a:spcBef>
              <a:spcAft>
                <a:spcPts val="0"/>
              </a:spcAft>
              <a:buNone/>
            </a:pPr>
            <a:endParaRPr sz="12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200" b="0" i="0" u="none" strike="noStrike" cap="none">
                <a:solidFill>
                  <a:srgbClr val="000000"/>
                </a:solidFill>
                <a:latin typeface="Quattrocento Sans"/>
                <a:ea typeface="Quattrocento Sans"/>
                <a:cs typeface="Quattrocento Sans"/>
                <a:sym typeface="Quattrocento Sans"/>
              </a:rPr>
              <a:t>	</a:t>
            </a:r>
            <a:endParaRPr sz="1050" b="0" i="0" u="none" strike="noStrike" cap="none">
              <a:solidFill>
                <a:srgbClr val="000000"/>
              </a:solidFill>
              <a:latin typeface="Arial"/>
              <a:ea typeface="Arial"/>
              <a:cs typeface="Arial"/>
              <a:sym typeface="Arial"/>
            </a:endParaRPr>
          </a:p>
          <a:p>
            <a:pPr marL="160735" marR="0" lvl="0" indent="-84535" algn="l" rtl="0">
              <a:lnSpc>
                <a:spcPct val="100000"/>
              </a:lnSpc>
              <a:spcBef>
                <a:spcPts val="0"/>
              </a:spcBef>
              <a:spcAft>
                <a:spcPts val="0"/>
              </a:spcAft>
              <a:buNone/>
            </a:pPr>
            <a:endParaRPr sz="12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r>
              <a:rPr lang="en-US" sz="1200" b="0" i="0" u="none" strike="noStrike" cap="none">
                <a:solidFill>
                  <a:srgbClr val="000000"/>
                </a:solidFill>
                <a:latin typeface="Quattrocento Sans"/>
                <a:ea typeface="Quattrocento Sans"/>
                <a:cs typeface="Quattrocento Sans"/>
                <a:sym typeface="Quattrocento Sans"/>
              </a:rPr>
              <a:t>	</a:t>
            </a:r>
            <a:endParaRPr sz="1050" b="0" i="0" u="none" strike="noStrike" cap="none">
              <a:solidFill>
                <a:srgbClr val="000000"/>
              </a:solidFill>
              <a:latin typeface="Arial"/>
              <a:ea typeface="Arial"/>
              <a:cs typeface="Arial"/>
              <a:sym typeface="Arial"/>
            </a:endParaRPr>
          </a:p>
          <a:p>
            <a:pPr marL="160735" marR="0" lvl="0" indent="-160735" algn="l" rtl="0">
              <a:lnSpc>
                <a:spcPct val="100000"/>
              </a:lnSpc>
              <a:spcBef>
                <a:spcPts val="0"/>
              </a:spcBef>
              <a:spcAft>
                <a:spcPts val="0"/>
              </a:spcAft>
              <a:buClr>
                <a:srgbClr val="6DD99D"/>
              </a:buClr>
              <a:buSzPts val="1600"/>
              <a:buFont typeface="Noto Sans Symbols"/>
              <a:buChar char="✔"/>
            </a:pPr>
            <a:r>
              <a:rPr lang="en-US" sz="1200" b="0" i="0" u="none" strike="noStrike" cap="none">
                <a:solidFill>
                  <a:srgbClr val="000000"/>
                </a:solidFill>
                <a:latin typeface="Quattrocento Sans"/>
                <a:ea typeface="Quattrocento Sans"/>
                <a:cs typeface="Quattrocento Sans"/>
                <a:sym typeface="Quattrocento Sans"/>
              </a:rPr>
              <a:t>	</a:t>
            </a:r>
            <a:endParaRPr sz="1050" b="0" i="0" u="none" strike="noStrike" cap="none">
              <a:solidFill>
                <a:srgbClr val="000000"/>
              </a:solidFill>
              <a:latin typeface="Arial"/>
              <a:ea typeface="Arial"/>
              <a:cs typeface="Arial"/>
              <a:sym typeface="Arial"/>
            </a:endParaRPr>
          </a:p>
          <a:p>
            <a:pPr marL="160735" marR="0" lvl="0" indent="-84535" algn="l" rtl="0">
              <a:lnSpc>
                <a:spcPct val="100000"/>
              </a:lnSpc>
              <a:spcBef>
                <a:spcPts val="0"/>
              </a:spcBef>
              <a:spcAft>
                <a:spcPts val="0"/>
              </a:spcAft>
              <a:buNone/>
            </a:pPr>
            <a:endParaRPr sz="1200" b="0" i="0" u="none" strike="noStrike" cap="none">
              <a:solidFill>
                <a:srgbClr val="000000"/>
              </a:solidFill>
              <a:latin typeface="Quattrocento Sans"/>
              <a:ea typeface="Quattrocento Sans"/>
              <a:cs typeface="Quattrocento Sans"/>
              <a:sym typeface="Quattrocento Sans"/>
            </a:endParaRPr>
          </a:p>
          <a:p>
            <a:pPr marL="160735" marR="0" lvl="0" indent="-84535" algn="l" rtl="0">
              <a:lnSpc>
                <a:spcPct val="100000"/>
              </a:lnSpc>
              <a:spcBef>
                <a:spcPts val="0"/>
              </a:spcBef>
              <a:spcAft>
                <a:spcPts val="0"/>
              </a:spcAft>
              <a:buNone/>
            </a:pPr>
            <a:endParaRPr sz="1200" b="0" i="0" u="none" strike="noStrike" cap="none">
              <a:solidFill>
                <a:srgbClr val="000000"/>
              </a:solidFill>
              <a:latin typeface="Quattrocento Sans"/>
              <a:ea typeface="Quattrocento Sans"/>
              <a:cs typeface="Quattrocento Sans"/>
              <a:sym typeface="Quattrocento Sans"/>
            </a:endParaRPr>
          </a:p>
        </p:txBody>
      </p:sp>
      <p:sp>
        <p:nvSpPr>
          <p:cNvPr id="304" name="Google Shape;304;p38"/>
          <p:cNvSpPr/>
          <p:nvPr/>
        </p:nvSpPr>
        <p:spPr>
          <a:xfrm>
            <a:off x="5315263" y="1149611"/>
            <a:ext cx="2372788" cy="225096"/>
          </a:xfrm>
          <a:prstGeom prst="rect">
            <a:avLst/>
          </a:prstGeom>
          <a:noFill/>
          <a:ln>
            <a:noFill/>
          </a:ln>
        </p:spPr>
        <p:txBody>
          <a:bodyPr spcFirstLastPara="1" wrap="square" lIns="68550" tIns="34275" rIns="68550" bIns="34275" anchor="t" anchorCtr="0">
            <a:spAutoFit/>
          </a:bodyPr>
          <a:lstStyle/>
          <a:p>
            <a:pPr marL="160735" marR="0" lvl="0" indent="-96441" algn="l" rtl="0">
              <a:lnSpc>
                <a:spcPct val="100000"/>
              </a:lnSpc>
              <a:spcBef>
                <a:spcPts val="0"/>
              </a:spcBef>
              <a:spcAft>
                <a:spcPts val="0"/>
              </a:spcAft>
              <a:buNone/>
            </a:pPr>
            <a:endParaRPr sz="1013" b="0" i="0" u="none" strike="noStrike" cap="none">
              <a:solidFill>
                <a:srgbClr val="000000"/>
              </a:solidFill>
              <a:latin typeface="Arial"/>
              <a:ea typeface="Arial"/>
              <a:cs typeface="Arial"/>
              <a:sym typeface="Arial"/>
            </a:endParaRPr>
          </a:p>
        </p:txBody>
      </p:sp>
      <p:sp>
        <p:nvSpPr>
          <p:cNvPr id="305" name="Google Shape;305;p38"/>
          <p:cNvSpPr/>
          <p:nvPr/>
        </p:nvSpPr>
        <p:spPr>
          <a:xfrm>
            <a:off x="5000982" y="2355128"/>
            <a:ext cx="2741544" cy="380971"/>
          </a:xfrm>
          <a:prstGeom prst="rect">
            <a:avLst/>
          </a:prstGeom>
          <a:noFill/>
          <a:ln>
            <a:noFill/>
          </a:ln>
        </p:spPr>
        <p:txBody>
          <a:bodyPr spcFirstLastPara="1" wrap="square" lIns="68550" tIns="34275" rIns="68550" bIns="34275" anchor="t" anchorCtr="0">
            <a:spAutoFit/>
          </a:bodyPr>
          <a:lstStyle/>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39" descr="Questions"/>
          <p:cNvPicPr preferRelativeResize="0"/>
          <p:nvPr/>
        </p:nvPicPr>
        <p:blipFill rotWithShape="1">
          <a:blip r:embed="rId3">
            <a:alphaModFix/>
          </a:blip>
          <a:srcRect/>
          <a:stretch/>
        </p:blipFill>
        <p:spPr>
          <a:xfrm>
            <a:off x="2114680" y="547567"/>
            <a:ext cx="4048366" cy="4048366"/>
          </a:xfrm>
          <a:prstGeom prst="rect">
            <a:avLst/>
          </a:prstGeom>
          <a:noFill/>
          <a:ln>
            <a:noFill/>
          </a:ln>
        </p:spPr>
      </p:pic>
      <p:sp>
        <p:nvSpPr>
          <p:cNvPr id="311" name="Google Shape;311;p39"/>
          <p:cNvSpPr txBox="1"/>
          <p:nvPr/>
        </p:nvSpPr>
        <p:spPr>
          <a:xfrm>
            <a:off x="748513" y="0"/>
            <a:ext cx="8229600" cy="85725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chemeClr val="dk1"/>
              </a:buClr>
              <a:buSzPts val="4400"/>
              <a:buFont typeface="Calibri"/>
              <a:buNone/>
            </a:pPr>
            <a:r>
              <a:rPr lang="en-US" sz="2400" b="0" i="0" u="none" strike="noStrike" cap="none">
                <a:solidFill>
                  <a:schemeClr val="accent3"/>
                </a:solidFill>
                <a:latin typeface="Calibri"/>
                <a:ea typeface="Calibri"/>
                <a:cs typeface="Calibri"/>
                <a:sym typeface="Calibri"/>
              </a:rPr>
              <a:t>Any questions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0"/>
          <p:cNvSpPr txBox="1">
            <a:spLocks noGrp="1"/>
          </p:cNvSpPr>
          <p:nvPr>
            <p:ph type="body" idx="1"/>
          </p:nvPr>
        </p:nvSpPr>
        <p:spPr>
          <a:xfrm>
            <a:off x="1615382" y="1260872"/>
            <a:ext cx="2901255" cy="617934"/>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1800"/>
              <a:buNone/>
            </a:pPr>
            <a:endParaRPr>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a:p>
        </p:txBody>
      </p:sp>
      <p:sp>
        <p:nvSpPr>
          <p:cNvPr id="318" name="Google Shape;318;p40"/>
          <p:cNvSpPr txBox="1">
            <a:spLocks noGrp="1"/>
          </p:cNvSpPr>
          <p:nvPr>
            <p:ph type="body" idx="2"/>
          </p:nvPr>
        </p:nvSpPr>
        <p:spPr>
          <a:xfrm>
            <a:off x="1401474" y="1334097"/>
            <a:ext cx="3170526" cy="32726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0"/>
              </a:spcBef>
              <a:spcAft>
                <a:spcPts val="0"/>
              </a:spcAft>
              <a:buSzPts val="825"/>
              <a:buNone/>
            </a:pPr>
            <a:endParaRPr sz="619" b="1">
              <a:latin typeface="Arial"/>
              <a:ea typeface="Arial"/>
              <a:cs typeface="Arial"/>
              <a:sym typeface="Arial"/>
            </a:endParaRPr>
          </a:p>
          <a:p>
            <a:pPr marL="0" lvl="0" indent="0" algn="l" rtl="0">
              <a:lnSpc>
                <a:spcPct val="90000"/>
              </a:lnSpc>
              <a:spcBef>
                <a:spcPts val="563"/>
              </a:spcBef>
              <a:spcAft>
                <a:spcPts val="0"/>
              </a:spcAft>
              <a:buSzPts val="2100"/>
              <a:buNone/>
            </a:pPr>
            <a:endParaRPr i="1"/>
          </a:p>
          <a:p>
            <a:pPr marL="128588" lvl="0" indent="-28574" algn="l" rtl="0">
              <a:lnSpc>
                <a:spcPct val="90000"/>
              </a:lnSpc>
              <a:spcBef>
                <a:spcPts val="563"/>
              </a:spcBef>
              <a:spcAft>
                <a:spcPts val="0"/>
              </a:spcAft>
              <a:buSzPts val="2100"/>
              <a:buNone/>
            </a:pPr>
            <a:endParaRPr/>
          </a:p>
          <a:p>
            <a:pPr marL="0" lvl="0" indent="0" algn="l" rtl="0">
              <a:lnSpc>
                <a:spcPct val="90000"/>
              </a:lnSpc>
              <a:spcBef>
                <a:spcPts val="563"/>
              </a:spcBef>
              <a:spcAft>
                <a:spcPts val="0"/>
              </a:spcAft>
              <a:buSzPts val="2100"/>
              <a:buNone/>
            </a:pPr>
            <a:endParaRPr/>
          </a:p>
        </p:txBody>
      </p:sp>
      <p:sp>
        <p:nvSpPr>
          <p:cNvPr id="319" name="Google Shape;319;p40"/>
          <p:cNvSpPr/>
          <p:nvPr/>
        </p:nvSpPr>
        <p:spPr>
          <a:xfrm>
            <a:off x="6110634" y="337773"/>
            <a:ext cx="4955396"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350" b="1" i="0" u="none" strike="noStrike" cap="none">
                <a:solidFill>
                  <a:schemeClr val="accent3"/>
                </a:solidFill>
                <a:latin typeface="Lato Black"/>
                <a:ea typeface="Lato Black"/>
                <a:cs typeface="Lato Black"/>
                <a:sym typeface="Lato Black"/>
              </a:rPr>
              <a:t>MSCA – PF: </a:t>
            </a:r>
            <a:r>
              <a:rPr lang="en-US" sz="1350" b="0" i="0" u="none" strike="noStrike" cap="none">
                <a:solidFill>
                  <a:schemeClr val="accent3"/>
                </a:solidFill>
                <a:latin typeface="Lato Black"/>
                <a:ea typeface="Lato Black"/>
                <a:cs typeface="Lato Black"/>
                <a:sym typeface="Lato Black"/>
              </a:rPr>
              <a:t>Part B2 – CV </a:t>
            </a:r>
            <a:endParaRPr sz="1050" b="0" i="0" u="none" strike="noStrike" cap="none">
              <a:solidFill>
                <a:schemeClr val="accent3"/>
              </a:solidFill>
              <a:latin typeface="Arial"/>
              <a:ea typeface="Arial"/>
              <a:cs typeface="Arial"/>
              <a:sym typeface="Arial"/>
            </a:endParaRPr>
          </a:p>
        </p:txBody>
      </p:sp>
      <p:sp>
        <p:nvSpPr>
          <p:cNvPr id="320" name="Google Shape;320;p40"/>
          <p:cNvSpPr/>
          <p:nvPr/>
        </p:nvSpPr>
        <p:spPr>
          <a:xfrm>
            <a:off x="5666371" y="1027856"/>
            <a:ext cx="2372788" cy="2654543"/>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214313" marR="0" lvl="0" indent="-214313" algn="l" rtl="0">
              <a:lnSpc>
                <a:spcPct val="100000"/>
              </a:lnSpc>
              <a:spcBef>
                <a:spcPts val="0"/>
              </a:spcBef>
              <a:spcAft>
                <a:spcPts val="0"/>
              </a:spcAft>
              <a:buClr>
                <a:srgbClr val="000000"/>
              </a:buClr>
              <a:buSzPts val="1600"/>
              <a:buFont typeface="Noto Sans Symbols"/>
              <a:buChar char="❑"/>
            </a:pPr>
            <a:r>
              <a:rPr lang="en-US" sz="1200" b="0" i="0" u="none" strike="noStrike" cap="none">
                <a:solidFill>
                  <a:schemeClr val="dk1"/>
                </a:solidFill>
                <a:latin typeface="Quattrocento Sans"/>
                <a:ea typeface="Quattrocento Sans"/>
                <a:cs typeface="Quattrocento Sans"/>
                <a:sym typeface="Quattrocento Sans"/>
              </a:rPr>
              <a:t>You must provide a list of achievements reflecting your track record. Your track record should include: e.g. publications/conference participations, granted patents, monographs, book chapters, examples of leadership in industrial innovation. </a:t>
            </a:r>
            <a:endParaRPr sz="1200" b="0" i="0" u="none" strike="noStrike" cap="none">
              <a:solidFill>
                <a:schemeClr val="dk1"/>
              </a:solidFill>
              <a:latin typeface="Quattrocento Sans"/>
              <a:ea typeface="Quattrocento Sans"/>
              <a:cs typeface="Quattrocento Sans"/>
              <a:sym typeface="Quattrocento Sans"/>
            </a:endParaRPr>
          </a:p>
          <a:p>
            <a:pPr marL="214313" marR="0" lvl="0" indent="-214313" algn="l" rtl="0">
              <a:lnSpc>
                <a:spcPct val="100000"/>
              </a:lnSpc>
              <a:spcBef>
                <a:spcPts val="0"/>
              </a:spcBef>
              <a:spcAft>
                <a:spcPts val="0"/>
              </a:spcAft>
              <a:buClr>
                <a:srgbClr val="000000"/>
              </a:buClr>
              <a:buSzPts val="1600"/>
              <a:buFont typeface="Noto Sans Symbols"/>
              <a:buChar char="❑"/>
            </a:pPr>
            <a:r>
              <a:rPr lang="en-US" sz="1200" b="0" i="0" u="none" strike="noStrike" cap="none">
                <a:solidFill>
                  <a:schemeClr val="dk1"/>
                </a:solidFill>
                <a:latin typeface="Quattrocento Sans"/>
                <a:ea typeface="Quattrocento Sans"/>
                <a:cs typeface="Quattrocento Sans"/>
                <a:sym typeface="Quattrocento Sans"/>
              </a:rPr>
              <a:t>If you are not the first or lead author on publications, briefly explain your contribution. </a:t>
            </a:r>
            <a:endParaRPr sz="1050" b="0" i="0" u="none" strike="noStrike" cap="none">
              <a:solidFill>
                <a:srgbClr val="000000"/>
              </a:solidFill>
              <a:latin typeface="Arial"/>
              <a:ea typeface="Arial"/>
              <a:cs typeface="Arial"/>
              <a:sym typeface="Arial"/>
            </a:endParaRPr>
          </a:p>
        </p:txBody>
      </p:sp>
      <p:sp>
        <p:nvSpPr>
          <p:cNvPr id="321" name="Google Shape;321;p40"/>
          <p:cNvSpPr/>
          <p:nvPr/>
        </p:nvSpPr>
        <p:spPr>
          <a:xfrm>
            <a:off x="5000982" y="2355128"/>
            <a:ext cx="2741544" cy="380971"/>
          </a:xfrm>
          <a:prstGeom prst="rect">
            <a:avLst/>
          </a:prstGeom>
          <a:noFill/>
          <a:ln>
            <a:noFill/>
          </a:ln>
        </p:spPr>
        <p:txBody>
          <a:bodyPr spcFirstLastPara="1" wrap="square" lIns="68550" tIns="34275" rIns="68550" bIns="34275" anchor="t" anchorCtr="0">
            <a:spAutoFit/>
          </a:bodyPr>
          <a:lstStyle/>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p:txBody>
      </p:sp>
      <p:sp>
        <p:nvSpPr>
          <p:cNvPr id="322" name="Google Shape;322;p40"/>
          <p:cNvSpPr txBox="1"/>
          <p:nvPr/>
        </p:nvSpPr>
        <p:spPr>
          <a:xfrm>
            <a:off x="1260763" y="2571750"/>
            <a:ext cx="4204205" cy="3429000"/>
          </a:xfrm>
          <a:prstGeom prst="rect">
            <a:avLst/>
          </a:prstGeom>
          <a:noFill/>
          <a:ln>
            <a:noFill/>
          </a:ln>
        </p:spPr>
        <p:txBody>
          <a:bodyPr spcFirstLastPara="1" wrap="square" lIns="0" tIns="0" rIns="0" bIns="0" anchor="t" anchorCtr="0">
            <a:normAutofit/>
          </a:bodyPr>
          <a:lstStyle/>
          <a:p>
            <a:pPr marL="342900" marR="0" lvl="0" indent="-171450" algn="l" rtl="0">
              <a:lnSpc>
                <a:spcPct val="100000"/>
              </a:lnSpc>
              <a:spcBef>
                <a:spcPts val="225"/>
              </a:spcBef>
              <a:spcAft>
                <a:spcPts val="0"/>
              </a:spcAft>
              <a:buNone/>
            </a:pPr>
            <a:endParaRPr sz="2100" b="0" i="0" u="none" strike="noStrike" cap="none">
              <a:solidFill>
                <a:srgbClr val="000000"/>
              </a:solidFill>
              <a:latin typeface="Calibri"/>
              <a:ea typeface="Calibri"/>
              <a:cs typeface="Calibri"/>
              <a:sym typeface="Calibri"/>
            </a:endParaRPr>
          </a:p>
          <a:p>
            <a:pPr marL="342900" marR="0" lvl="0" indent="-171450" algn="l" rtl="0">
              <a:lnSpc>
                <a:spcPct val="100000"/>
              </a:lnSpc>
              <a:spcBef>
                <a:spcPts val="225"/>
              </a:spcBef>
              <a:spcAft>
                <a:spcPts val="0"/>
              </a:spcAft>
              <a:buNone/>
            </a:pPr>
            <a:r>
              <a:rPr lang="en-US" sz="1200" b="0" i="0" u="none" strike="noStrike" cap="none">
                <a:solidFill>
                  <a:schemeClr val="dk1"/>
                </a:solidFill>
                <a:latin typeface="Quattrocento Sans"/>
                <a:ea typeface="Quattrocento Sans"/>
                <a:cs typeface="Quattrocento Sans"/>
                <a:sym typeface="Quattrocento Sans"/>
              </a:rPr>
              <a:t>Follow the above recommendations and add other headings if required. </a:t>
            </a:r>
            <a:endParaRPr sz="1050" b="0" i="0" u="none" strike="noStrike" cap="none">
              <a:solidFill>
                <a:srgbClr val="000000"/>
              </a:solidFill>
              <a:latin typeface="Arial"/>
              <a:ea typeface="Arial"/>
              <a:cs typeface="Arial"/>
              <a:sym typeface="Arial"/>
            </a:endParaRPr>
          </a:p>
          <a:p>
            <a:pPr marL="385763" marR="0" lvl="0" indent="-214313" algn="l" rtl="0">
              <a:lnSpc>
                <a:spcPct val="100000"/>
              </a:lnSpc>
              <a:spcBef>
                <a:spcPts val="225"/>
              </a:spcBef>
              <a:spcAft>
                <a:spcPts val="0"/>
              </a:spcAft>
              <a:buClr>
                <a:srgbClr val="000000"/>
              </a:buClr>
              <a:buSzPts val="1400"/>
              <a:buFont typeface="Noto Sans Symbols"/>
              <a:buChar char="❑"/>
            </a:pPr>
            <a:r>
              <a:rPr lang="en-US" sz="1200" b="0" i="0" u="none" strike="noStrike" cap="none">
                <a:solidFill>
                  <a:schemeClr val="dk1"/>
                </a:solidFill>
                <a:latin typeface="Quattrocento Sans"/>
                <a:ea typeface="Quattrocento Sans"/>
                <a:cs typeface="Quattrocento Sans"/>
                <a:sym typeface="Quattrocento Sans"/>
              </a:rPr>
              <a:t>It is important to use the full 5 pages and include all your areas of experience (e.g., teaching, reviewing, consultancy, intersectoral experience, supervision, event organisation, public outreach etc.)</a:t>
            </a:r>
            <a:endParaRPr sz="1200" b="0" i="0" u="none" strike="noStrike" cap="none">
              <a:solidFill>
                <a:schemeClr val="dk1"/>
              </a:solidFill>
              <a:latin typeface="Quattrocento Sans"/>
              <a:ea typeface="Quattrocento Sans"/>
              <a:cs typeface="Quattrocento Sans"/>
              <a:sym typeface="Quattrocento Sans"/>
            </a:endParaRPr>
          </a:p>
          <a:p>
            <a:pPr marL="385763" marR="0" lvl="0" indent="-214313" algn="l" rtl="0">
              <a:lnSpc>
                <a:spcPct val="100000"/>
              </a:lnSpc>
              <a:spcBef>
                <a:spcPts val="225"/>
              </a:spcBef>
              <a:spcAft>
                <a:spcPts val="0"/>
              </a:spcAft>
              <a:buClr>
                <a:srgbClr val="000000"/>
              </a:buClr>
              <a:buSzPts val="1400"/>
              <a:buFont typeface="Noto Sans Symbols"/>
              <a:buChar char="❑"/>
            </a:pPr>
            <a:r>
              <a:rPr lang="en-US" sz="1200" b="0" i="0" u="none" strike="noStrike" cap="none">
                <a:solidFill>
                  <a:schemeClr val="dk1"/>
                </a:solidFill>
                <a:latin typeface="Quattrocento Sans"/>
                <a:ea typeface="Quattrocento Sans"/>
                <a:cs typeface="Quattrocento Sans"/>
                <a:sym typeface="Quattrocento Sans"/>
              </a:rPr>
              <a:t>Please note that what you mention here will also be considered by the evaluators in relation to Section 1.4 of Part B1. </a:t>
            </a:r>
            <a:endParaRPr sz="1050" b="0" i="0" u="none" strike="noStrike" cap="none">
              <a:solidFill>
                <a:srgbClr val="000000"/>
              </a:solidFill>
              <a:latin typeface="Arial"/>
              <a:ea typeface="Arial"/>
              <a:cs typeface="Arial"/>
              <a:sym typeface="Arial"/>
            </a:endParaRPr>
          </a:p>
        </p:txBody>
      </p:sp>
      <p:pic>
        <p:nvPicPr>
          <p:cNvPr id="323" name="Google Shape;323;p40"/>
          <p:cNvPicPr preferRelativeResize="0"/>
          <p:nvPr/>
        </p:nvPicPr>
        <p:blipFill rotWithShape="1">
          <a:blip r:embed="rId3">
            <a:alphaModFix/>
          </a:blip>
          <a:srcRect/>
          <a:stretch/>
        </p:blipFill>
        <p:spPr>
          <a:xfrm>
            <a:off x="1363374" y="873036"/>
            <a:ext cx="4314825" cy="1885950"/>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1"/>
          <p:cNvSpPr txBox="1">
            <a:spLocks noGrp="1"/>
          </p:cNvSpPr>
          <p:nvPr>
            <p:ph type="body" idx="1"/>
          </p:nvPr>
        </p:nvSpPr>
        <p:spPr>
          <a:xfrm>
            <a:off x="1615382" y="1260872"/>
            <a:ext cx="2901255" cy="617934"/>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1800"/>
              <a:buNone/>
            </a:pPr>
            <a:endParaRPr>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latin typeface="Calibri"/>
              <a:ea typeface="Calibri"/>
              <a:cs typeface="Calibri"/>
              <a:sym typeface="Calibri"/>
            </a:endParaRPr>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b="1"/>
          </a:p>
          <a:p>
            <a:pPr marL="0" lvl="0" indent="0" algn="l" rtl="0">
              <a:lnSpc>
                <a:spcPct val="90000"/>
              </a:lnSpc>
              <a:spcBef>
                <a:spcPts val="563"/>
              </a:spcBef>
              <a:spcAft>
                <a:spcPts val="0"/>
              </a:spcAft>
              <a:buSzPts val="1800"/>
              <a:buNone/>
            </a:pPr>
            <a:endParaRPr/>
          </a:p>
        </p:txBody>
      </p:sp>
      <p:sp>
        <p:nvSpPr>
          <p:cNvPr id="330" name="Google Shape;330;p41"/>
          <p:cNvSpPr txBox="1">
            <a:spLocks noGrp="1"/>
          </p:cNvSpPr>
          <p:nvPr>
            <p:ph type="body" idx="2"/>
          </p:nvPr>
        </p:nvSpPr>
        <p:spPr>
          <a:xfrm>
            <a:off x="1401474" y="1334097"/>
            <a:ext cx="3170526" cy="32726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0"/>
              </a:spcBef>
              <a:spcAft>
                <a:spcPts val="0"/>
              </a:spcAft>
              <a:buSzPts val="825"/>
              <a:buNone/>
            </a:pPr>
            <a:endParaRPr sz="619" b="1">
              <a:latin typeface="Arial"/>
              <a:ea typeface="Arial"/>
              <a:cs typeface="Arial"/>
              <a:sym typeface="Arial"/>
            </a:endParaRPr>
          </a:p>
          <a:p>
            <a:pPr marL="0" lvl="0" indent="0" algn="l" rtl="0">
              <a:lnSpc>
                <a:spcPct val="90000"/>
              </a:lnSpc>
              <a:spcBef>
                <a:spcPts val="563"/>
              </a:spcBef>
              <a:spcAft>
                <a:spcPts val="0"/>
              </a:spcAft>
              <a:buSzPts val="2100"/>
              <a:buNone/>
            </a:pPr>
            <a:endParaRPr i="1"/>
          </a:p>
          <a:p>
            <a:pPr marL="128588" lvl="0" indent="-28574" algn="l" rtl="0">
              <a:lnSpc>
                <a:spcPct val="90000"/>
              </a:lnSpc>
              <a:spcBef>
                <a:spcPts val="563"/>
              </a:spcBef>
              <a:spcAft>
                <a:spcPts val="0"/>
              </a:spcAft>
              <a:buSzPts val="2100"/>
              <a:buNone/>
            </a:pPr>
            <a:endParaRPr/>
          </a:p>
          <a:p>
            <a:pPr marL="0" lvl="0" indent="0" algn="l" rtl="0">
              <a:lnSpc>
                <a:spcPct val="90000"/>
              </a:lnSpc>
              <a:spcBef>
                <a:spcPts val="563"/>
              </a:spcBef>
              <a:spcAft>
                <a:spcPts val="0"/>
              </a:spcAft>
              <a:buSzPts val="2100"/>
              <a:buNone/>
            </a:pPr>
            <a:endParaRPr/>
          </a:p>
        </p:txBody>
      </p:sp>
      <p:sp>
        <p:nvSpPr>
          <p:cNvPr id="331" name="Google Shape;331;p41"/>
          <p:cNvSpPr/>
          <p:nvPr/>
        </p:nvSpPr>
        <p:spPr>
          <a:xfrm>
            <a:off x="6017808" y="236731"/>
            <a:ext cx="2578937"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350" b="1" i="0" u="none" strike="noStrike" cap="none">
                <a:solidFill>
                  <a:schemeClr val="accent3"/>
                </a:solidFill>
                <a:latin typeface="Lato Black"/>
                <a:ea typeface="Lato Black"/>
                <a:cs typeface="Lato Black"/>
                <a:sym typeface="Lato Black"/>
              </a:rPr>
              <a:t>MSCA – PF: </a:t>
            </a:r>
            <a:r>
              <a:rPr lang="en-US" sz="1350" b="0" i="0" u="none" strike="noStrike" cap="none">
                <a:solidFill>
                  <a:schemeClr val="accent3"/>
                </a:solidFill>
                <a:latin typeface="Lato Black"/>
                <a:ea typeface="Lato Black"/>
                <a:cs typeface="Lato Black"/>
                <a:sym typeface="Lato Black"/>
              </a:rPr>
              <a:t>Part B2 – tables </a:t>
            </a:r>
            <a:endParaRPr sz="1050" b="0" i="0" u="none" strike="noStrike" cap="none">
              <a:solidFill>
                <a:schemeClr val="accent3"/>
              </a:solidFill>
              <a:latin typeface="Arial"/>
              <a:ea typeface="Arial"/>
              <a:cs typeface="Arial"/>
              <a:sym typeface="Arial"/>
            </a:endParaRPr>
          </a:p>
        </p:txBody>
      </p:sp>
      <p:sp>
        <p:nvSpPr>
          <p:cNvPr id="332" name="Google Shape;332;p41"/>
          <p:cNvSpPr/>
          <p:nvPr/>
        </p:nvSpPr>
        <p:spPr>
          <a:xfrm>
            <a:off x="5000982" y="2355128"/>
            <a:ext cx="2741544" cy="380971"/>
          </a:xfrm>
          <a:prstGeom prst="rect">
            <a:avLst/>
          </a:prstGeom>
          <a:noFill/>
          <a:ln>
            <a:noFill/>
          </a:ln>
        </p:spPr>
        <p:txBody>
          <a:bodyPr spcFirstLastPara="1" wrap="square" lIns="68550" tIns="34275" rIns="68550" bIns="34275" anchor="t" anchorCtr="0">
            <a:spAutoFit/>
          </a:bodyPr>
          <a:lstStyle/>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a:p>
            <a:pPr marL="160735" marR="0" lvl="0" indent="-96441" algn="l" rtl="0">
              <a:lnSpc>
                <a:spcPct val="100000"/>
              </a:lnSpc>
              <a:spcBef>
                <a:spcPts val="0"/>
              </a:spcBef>
              <a:spcAft>
                <a:spcPts val="0"/>
              </a:spcAft>
              <a:buNone/>
            </a:pPr>
            <a:endParaRPr sz="1013" b="0" i="0" u="none" strike="noStrike" cap="none">
              <a:solidFill>
                <a:srgbClr val="000000"/>
              </a:solidFill>
              <a:latin typeface="Calibri"/>
              <a:ea typeface="Calibri"/>
              <a:cs typeface="Calibri"/>
              <a:sym typeface="Calibri"/>
            </a:endParaRPr>
          </a:p>
        </p:txBody>
      </p:sp>
      <p:pic>
        <p:nvPicPr>
          <p:cNvPr id="333" name="Google Shape;333;p41"/>
          <p:cNvPicPr preferRelativeResize="0"/>
          <p:nvPr/>
        </p:nvPicPr>
        <p:blipFill rotWithShape="1">
          <a:blip r:embed="rId3">
            <a:alphaModFix/>
          </a:blip>
          <a:srcRect/>
          <a:stretch/>
        </p:blipFill>
        <p:spPr>
          <a:xfrm>
            <a:off x="1486460" y="458298"/>
            <a:ext cx="5277932" cy="1337426"/>
          </a:xfrm>
          <a:prstGeom prst="rect">
            <a:avLst/>
          </a:prstGeom>
          <a:noFill/>
          <a:ln>
            <a:noFill/>
          </a:ln>
        </p:spPr>
      </p:pic>
      <p:pic>
        <p:nvPicPr>
          <p:cNvPr id="334" name="Google Shape;334;p41"/>
          <p:cNvPicPr preferRelativeResize="0"/>
          <p:nvPr/>
        </p:nvPicPr>
        <p:blipFill rotWithShape="1">
          <a:blip r:embed="rId4">
            <a:alphaModFix/>
          </a:blip>
          <a:srcRect/>
          <a:stretch/>
        </p:blipFill>
        <p:spPr>
          <a:xfrm>
            <a:off x="1560019" y="1862474"/>
            <a:ext cx="2816368" cy="1890000"/>
          </a:xfrm>
          <a:prstGeom prst="rect">
            <a:avLst/>
          </a:prstGeom>
          <a:noFill/>
          <a:ln>
            <a:noFill/>
          </a:ln>
        </p:spPr>
      </p:pic>
      <p:sp>
        <p:nvSpPr>
          <p:cNvPr id="335" name="Google Shape;335;p41"/>
          <p:cNvSpPr/>
          <p:nvPr/>
        </p:nvSpPr>
        <p:spPr>
          <a:xfrm>
            <a:off x="1486460" y="3752474"/>
            <a:ext cx="3159098" cy="992549"/>
          </a:xfrm>
          <a:prstGeom prst="rect">
            <a:avLst/>
          </a:prstGeom>
          <a:noFill/>
          <a:ln>
            <a:noFill/>
          </a:ln>
        </p:spPr>
        <p:txBody>
          <a:bodyPr spcFirstLastPara="1" wrap="square" lIns="68550" tIns="34275" rIns="68550" bIns="34275" anchor="t" anchorCtr="0">
            <a:spAutoFit/>
          </a:bodyPr>
          <a:lstStyle/>
          <a:p>
            <a:pPr marL="214313" marR="0" lvl="0" indent="-214313" algn="l" rtl="0">
              <a:lnSpc>
                <a:spcPct val="100000"/>
              </a:lnSpc>
              <a:spcBef>
                <a:spcPts val="0"/>
              </a:spcBef>
              <a:spcAft>
                <a:spcPts val="0"/>
              </a:spcAft>
              <a:buClr>
                <a:srgbClr val="000000"/>
              </a:buClr>
              <a:buSzPts val="1600"/>
              <a:buFont typeface="Noto Sans Symbols"/>
              <a:buChar char="❑"/>
            </a:pPr>
            <a:r>
              <a:rPr lang="en-US" sz="1200" b="0" i="0" u="none" strike="noStrike" cap="none">
                <a:solidFill>
                  <a:srgbClr val="00B050"/>
                </a:solidFill>
                <a:latin typeface="Quattrocento Sans"/>
                <a:ea typeface="Quattrocento Sans"/>
                <a:cs typeface="Quattrocento Sans"/>
                <a:sym typeface="Quattrocento Sans"/>
              </a:rPr>
              <a:t>Your Supervisor and Grant office will help you fill the tables</a:t>
            </a:r>
            <a:r>
              <a:rPr lang="en-US" sz="1200" b="0" i="0" u="none" strike="noStrike" cap="none">
                <a:solidFill>
                  <a:schemeClr val="dk1"/>
                </a:solidFill>
                <a:latin typeface="Quattrocento Sans"/>
                <a:ea typeface="Quattrocento Sans"/>
                <a:cs typeface="Quattrocento Sans"/>
                <a:sym typeface="Quattrocento Sans"/>
              </a:rPr>
              <a:t>.</a:t>
            </a:r>
            <a:endParaRPr sz="105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600"/>
              <a:buFont typeface="Noto Sans Symbols"/>
              <a:buChar char="❑"/>
            </a:pPr>
            <a:r>
              <a:rPr lang="en-US" sz="1200" b="0" i="0" u="none" strike="noStrike" cap="none">
                <a:solidFill>
                  <a:srgbClr val="00B050"/>
                </a:solidFill>
                <a:latin typeface="Quattrocento Sans"/>
                <a:ea typeface="Quattrocento Sans"/>
                <a:cs typeface="Quattrocento Sans"/>
                <a:sym typeface="Quattrocento Sans"/>
              </a:rPr>
              <a:t>A typical MSCA application = 2 organisations – so you have to fill 2 x 5.2 table</a:t>
            </a:r>
            <a:endParaRPr sz="1200" b="0" i="0" u="none" strike="noStrike" cap="none">
              <a:solidFill>
                <a:srgbClr val="00B050"/>
              </a:solidFill>
              <a:latin typeface="Quattrocento Sans"/>
              <a:ea typeface="Quattrocento Sans"/>
              <a:cs typeface="Quattrocento Sans"/>
              <a:sym typeface="Quattrocento Sans"/>
            </a:endParaRPr>
          </a:p>
        </p:txBody>
      </p:sp>
      <p:pic>
        <p:nvPicPr>
          <p:cNvPr id="336" name="Google Shape;336;p41"/>
          <p:cNvPicPr preferRelativeResize="0"/>
          <p:nvPr/>
        </p:nvPicPr>
        <p:blipFill rotWithShape="1">
          <a:blip r:embed="rId5">
            <a:alphaModFix/>
          </a:blip>
          <a:srcRect/>
          <a:stretch/>
        </p:blipFill>
        <p:spPr>
          <a:xfrm>
            <a:off x="4859466" y="1656982"/>
            <a:ext cx="2771775" cy="29075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2"/>
          <p:cNvSpPr txBox="1">
            <a:spLocks noGrp="1"/>
          </p:cNvSpPr>
          <p:nvPr>
            <p:ph type="title"/>
          </p:nvPr>
        </p:nvSpPr>
        <p:spPr>
          <a:xfrm>
            <a:off x="3869272" y="274592"/>
            <a:ext cx="4623565" cy="620960"/>
          </a:xfrm>
          <a:prstGeom prst="rect">
            <a:avLst/>
          </a:prstGeom>
          <a:noFill/>
          <a:ln>
            <a:noFill/>
          </a:ln>
        </p:spPr>
        <p:txBody>
          <a:bodyPr spcFirstLastPara="1" wrap="square" lIns="0" tIns="0" rIns="0" bIns="0" anchor="ctr" anchorCtr="0">
            <a:normAutofit/>
          </a:bodyPr>
          <a:lstStyle/>
          <a:p>
            <a:pPr marL="0" lvl="0" indent="0" algn="r" rtl="0">
              <a:lnSpc>
                <a:spcPct val="100000"/>
              </a:lnSpc>
              <a:spcBef>
                <a:spcPts val="0"/>
              </a:spcBef>
              <a:spcAft>
                <a:spcPts val="0"/>
              </a:spcAft>
              <a:buSzPts val="1400"/>
              <a:buNone/>
            </a:pPr>
            <a:br>
              <a:rPr lang="en-US" sz="1275" b="1"/>
            </a:br>
            <a:r>
              <a:rPr lang="en-US" sz="2000">
                <a:solidFill>
                  <a:schemeClr val="accent3"/>
                </a:solidFill>
              </a:rPr>
              <a:t>Getting started at UPWr </a:t>
            </a:r>
            <a:endParaRPr sz="2000">
              <a:solidFill>
                <a:schemeClr val="accent3"/>
              </a:solidFill>
            </a:endParaRPr>
          </a:p>
        </p:txBody>
      </p:sp>
      <p:sp>
        <p:nvSpPr>
          <p:cNvPr id="342" name="Google Shape;342;p42"/>
          <p:cNvSpPr txBox="1">
            <a:spLocks noGrp="1"/>
          </p:cNvSpPr>
          <p:nvPr>
            <p:ph type="body" idx="1"/>
          </p:nvPr>
        </p:nvSpPr>
        <p:spPr>
          <a:xfrm>
            <a:off x="1232535" y="1129428"/>
            <a:ext cx="6481763" cy="3429000"/>
          </a:xfrm>
          <a:prstGeom prst="rect">
            <a:avLst/>
          </a:prstGeom>
          <a:noFill/>
          <a:ln>
            <a:noFill/>
          </a:ln>
        </p:spPr>
        <p:txBody>
          <a:bodyPr spcFirstLastPara="1" wrap="square" lIns="0" tIns="0" rIns="0" bIns="0" anchor="t" anchorCtr="0">
            <a:normAutofit/>
          </a:bodyPr>
          <a:lstStyle/>
          <a:p>
            <a:pPr marL="385763" lvl="0" indent="-214313" algn="l" rtl="0">
              <a:lnSpc>
                <a:spcPct val="100000"/>
              </a:lnSpc>
              <a:spcBef>
                <a:spcPts val="225"/>
              </a:spcBef>
              <a:spcAft>
                <a:spcPts val="0"/>
              </a:spcAft>
              <a:buSzPts val="1400"/>
              <a:buFont typeface="Noto Sans Symbols"/>
              <a:buChar char="❑"/>
            </a:pPr>
            <a:r>
              <a:rPr lang="en-US" sz="1600"/>
              <a:t>Get a formal agreement with the Supervisor (an email will be OK) </a:t>
            </a:r>
            <a:endParaRPr/>
          </a:p>
          <a:p>
            <a:pPr marL="385763" lvl="0" indent="-214313" algn="l" rtl="0">
              <a:lnSpc>
                <a:spcPct val="100000"/>
              </a:lnSpc>
              <a:spcBef>
                <a:spcPts val="225"/>
              </a:spcBef>
              <a:spcAft>
                <a:spcPts val="0"/>
              </a:spcAft>
              <a:buSzPts val="1400"/>
              <a:buFont typeface="Noto Sans Symbols"/>
              <a:buChar char="❑"/>
            </a:pPr>
            <a:r>
              <a:rPr lang="en-US" sz="1600"/>
              <a:t>Register a draft proposal on </a:t>
            </a:r>
            <a:r>
              <a:rPr lang="en-US" sz="1600" u="sng">
                <a:solidFill>
                  <a:srgbClr val="538CD5"/>
                </a:solidFill>
                <a:hlinkClick r:id="rId3">
                  <a:extLst>
                    <a:ext uri="{A12FA001-AC4F-418D-AE19-62706E023703}">
                      <ahyp:hlinkClr xmlns:ahyp="http://schemas.microsoft.com/office/drawing/2018/hyperlinkcolor" val="tx"/>
                    </a:ext>
                  </a:extLst>
                </a:hlinkClick>
              </a:rPr>
              <a:t>Funding and Tenders Portal </a:t>
            </a:r>
            <a:r>
              <a:rPr lang="en-US" sz="1600"/>
              <a:t>– if you have any problems, contact International Research office </a:t>
            </a:r>
            <a:endParaRPr sz="1600"/>
          </a:p>
          <a:p>
            <a:pPr marL="385763" lvl="0" indent="-214313" algn="l" rtl="0">
              <a:lnSpc>
                <a:spcPct val="100000"/>
              </a:lnSpc>
              <a:spcBef>
                <a:spcPts val="225"/>
              </a:spcBef>
              <a:spcAft>
                <a:spcPts val="0"/>
              </a:spcAft>
              <a:buSzPts val="1400"/>
              <a:buFont typeface="Noto Sans Symbols"/>
              <a:buChar char="❑"/>
            </a:pPr>
            <a:r>
              <a:rPr lang="en-US" sz="1600"/>
              <a:t>Add your Supervisor and one of us to the proposal as „Contact person”</a:t>
            </a:r>
            <a:endParaRPr sz="1600"/>
          </a:p>
          <a:p>
            <a:pPr marL="385763" lvl="0" indent="-214313" algn="l" rtl="0">
              <a:lnSpc>
                <a:spcPct val="100000"/>
              </a:lnSpc>
              <a:spcBef>
                <a:spcPts val="225"/>
              </a:spcBef>
              <a:spcAft>
                <a:spcPts val="0"/>
              </a:spcAft>
              <a:buSzPts val="1400"/>
              <a:buFont typeface="Noto Sans Symbols"/>
              <a:buChar char="❑"/>
            </a:pPr>
            <a:r>
              <a:rPr lang="en-US" sz="1600" b="1"/>
              <a:t>Download the template for both the B1 and B2 parts. </a:t>
            </a:r>
            <a:endParaRPr sz="1600"/>
          </a:p>
          <a:p>
            <a:pPr marL="385763" lvl="0" indent="-214313" algn="l" rtl="0">
              <a:lnSpc>
                <a:spcPct val="100000"/>
              </a:lnSpc>
              <a:spcBef>
                <a:spcPts val="225"/>
              </a:spcBef>
              <a:spcAft>
                <a:spcPts val="0"/>
              </a:spcAft>
              <a:buSzPts val="1400"/>
              <a:buFont typeface="Noto Sans Symbols"/>
              <a:buChar char="❑"/>
            </a:pPr>
            <a:r>
              <a:rPr lang="en-US" sz="1600"/>
              <a:t>Start developing the proposal</a:t>
            </a:r>
            <a:endParaRPr sz="1600"/>
          </a:p>
          <a:p>
            <a:pPr marL="385763" lvl="0" indent="-214313" algn="l" rtl="0">
              <a:lnSpc>
                <a:spcPct val="100000"/>
              </a:lnSpc>
              <a:spcBef>
                <a:spcPts val="225"/>
              </a:spcBef>
              <a:spcAft>
                <a:spcPts val="0"/>
              </a:spcAft>
              <a:buSzPts val="1400"/>
              <a:buFont typeface="Noto Sans Symbols"/>
              <a:buChar char="❑"/>
            </a:pPr>
            <a:r>
              <a:rPr lang="en-US" sz="1600"/>
              <a:t>While in the process of drafting and improving the proposal,</a:t>
            </a:r>
            <a:r>
              <a:rPr lang="en-US" sz="1600" b="1"/>
              <a:t>  we can set up additional meetings – review sessions to keep you on track! </a:t>
            </a:r>
            <a:endParaRPr sz="1600"/>
          </a:p>
          <a:p>
            <a:pPr marL="385763" lvl="0" indent="-214313" algn="l" rtl="0">
              <a:lnSpc>
                <a:spcPct val="100000"/>
              </a:lnSpc>
              <a:spcBef>
                <a:spcPts val="225"/>
              </a:spcBef>
              <a:spcAft>
                <a:spcPts val="0"/>
              </a:spcAft>
              <a:buSzPts val="1400"/>
              <a:buFont typeface="Noto Sans Symbols"/>
              <a:buChar char="❑"/>
            </a:pPr>
            <a:r>
              <a:rPr lang="en-US" sz="1600"/>
              <a:t>Submission</a:t>
            </a:r>
            <a:r>
              <a:rPr lang="en-US" sz="1600" b="1"/>
              <a:t> – 10 September 2024 (ideal scenario),  11 September 2024 by 11.00 am at the latest. </a:t>
            </a:r>
            <a:endParaRPr sz="1600" b="1"/>
          </a:p>
          <a:p>
            <a:pPr marL="385763" lvl="0" indent="-147638" algn="l" rtl="0">
              <a:lnSpc>
                <a:spcPct val="100000"/>
              </a:lnSpc>
              <a:spcBef>
                <a:spcPts val="225"/>
              </a:spcBef>
              <a:spcAft>
                <a:spcPts val="0"/>
              </a:spcAft>
              <a:buSzPts val="1400"/>
              <a:buNone/>
            </a:pPr>
            <a:endParaRPr sz="1800" b="1"/>
          </a:p>
          <a:p>
            <a:pPr marL="171450" lvl="0" indent="0" algn="l" rtl="0">
              <a:lnSpc>
                <a:spcPct val="100000"/>
              </a:lnSpc>
              <a:spcBef>
                <a:spcPts val="225"/>
              </a:spcBef>
              <a:spcAft>
                <a:spcPts val="0"/>
              </a:spcAft>
              <a:buSzPts val="14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3"/>
          <p:cNvSpPr txBox="1">
            <a:spLocks noGrp="1"/>
          </p:cNvSpPr>
          <p:nvPr>
            <p:ph type="title"/>
          </p:nvPr>
        </p:nvSpPr>
        <p:spPr>
          <a:xfrm>
            <a:off x="522515" y="145143"/>
            <a:ext cx="8229600" cy="784678"/>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2800"/>
              <a:buFont typeface="Calibri"/>
              <a:buNone/>
            </a:pPr>
            <a:r>
              <a:rPr lang="en-US" sz="2000" dirty="0">
                <a:solidFill>
                  <a:schemeClr val="accent3"/>
                </a:solidFill>
              </a:rPr>
              <a:t>MSCA contacts at EU GREEN Universities </a:t>
            </a:r>
            <a:endParaRPr sz="2000" dirty="0">
              <a:solidFill>
                <a:schemeClr val="accent3"/>
              </a:solidFill>
            </a:endParaRPr>
          </a:p>
        </p:txBody>
      </p:sp>
      <p:graphicFrame>
        <p:nvGraphicFramePr>
          <p:cNvPr id="348" name="Google Shape;348;p43"/>
          <p:cNvGraphicFramePr/>
          <p:nvPr/>
        </p:nvGraphicFramePr>
        <p:xfrm>
          <a:off x="866808" y="1046060"/>
          <a:ext cx="7410400" cy="3261440"/>
        </p:xfrm>
        <a:graphic>
          <a:graphicData uri="http://schemas.openxmlformats.org/drawingml/2006/table">
            <a:tbl>
              <a:tblPr firstRow="1" bandRow="1">
                <a:noFill/>
                <a:tableStyleId>{5530C349-0CD2-4FE8-A603-2339C1AC241A}</a:tableStyleId>
              </a:tblPr>
              <a:tblGrid>
                <a:gridCol w="3635950">
                  <a:extLst>
                    <a:ext uri="{9D8B030D-6E8A-4147-A177-3AD203B41FA5}">
                      <a16:colId xmlns:a16="http://schemas.microsoft.com/office/drawing/2014/main" val="20000"/>
                    </a:ext>
                  </a:extLst>
                </a:gridCol>
                <a:gridCol w="37744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t>Wroclaw University of Environmental and Life Sciences (UPWr) </a:t>
                      </a:r>
                      <a:endParaRPr sz="1200" b="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1400" b="0" u="sng" strike="noStrike" cap="none">
                          <a:solidFill>
                            <a:schemeClr val="dk1"/>
                          </a:solidFill>
                          <a:hlinkClick r:id="rId3">
                            <a:extLst>
                              <a:ext uri="{A12FA001-AC4F-418D-AE19-62706E023703}">
                                <ahyp:hlinkClr xmlns:ahyp="http://schemas.microsoft.com/office/drawing/2018/hyperlinkcolor" val="tx"/>
                              </a:ext>
                            </a:extLst>
                          </a:hlinkClick>
                        </a:rPr>
                        <a:t>jowita.chojcan@upwr.edu.pl</a:t>
                      </a:r>
                      <a:r>
                        <a:rPr lang="en-US" sz="1400" b="0" u="none" strike="noStrike" cap="none">
                          <a:solidFill>
                            <a:schemeClr val="dk1"/>
                          </a:solidFill>
                        </a:rPr>
                        <a:t>  </a:t>
                      </a:r>
                      <a:r>
                        <a:rPr lang="en-US" sz="1400" b="0" u="sng" strike="noStrike" cap="none">
                          <a:solidFill>
                            <a:schemeClr val="dk1"/>
                          </a:solidFill>
                          <a:hlinkClick r:id="rId4">
                            <a:extLst>
                              <a:ext uri="{A12FA001-AC4F-418D-AE19-62706E023703}">
                                <ahyp:hlinkClr xmlns:ahyp="http://schemas.microsoft.com/office/drawing/2018/hyperlinkcolor" val="tx"/>
                              </a:ext>
                            </a:extLst>
                          </a:hlinkClick>
                        </a:rPr>
                        <a:t>international.research@upwr.edu.pl</a:t>
                      </a:r>
                      <a:r>
                        <a:rPr lang="en-US" sz="1400" b="0" u="none" strike="noStrike" cap="none">
                          <a:solidFill>
                            <a:schemeClr val="dk1"/>
                          </a:solidFill>
                        </a:rPr>
                        <a:t> </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University of Evora</a:t>
                      </a:r>
                      <a:endParaRPr sz="1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investigar@scc.uevora.pt</a:t>
                      </a:r>
                      <a:r>
                        <a:rPr lang="en-US" sz="1400" b="0" i="0" u="none" strike="noStrike" cap="none">
                          <a:solidFill>
                            <a:schemeClr val="dk1"/>
                          </a:solidFill>
                          <a:latin typeface="Arial"/>
                          <a:ea typeface="Arial"/>
                          <a:cs typeface="Arial"/>
                          <a:sym typeface="Arial"/>
                        </a:rPr>
                        <a:t> </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400" u="none" strike="noStrike" cap="none"/>
                        <a:t>University of Parma</a:t>
                      </a:r>
                      <a:endParaRPr sz="1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1400" b="0" u="sng" strike="noStrike" cap="none">
                          <a:solidFill>
                            <a:schemeClr val="dk1"/>
                          </a:solidFill>
                          <a:hlinkClick r:id="rId6">
                            <a:extLst>
                              <a:ext uri="{A12FA001-AC4F-418D-AE19-62706E023703}">
                                <ahyp:hlinkClr xmlns:ahyp="http://schemas.microsoft.com/office/drawing/2018/hyperlinkcolor" val="tx"/>
                              </a:ext>
                            </a:extLst>
                          </a:hlinkClick>
                        </a:rPr>
                        <a:t>raffaele.turri@unipr.it</a:t>
                      </a:r>
                      <a:r>
                        <a:rPr lang="en-US" sz="1400" b="0" u="none" strike="noStrike" cap="none">
                          <a:solidFill>
                            <a:schemeClr val="dk1"/>
                          </a:solidFill>
                        </a:rPr>
                        <a:t> </a:t>
                      </a:r>
                      <a:endParaRPr sz="1400" b="0" u="none" strike="noStrike" cap="none">
                        <a:solidFill>
                          <a:schemeClr val="dk1"/>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400" u="none" strike="noStrike" cap="none"/>
                        <a:t>University of Oradea</a:t>
                      </a:r>
                      <a:endParaRPr sz="1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1400" b="0" u="sng" strike="noStrike" cap="none">
                          <a:solidFill>
                            <a:schemeClr val="hlink"/>
                          </a:solidFill>
                          <a:hlinkClick r:id="rId7"/>
                        </a:rPr>
                        <a:t>rtarca@uoradea.ro</a:t>
                      </a:r>
                      <a:r>
                        <a:rPr lang="en-US" sz="1400" b="0" u="none" strike="noStrike" cap="none"/>
                        <a:t> </a:t>
                      </a:r>
                      <a:endParaRPr sz="1400" b="0" u="none" strike="noStrike" cap="none">
                        <a:solidFill>
                          <a:schemeClr val="dk1"/>
                        </a:solidFi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400" u="none" strike="noStrike" cap="none"/>
                        <a:t>ATU</a:t>
                      </a:r>
                      <a:endParaRPr sz="1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1400" b="0" u="sng" strike="noStrike" cap="none">
                          <a:solidFill>
                            <a:schemeClr val="dk1"/>
                          </a:solidFill>
                          <a:hlinkClick r:id="rId8">
                            <a:extLst>
                              <a:ext uri="{A12FA001-AC4F-418D-AE19-62706E023703}">
                                <ahyp:hlinkClr xmlns:ahyp="http://schemas.microsoft.com/office/drawing/2018/hyperlinkcolor" val="tx"/>
                              </a:ext>
                            </a:extLst>
                          </a:hlinkClick>
                        </a:rPr>
                        <a:t>Juanita.Blue@atu.ie</a:t>
                      </a:r>
                      <a:r>
                        <a:rPr lang="en-US" sz="1400" b="0" u="none" strike="noStrike" cap="none">
                          <a:solidFill>
                            <a:schemeClr val="dk1"/>
                          </a:solidFill>
                        </a:rPr>
                        <a:t> + </a:t>
                      </a:r>
                      <a:r>
                        <a:rPr lang="en-US" sz="1400" b="0" u="sng" strike="noStrike" cap="none">
                          <a:solidFill>
                            <a:schemeClr val="dk1"/>
                          </a:solidFill>
                          <a:hlinkClick r:id="rId9">
                            <a:extLst>
                              <a:ext uri="{A12FA001-AC4F-418D-AE19-62706E023703}">
                                <ahyp:hlinkClr xmlns:ahyp="http://schemas.microsoft.com/office/drawing/2018/hyperlinkcolor" val="tx"/>
                              </a:ext>
                            </a:extLst>
                          </a:hlinkClick>
                        </a:rPr>
                        <a:t>tara.doherty@atu.ie</a:t>
                      </a:r>
                      <a:r>
                        <a:rPr lang="en-US" sz="1400" b="0" u="none" strike="noStrike" cap="none">
                          <a:solidFill>
                            <a:schemeClr val="dk1"/>
                          </a:solidFill>
                        </a:rPr>
                        <a:t> </a:t>
                      </a:r>
                      <a:endParaRPr sz="1400" b="0" u="none" strike="noStrike" cap="none">
                        <a:solidFill>
                          <a:schemeClr val="dk1"/>
                        </a:solidFil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400" u="none" strike="noStrike" cap="none"/>
                        <a:t>University of Angers </a:t>
                      </a:r>
                      <a:endParaRPr sz="1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1400" b="0" u="sng" strike="noStrike" cap="none">
                          <a:solidFill>
                            <a:schemeClr val="dk1"/>
                          </a:solidFill>
                          <a:hlinkClick r:id="rId10">
                            <a:extLst>
                              <a:ext uri="{A12FA001-AC4F-418D-AE19-62706E023703}">
                                <ahyp:hlinkClr xmlns:ahyp="http://schemas.microsoft.com/office/drawing/2018/hyperlinkcolor" val="tx"/>
                              </a:ext>
                            </a:extLst>
                          </a:hlinkClick>
                        </a:rPr>
                        <a:t>cap-europe@univ-angers.fr</a:t>
                      </a:r>
                      <a:r>
                        <a:rPr lang="en-US" sz="1400" b="0" u="none" strike="noStrike" cap="none">
                          <a:solidFill>
                            <a:schemeClr val="dk1"/>
                          </a:solidFill>
                        </a:rPr>
                        <a:t> </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1400" u="none" strike="noStrike" cap="none"/>
                        <a:t>OVGU (Madgeburg)</a:t>
                      </a:r>
                      <a:endParaRPr sz="1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1400" b="0" u="sng" strike="noStrike" cap="none">
                          <a:solidFill>
                            <a:schemeClr val="dk1"/>
                          </a:solidFill>
                          <a:hlinkClick r:id="rId11">
                            <a:extLst>
                              <a:ext uri="{A12FA001-AC4F-418D-AE19-62706E023703}">
                                <ahyp:hlinkClr xmlns:ahyp="http://schemas.microsoft.com/office/drawing/2018/hyperlinkcolor" val="tx"/>
                              </a:ext>
                            </a:extLst>
                          </a:hlinkClick>
                        </a:rPr>
                        <a:t>niko.isermann@ovgu.de</a:t>
                      </a:r>
                      <a:r>
                        <a:rPr lang="en-US" sz="1400" b="0" u="none" strike="noStrike" cap="none">
                          <a:solidFill>
                            <a:schemeClr val="dk1"/>
                          </a:solidFill>
                        </a:rPr>
                        <a:t> </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Extremadura </a:t>
                      </a:r>
                      <a:endParaRPr sz="1400" u="none" strike="noStrike" cap="none">
                        <a:solidFill>
                          <a:schemeClr val="dk1"/>
                        </a:solidFill>
                      </a:endParaRPr>
                    </a:p>
                    <a:p>
                      <a:pPr marL="0" marR="0" lvl="0" indent="0" algn="l" rtl="0">
                        <a:lnSpc>
                          <a:spcPct val="100000"/>
                        </a:lnSpc>
                        <a:spcBef>
                          <a:spcPts val="0"/>
                        </a:spcBef>
                        <a:spcAft>
                          <a:spcPts val="0"/>
                        </a:spcAft>
                        <a:buNone/>
                      </a:pPr>
                      <a:endParaRPr sz="1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1400" b="0" u="sng" strike="noStrike" cap="none">
                          <a:solidFill>
                            <a:schemeClr val="hlink"/>
                          </a:solidFill>
                          <a:hlinkClick r:id="rId12"/>
                        </a:rPr>
                        <a:t>amelia.aguilar@fundecyt-pctex.es</a:t>
                      </a:r>
                      <a:endParaRPr sz="1400" b="0" u="none" strike="noStrike" cap="none">
                        <a:solidFill>
                          <a:schemeClr val="dk1"/>
                        </a:solidFill>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8" descr="DIAPOSITIVA.jpg"/>
          <p:cNvPicPr preferRelativeResize="0"/>
          <p:nvPr/>
        </p:nvPicPr>
        <p:blipFill rotWithShape="1">
          <a:blip r:embed="rId3">
            <a:alphaModFix/>
          </a:blip>
          <a:srcRect/>
          <a:stretch/>
        </p:blipFill>
        <p:spPr>
          <a:xfrm>
            <a:off x="0" y="0"/>
            <a:ext cx="9144000" cy="5134332"/>
          </a:xfrm>
          <a:prstGeom prst="rect">
            <a:avLst/>
          </a:prstGeom>
          <a:noFill/>
          <a:ln>
            <a:noFill/>
          </a:ln>
        </p:spPr>
      </p:pic>
      <p:sp>
        <p:nvSpPr>
          <p:cNvPr id="355" name="Google Shape;355;p8"/>
          <p:cNvSpPr txBox="1">
            <a:spLocks noGrp="1"/>
          </p:cNvSpPr>
          <p:nvPr>
            <p:ph type="title"/>
          </p:nvPr>
        </p:nvSpPr>
        <p:spPr>
          <a:xfrm>
            <a:off x="1475240" y="2347817"/>
            <a:ext cx="6853420" cy="8977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Poppins"/>
              <a:buNone/>
            </a:pPr>
            <a:br>
              <a:rPr lang="en-US" sz="3200" b="1">
                <a:solidFill>
                  <a:schemeClr val="lt1"/>
                </a:solidFill>
                <a:latin typeface="Poppins"/>
                <a:ea typeface="Poppins"/>
                <a:cs typeface="Poppins"/>
                <a:sym typeface="Poppins"/>
              </a:rPr>
            </a:br>
            <a:endParaRPr sz="3200" b="1">
              <a:solidFill>
                <a:schemeClr val="lt1"/>
              </a:solidFill>
              <a:latin typeface="Poppins"/>
              <a:ea typeface="Poppins"/>
              <a:cs typeface="Poppins"/>
              <a:sym typeface="Poppins"/>
            </a:endParaRPr>
          </a:p>
        </p:txBody>
      </p:sp>
      <p:sp>
        <p:nvSpPr>
          <p:cNvPr id="356" name="Google Shape;356;p8"/>
          <p:cNvSpPr txBox="1"/>
          <p:nvPr/>
        </p:nvSpPr>
        <p:spPr>
          <a:xfrm>
            <a:off x="4779687" y="4019457"/>
            <a:ext cx="4112654" cy="657550"/>
          </a:xfrm>
          <a:prstGeom prst="rect">
            <a:avLst/>
          </a:prstGeom>
          <a:noFill/>
          <a:ln>
            <a:noFill/>
          </a:ln>
        </p:spPr>
        <p:txBody>
          <a:bodyPr spcFirstLastPara="1" wrap="square" lIns="91425" tIns="45700" rIns="91425" bIns="45700" anchor="t" anchorCtr="0">
            <a:noAutofit/>
          </a:bodyPr>
          <a:lstStyle/>
          <a:p>
            <a:pPr marL="0" marR="0" lvl="0" indent="0" algn="just" rtl="0">
              <a:lnSpc>
                <a:spcPct val="105000"/>
              </a:lnSpc>
              <a:spcBef>
                <a:spcPts val="0"/>
              </a:spcBef>
              <a:spcAft>
                <a:spcPts val="0"/>
              </a:spcAft>
              <a:buClr>
                <a:srgbClr val="000000"/>
              </a:buClr>
              <a:buSzPts val="800"/>
              <a:buFont typeface="Arial"/>
              <a:buNone/>
            </a:pPr>
            <a:r>
              <a:rPr lang="en-US" sz="800" b="0" i="1" u="none" strike="noStrike" cap="none">
                <a:solidFill>
                  <a:schemeClr val="dk1"/>
                </a:solidFill>
                <a:latin typeface="Calibri"/>
                <a:ea typeface="Calibri"/>
                <a:cs typeface="Calibri"/>
                <a:sym typeface="Calibri"/>
              </a:rPr>
              <a:t>Funded by the European Union under Agreement nº:101089896.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i="0" u="none" strike="noStrike" cap="none">
                <a:solidFill>
                  <a:schemeClr val="dk1"/>
                </a:solidFill>
                <a:latin typeface="Calibri"/>
                <a:ea typeface="Calibri"/>
                <a:cs typeface="Calibri"/>
                <a:sym typeface="Calibri"/>
              </a:rPr>
              <a:t>.</a:t>
            </a:r>
            <a:endParaRPr sz="800" b="0" i="0" u="none" strike="noStrike" cap="none">
              <a:solidFill>
                <a:schemeClr val="dk1"/>
              </a:solidFill>
              <a:latin typeface="Calibri"/>
              <a:ea typeface="Calibri"/>
              <a:cs typeface="Calibri"/>
              <a:sym typeface="Calibri"/>
            </a:endParaRPr>
          </a:p>
        </p:txBody>
      </p:sp>
      <p:pic>
        <p:nvPicPr>
          <p:cNvPr id="357" name="Google Shape;357;p8" descr="Interfaz de usuario gráfica&#10;&#10;Descripción generada automáticamente con confianza baja"/>
          <p:cNvPicPr preferRelativeResize="0"/>
          <p:nvPr/>
        </p:nvPicPr>
        <p:blipFill rotWithShape="1">
          <a:blip r:embed="rId4">
            <a:alphaModFix/>
          </a:blip>
          <a:srcRect/>
          <a:stretch/>
        </p:blipFill>
        <p:spPr>
          <a:xfrm>
            <a:off x="669702" y="4083461"/>
            <a:ext cx="2374006" cy="529542"/>
          </a:xfrm>
          <a:prstGeom prst="rect">
            <a:avLst/>
          </a:prstGeom>
          <a:noFill/>
          <a:ln>
            <a:noFill/>
          </a:ln>
        </p:spPr>
      </p:pic>
      <p:sp>
        <p:nvSpPr>
          <p:cNvPr id="358" name="Google Shape;358;p8"/>
          <p:cNvSpPr txBox="1"/>
          <p:nvPr/>
        </p:nvSpPr>
        <p:spPr>
          <a:xfrm>
            <a:off x="2483449" y="1564878"/>
            <a:ext cx="64088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Thank you for your time ☺</a:t>
            </a: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457200" y="374264"/>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200">
                <a:solidFill>
                  <a:srgbClr val="92D050"/>
                </a:solidFill>
                <a:latin typeface="Calibri"/>
                <a:ea typeface="Calibri"/>
                <a:cs typeface="Calibri"/>
                <a:sym typeface="Calibri"/>
              </a:rPr>
              <a:t>Agenda – 21.05.2024</a:t>
            </a:r>
            <a:endParaRPr sz="3200">
              <a:solidFill>
                <a:srgbClr val="92D050"/>
              </a:solidFill>
              <a:highlight>
                <a:srgbClr val="FFFF00"/>
              </a:highlight>
              <a:latin typeface="Calibri"/>
              <a:ea typeface="Calibri"/>
              <a:cs typeface="Calibri"/>
              <a:sym typeface="Calibri"/>
            </a:endParaRPr>
          </a:p>
        </p:txBody>
      </p:sp>
      <p:sp>
        <p:nvSpPr>
          <p:cNvPr id="103" name="Google Shape;103;p22"/>
          <p:cNvSpPr txBox="1">
            <a:spLocks noGrp="1"/>
          </p:cNvSpPr>
          <p:nvPr>
            <p:ph type="body" idx="1"/>
          </p:nvPr>
        </p:nvSpPr>
        <p:spPr>
          <a:xfrm>
            <a:off x="457200" y="1331468"/>
            <a:ext cx="8229600" cy="2613423"/>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100000"/>
              </a:lnSpc>
              <a:spcBef>
                <a:spcPts val="360"/>
              </a:spcBef>
              <a:spcAft>
                <a:spcPts val="0"/>
              </a:spcAft>
              <a:buClr>
                <a:srgbClr val="92D050"/>
              </a:buClr>
              <a:buSzPct val="81081"/>
              <a:buFont typeface="Noto Sans Symbols"/>
              <a:buChar char="▪"/>
            </a:pPr>
            <a:r>
              <a:rPr lang="en-US" sz="2400">
                <a:solidFill>
                  <a:srgbClr val="7F7F7F"/>
                </a:solidFill>
              </a:rPr>
              <a:t>Welcome and introductions </a:t>
            </a:r>
            <a:endParaRPr/>
          </a:p>
          <a:p>
            <a:pPr marL="457200" lvl="0" indent="-342900" algn="l" rtl="0">
              <a:lnSpc>
                <a:spcPct val="100000"/>
              </a:lnSpc>
              <a:spcBef>
                <a:spcPts val="360"/>
              </a:spcBef>
              <a:spcAft>
                <a:spcPts val="0"/>
              </a:spcAft>
              <a:buClr>
                <a:srgbClr val="92D050"/>
              </a:buClr>
              <a:buSzPct val="81081"/>
              <a:buFont typeface="Noto Sans Symbols"/>
              <a:buChar char="▪"/>
            </a:pPr>
            <a:r>
              <a:rPr lang="en-US" sz="2400">
                <a:solidFill>
                  <a:srgbClr val="7F7F7F"/>
                </a:solidFill>
              </a:rPr>
              <a:t>An overview of the MSCA PF proposal template – Jowita Chojcan (UPWr) and Anaëlle Gerard (University of Angers)</a:t>
            </a:r>
            <a:endParaRPr/>
          </a:p>
          <a:p>
            <a:pPr marL="457200" lvl="0" indent="-342900" algn="l" rtl="0">
              <a:lnSpc>
                <a:spcPct val="100000"/>
              </a:lnSpc>
              <a:spcBef>
                <a:spcPts val="360"/>
              </a:spcBef>
              <a:spcAft>
                <a:spcPts val="0"/>
              </a:spcAft>
              <a:buClr>
                <a:srgbClr val="92D050"/>
              </a:buClr>
              <a:buSzPct val="81081"/>
              <a:buFont typeface="Noto Sans Symbols"/>
              <a:buChar char="▪"/>
            </a:pPr>
            <a:r>
              <a:rPr lang="en-US" sz="2400">
                <a:solidFill>
                  <a:srgbClr val="7F7F7F"/>
                </a:solidFill>
              </a:rPr>
              <a:t>Dr Agnieszka Razim - Tips for writing the proposal (Life Sciences)</a:t>
            </a:r>
            <a:endParaRPr/>
          </a:p>
          <a:p>
            <a:pPr marL="457200" lvl="0" indent="-342900" algn="l" rtl="0">
              <a:lnSpc>
                <a:spcPct val="100000"/>
              </a:lnSpc>
              <a:spcBef>
                <a:spcPts val="360"/>
              </a:spcBef>
              <a:spcAft>
                <a:spcPts val="0"/>
              </a:spcAft>
              <a:buClr>
                <a:srgbClr val="92D050"/>
              </a:buClr>
              <a:buSzPct val="81081"/>
              <a:buFont typeface="Noto Sans Symbols"/>
              <a:buChar char="▪"/>
            </a:pPr>
            <a:r>
              <a:rPr lang="en-US" sz="2400">
                <a:solidFill>
                  <a:srgbClr val="7F7F7F"/>
                </a:solidFill>
              </a:rPr>
              <a:t>Dr Łukasz Sterczewski - Tips for writing the proposal (Exact Sciences)</a:t>
            </a:r>
            <a:endParaRPr/>
          </a:p>
          <a:p>
            <a:pPr marL="457200" lvl="0" indent="-342900" algn="l" rtl="0">
              <a:lnSpc>
                <a:spcPct val="100000"/>
              </a:lnSpc>
              <a:spcBef>
                <a:spcPts val="360"/>
              </a:spcBef>
              <a:spcAft>
                <a:spcPts val="0"/>
              </a:spcAft>
              <a:buClr>
                <a:srgbClr val="92D050"/>
              </a:buClr>
              <a:buSzPct val="81081"/>
              <a:buFont typeface="Noto Sans Symbols"/>
              <a:buChar char="▪"/>
            </a:pPr>
            <a:r>
              <a:rPr lang="en-US" sz="2400">
                <a:solidFill>
                  <a:srgbClr val="7F7F7F"/>
                </a:solidFill>
              </a:rPr>
              <a:t>Q&amp;A</a:t>
            </a:r>
            <a:endParaRPr/>
          </a:p>
          <a:p>
            <a:pPr marL="114300" lvl="0" indent="0" algn="l" rtl="0">
              <a:lnSpc>
                <a:spcPct val="100000"/>
              </a:lnSpc>
              <a:spcBef>
                <a:spcPts val="360"/>
              </a:spcBef>
              <a:spcAft>
                <a:spcPts val="0"/>
              </a:spcAft>
              <a:buSzPct val="6081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p:nvPr/>
        </p:nvSpPr>
        <p:spPr>
          <a:xfrm>
            <a:off x="340021" y="2021944"/>
            <a:ext cx="4682181" cy="28703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latin typeface="Verdana"/>
                <a:ea typeface="Verdana"/>
                <a:cs typeface="Verdana"/>
                <a:sym typeface="Verdana"/>
              </a:rPr>
              <a:t>9 partners :</a:t>
            </a:r>
            <a:endParaRPr/>
          </a:p>
          <a:p>
            <a:pPr marL="0" marR="0" lvl="0" indent="0" algn="l" rtl="0">
              <a:lnSpc>
                <a:spcPct val="90000"/>
              </a:lnSpc>
              <a:spcBef>
                <a:spcPts val="1000"/>
              </a:spcBef>
              <a:spcAft>
                <a:spcPts val="0"/>
              </a:spcAft>
              <a:buClr>
                <a:srgbClr val="000000"/>
              </a:buClr>
              <a:buSzPts val="1200"/>
              <a:buFont typeface="Arial"/>
              <a:buNone/>
            </a:pPr>
            <a:endParaRPr sz="1200" b="1" i="0" u="none" strike="noStrike" cap="none">
              <a:solidFill>
                <a:srgbClr val="00B0F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University of </a:t>
            </a:r>
            <a:r>
              <a:rPr lang="en-US" sz="1200" b="1" i="0" u="none" strike="noStrike" cap="none">
                <a:solidFill>
                  <a:srgbClr val="489F24"/>
                </a:solidFill>
                <a:latin typeface="Arial"/>
                <a:ea typeface="Arial"/>
                <a:cs typeface="Arial"/>
                <a:sym typeface="Arial"/>
              </a:rPr>
              <a:t>Extremadura</a:t>
            </a:r>
            <a:r>
              <a:rPr lang="en-US" sz="1200" b="0" i="0" u="none" strike="noStrike" cap="none">
                <a:solidFill>
                  <a:srgbClr val="000000"/>
                </a:solidFill>
                <a:latin typeface="Arial"/>
                <a:ea typeface="Arial"/>
                <a:cs typeface="Arial"/>
                <a:sym typeface="Arial"/>
              </a:rPr>
              <a:t>, Spain</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University of </a:t>
            </a:r>
            <a:r>
              <a:rPr lang="en-US" sz="1200" b="1" i="0" u="none" strike="noStrike" cap="none">
                <a:solidFill>
                  <a:srgbClr val="489F24"/>
                </a:solidFill>
                <a:latin typeface="Arial"/>
                <a:ea typeface="Arial"/>
                <a:cs typeface="Arial"/>
                <a:sym typeface="Arial"/>
              </a:rPr>
              <a:t>Parma</a:t>
            </a:r>
            <a:r>
              <a:rPr lang="en-US" sz="1200" b="0" i="0" u="none" strike="noStrike" cap="none">
                <a:solidFill>
                  <a:srgbClr val="000000"/>
                </a:solidFill>
                <a:latin typeface="Arial"/>
                <a:ea typeface="Arial"/>
                <a:cs typeface="Arial"/>
                <a:sym typeface="Arial"/>
              </a:rPr>
              <a:t>, Italy</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University of’</a:t>
            </a:r>
            <a:r>
              <a:rPr lang="en-US" sz="1200" b="1" i="0" u="none" strike="noStrike" cap="none">
                <a:solidFill>
                  <a:srgbClr val="489F24"/>
                </a:solidFill>
                <a:latin typeface="Arial"/>
                <a:ea typeface="Arial"/>
                <a:cs typeface="Arial"/>
                <a:sym typeface="Arial"/>
              </a:rPr>
              <a:t>Angers</a:t>
            </a:r>
            <a:r>
              <a:rPr lang="en-US" sz="1200" b="0" i="0" u="none" strike="noStrike" cap="none">
                <a:solidFill>
                  <a:srgbClr val="000000"/>
                </a:solidFill>
                <a:latin typeface="Arial"/>
                <a:ea typeface="Arial"/>
                <a:cs typeface="Arial"/>
                <a:sym typeface="Arial"/>
              </a:rPr>
              <a:t>, France</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University of </a:t>
            </a:r>
            <a:r>
              <a:rPr lang="en-US" sz="1200" b="1" i="0" u="none" strike="noStrike" cap="none">
                <a:solidFill>
                  <a:srgbClr val="489F24"/>
                </a:solidFill>
                <a:latin typeface="Arial"/>
                <a:ea typeface="Arial"/>
                <a:cs typeface="Arial"/>
                <a:sym typeface="Arial"/>
              </a:rPr>
              <a:t>Magdeburg</a:t>
            </a:r>
            <a:r>
              <a:rPr lang="en-US" sz="1200" b="0" i="0" u="none" strike="noStrike" cap="none">
                <a:solidFill>
                  <a:srgbClr val="000000"/>
                </a:solidFill>
                <a:latin typeface="Arial"/>
                <a:ea typeface="Arial"/>
                <a:cs typeface="Arial"/>
                <a:sym typeface="Arial"/>
              </a:rPr>
              <a:t>, Germany</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1" i="0" u="none" strike="noStrike" cap="none">
                <a:solidFill>
                  <a:srgbClr val="489F24"/>
                </a:solidFill>
                <a:latin typeface="Arial"/>
                <a:ea typeface="Arial"/>
                <a:cs typeface="Arial"/>
                <a:sym typeface="Arial"/>
              </a:rPr>
              <a:t>Wroclaw</a:t>
            </a:r>
            <a:r>
              <a:rPr lang="en-US" sz="1200" b="0" i="0" u="none" strike="noStrike" cap="none">
                <a:solidFill>
                  <a:srgbClr val="000000"/>
                </a:solidFill>
                <a:latin typeface="Arial"/>
                <a:ea typeface="Arial"/>
                <a:cs typeface="Arial"/>
                <a:sym typeface="Arial"/>
              </a:rPr>
              <a:t> University of Environmental and Life Sciences, Poland</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University of </a:t>
            </a:r>
            <a:r>
              <a:rPr lang="en-US" sz="1200" b="1" i="0" u="none" strike="noStrike" cap="none">
                <a:solidFill>
                  <a:srgbClr val="489F24"/>
                </a:solidFill>
                <a:latin typeface="Arial"/>
                <a:ea typeface="Arial"/>
                <a:cs typeface="Arial"/>
                <a:sym typeface="Arial"/>
              </a:rPr>
              <a:t>Evora</a:t>
            </a:r>
            <a:r>
              <a:rPr lang="en-US" sz="1200" b="0" i="0" u="none" strike="noStrike" cap="none">
                <a:solidFill>
                  <a:srgbClr val="000000"/>
                </a:solidFill>
                <a:latin typeface="Arial"/>
                <a:ea typeface="Arial"/>
                <a:cs typeface="Arial"/>
                <a:sym typeface="Arial"/>
              </a:rPr>
              <a:t>, Portugal</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University of </a:t>
            </a:r>
            <a:r>
              <a:rPr lang="en-US" sz="1200" b="1" i="0" u="none" strike="noStrike" cap="none">
                <a:solidFill>
                  <a:srgbClr val="489F24"/>
                </a:solidFill>
                <a:latin typeface="Arial"/>
                <a:ea typeface="Arial"/>
                <a:cs typeface="Arial"/>
                <a:sym typeface="Arial"/>
              </a:rPr>
              <a:t>Gävle</a:t>
            </a:r>
            <a:r>
              <a:rPr lang="en-US" sz="1200" b="0" i="0" u="none" strike="noStrike" cap="none">
                <a:solidFill>
                  <a:srgbClr val="000000"/>
                </a:solidFill>
                <a:latin typeface="Arial"/>
                <a:ea typeface="Arial"/>
                <a:cs typeface="Arial"/>
                <a:sym typeface="Arial"/>
              </a:rPr>
              <a:t>, Sweden</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1" i="0" u="none" strike="noStrike" cap="none">
                <a:solidFill>
                  <a:srgbClr val="489F24"/>
                </a:solidFill>
                <a:latin typeface="Arial"/>
                <a:ea typeface="Arial"/>
                <a:cs typeface="Arial"/>
                <a:sym typeface="Arial"/>
              </a:rPr>
              <a:t>Atlantic Technological University</a:t>
            </a:r>
            <a:r>
              <a:rPr lang="en-US" sz="1200" b="0" i="0" u="none" strike="noStrike" cap="none">
                <a:solidFill>
                  <a:srgbClr val="000000"/>
                </a:solidFill>
                <a:latin typeface="Arial"/>
                <a:ea typeface="Arial"/>
                <a:cs typeface="Arial"/>
                <a:sym typeface="Arial"/>
              </a:rPr>
              <a:t>, Ireland</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University of </a:t>
            </a:r>
            <a:r>
              <a:rPr lang="en-US" sz="1200" b="1" i="0" u="none" strike="noStrike" cap="none">
                <a:solidFill>
                  <a:srgbClr val="489F24"/>
                </a:solidFill>
                <a:latin typeface="Arial"/>
                <a:ea typeface="Arial"/>
                <a:cs typeface="Arial"/>
                <a:sym typeface="Arial"/>
              </a:rPr>
              <a:t>Oradea</a:t>
            </a:r>
            <a:r>
              <a:rPr lang="en-US" sz="1200" b="0" i="0" u="none" strike="noStrike" cap="none">
                <a:solidFill>
                  <a:srgbClr val="000000"/>
                </a:solidFill>
                <a:latin typeface="Arial"/>
                <a:ea typeface="Arial"/>
                <a:cs typeface="Arial"/>
                <a:sym typeface="Arial"/>
              </a:rPr>
              <a:t>, Romania</a:t>
            </a:r>
            <a:endParaRPr sz="1200" b="0" i="0" u="none" strike="noStrike" cap="none">
              <a:solidFill>
                <a:srgbClr val="000000"/>
              </a:solidFill>
              <a:latin typeface="Arial"/>
              <a:ea typeface="Arial"/>
              <a:cs typeface="Arial"/>
              <a:sym typeface="Arial"/>
            </a:endParaRPr>
          </a:p>
          <a:p>
            <a:pPr marL="285750" marR="0" lvl="0" indent="-20955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a:p>
            <a:pPr marL="285750" marR="0" lvl="0" indent="-20955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a:p>
            <a:pPr marL="285750" marR="0" lvl="0" indent="-20955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pic>
        <p:nvPicPr>
          <p:cNvPr id="109" name="Google Shape;109;p23"/>
          <p:cNvPicPr preferRelativeResize="0"/>
          <p:nvPr/>
        </p:nvPicPr>
        <p:blipFill rotWithShape="1">
          <a:blip r:embed="rId3">
            <a:alphaModFix/>
          </a:blip>
          <a:srcRect l="50111" t="31512" r="19652" b="25582"/>
          <a:stretch/>
        </p:blipFill>
        <p:spPr>
          <a:xfrm>
            <a:off x="4809562" y="1004016"/>
            <a:ext cx="4334438" cy="3459665"/>
          </a:xfrm>
          <a:prstGeom prst="rect">
            <a:avLst/>
          </a:prstGeom>
          <a:noFill/>
          <a:ln>
            <a:noFill/>
          </a:ln>
        </p:spPr>
      </p:pic>
      <p:sp>
        <p:nvSpPr>
          <p:cNvPr id="110" name="Google Shape;110;p23"/>
          <p:cNvSpPr txBox="1"/>
          <p:nvPr/>
        </p:nvSpPr>
        <p:spPr>
          <a:xfrm>
            <a:off x="649728" y="0"/>
            <a:ext cx="8229600" cy="85725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chemeClr val="dk1"/>
              </a:buClr>
              <a:buSzPts val="4400"/>
              <a:buFont typeface="Calibri"/>
              <a:buNone/>
            </a:pPr>
            <a:r>
              <a:rPr lang="en-US" sz="2400" b="0" i="0" u="none" strike="noStrike" cap="none">
                <a:solidFill>
                  <a:srgbClr val="92D050"/>
                </a:solidFill>
                <a:latin typeface="Calibri"/>
                <a:ea typeface="Calibri"/>
                <a:cs typeface="Calibri"/>
                <a:sym typeface="Calibri"/>
              </a:rPr>
              <a:t>About EU GREEN </a:t>
            </a:r>
            <a:endParaRPr sz="2400" b="0" i="0" u="none" strike="noStrike" cap="none">
              <a:solidFill>
                <a:srgbClr val="92D050"/>
              </a:solidFill>
              <a:latin typeface="Calibri"/>
              <a:ea typeface="Calibri"/>
              <a:cs typeface="Calibri"/>
              <a:sym typeface="Calibri"/>
            </a:endParaRPr>
          </a:p>
        </p:txBody>
      </p:sp>
      <p:sp>
        <p:nvSpPr>
          <p:cNvPr id="111" name="Google Shape;111;p23"/>
          <p:cNvSpPr txBox="1"/>
          <p:nvPr/>
        </p:nvSpPr>
        <p:spPr>
          <a:xfrm>
            <a:off x="597695" y="1004016"/>
            <a:ext cx="442450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chemeClr val="dk2"/>
                </a:solidFill>
                <a:latin typeface="Calibri"/>
                <a:ea typeface="Calibri"/>
                <a:cs typeface="Calibri"/>
                <a:sym typeface="Calibri"/>
              </a:rPr>
              <a:t>European Universities alliance for sustainability : Growth, Inclusive Education and ENvironment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4"/>
          <p:cNvSpPr txBox="1">
            <a:spLocks noGrp="1"/>
          </p:cNvSpPr>
          <p:nvPr>
            <p:ph type="body" idx="1"/>
          </p:nvPr>
        </p:nvSpPr>
        <p:spPr>
          <a:xfrm>
            <a:off x="533400" y="2004484"/>
            <a:ext cx="8229600" cy="2372783"/>
          </a:xfrm>
          <a:prstGeom prst="rect">
            <a:avLst/>
          </a:prstGeom>
          <a:noFill/>
          <a:ln>
            <a:noFill/>
          </a:ln>
        </p:spPr>
        <p:txBody>
          <a:bodyPr spcFirstLastPara="1" wrap="square" lIns="91425" tIns="45700" rIns="91425" bIns="45700" anchor="t" anchorCtr="0">
            <a:normAutofit fontScale="70000" lnSpcReduction="20000"/>
          </a:bodyPr>
          <a:lstStyle/>
          <a:p>
            <a:pPr marL="285750" lvl="0" indent="-285750" algn="l" rtl="0">
              <a:lnSpc>
                <a:spcPct val="100000"/>
              </a:lnSpc>
              <a:spcBef>
                <a:spcPts val="300"/>
              </a:spcBef>
              <a:spcAft>
                <a:spcPts val="0"/>
              </a:spcAft>
              <a:buClr>
                <a:srgbClr val="6DD99D"/>
              </a:buClr>
              <a:buSzPct val="100000"/>
              <a:buFont typeface="Noto Sans Symbols"/>
              <a:buChar char="❑"/>
            </a:pPr>
            <a:r>
              <a:rPr lang="en-US" sz="2000">
                <a:latin typeface="Quattrocento Sans"/>
                <a:ea typeface="Quattrocento Sans"/>
                <a:cs typeface="Quattrocento Sans"/>
                <a:sym typeface="Quattrocento Sans"/>
              </a:rPr>
              <a:t>Proposals get submitted </a:t>
            </a:r>
            <a:r>
              <a:rPr lang="en-US" sz="2000" u="sng">
                <a:solidFill>
                  <a:srgbClr val="538CD5"/>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on the Funding &amp; Tenders portal</a:t>
            </a:r>
            <a:endParaRPr sz="2000" u="sng">
              <a:solidFill>
                <a:srgbClr val="538CD5"/>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endParaRPr>
          </a:p>
          <a:p>
            <a:pPr marL="285750" lvl="0" indent="-285750" algn="l" rtl="0">
              <a:lnSpc>
                <a:spcPct val="100000"/>
              </a:lnSpc>
              <a:spcBef>
                <a:spcPts val="300"/>
              </a:spcBef>
              <a:spcAft>
                <a:spcPts val="0"/>
              </a:spcAft>
              <a:buClr>
                <a:srgbClr val="6DD99D"/>
              </a:buClr>
              <a:buSzPct val="100000"/>
              <a:buFont typeface="Noto Sans Symbols"/>
              <a:buChar char="❑"/>
            </a:pPr>
            <a:r>
              <a:rPr lang="en-US" sz="2000" u="sng">
                <a:solidFill>
                  <a:srgbClr val="538CD5"/>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HE Main Work Programme 2023–2024 – 2. Marie Skłodowska-Curie Actions</a:t>
            </a:r>
            <a:endParaRPr sz="2000">
              <a:solidFill>
                <a:srgbClr val="538CD5"/>
              </a:solidFill>
              <a:latin typeface="Quattrocento Sans"/>
              <a:ea typeface="Quattrocento Sans"/>
              <a:cs typeface="Quattrocento Sans"/>
              <a:sym typeface="Quattrocento Sans"/>
            </a:endParaRPr>
          </a:p>
          <a:p>
            <a:pPr marL="285750" lvl="0" indent="-285750" algn="l" rtl="0">
              <a:lnSpc>
                <a:spcPct val="100000"/>
              </a:lnSpc>
              <a:spcBef>
                <a:spcPts val="300"/>
              </a:spcBef>
              <a:spcAft>
                <a:spcPts val="0"/>
              </a:spcAft>
              <a:buClr>
                <a:srgbClr val="6DD99D"/>
              </a:buClr>
              <a:buSzPct val="100000"/>
              <a:buFont typeface="Noto Sans Symbols"/>
              <a:buChar char="❑"/>
            </a:pPr>
            <a:r>
              <a:rPr lang="en-US" sz="2000" u="sng">
                <a:solidFill>
                  <a:srgbClr val="538CD5"/>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HE MSCA PF Guide for Applicants</a:t>
            </a:r>
            <a:endParaRPr sz="2000">
              <a:solidFill>
                <a:srgbClr val="538CD5"/>
              </a:solidFill>
              <a:latin typeface="Quattrocento Sans"/>
              <a:ea typeface="Quattrocento Sans"/>
              <a:cs typeface="Quattrocento Sans"/>
              <a:sym typeface="Quattrocento Sans"/>
            </a:endParaRPr>
          </a:p>
          <a:p>
            <a:pPr marL="285750" lvl="0" indent="-285750" algn="l" rtl="0">
              <a:lnSpc>
                <a:spcPct val="100000"/>
              </a:lnSpc>
              <a:spcBef>
                <a:spcPts val="300"/>
              </a:spcBef>
              <a:spcAft>
                <a:spcPts val="0"/>
              </a:spcAft>
              <a:buClr>
                <a:srgbClr val="6DD99D"/>
              </a:buClr>
              <a:buSzPct val="100000"/>
              <a:buFont typeface="Noto Sans Symbols"/>
              <a:buChar char="❑"/>
            </a:pPr>
            <a:r>
              <a:rPr lang="en-US" sz="2000" u="sng">
                <a:solidFill>
                  <a:srgbClr val="538CD5"/>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HE Programme Guide</a:t>
            </a:r>
            <a:endParaRPr sz="2000">
              <a:solidFill>
                <a:srgbClr val="538CD5"/>
              </a:solidFill>
              <a:latin typeface="Quattrocento Sans"/>
              <a:ea typeface="Quattrocento Sans"/>
              <a:cs typeface="Quattrocento Sans"/>
              <a:sym typeface="Quattrocento Sans"/>
            </a:endParaRPr>
          </a:p>
          <a:p>
            <a:pPr marL="285750" lvl="0" indent="-285750" algn="l" rtl="0">
              <a:lnSpc>
                <a:spcPct val="100000"/>
              </a:lnSpc>
              <a:spcBef>
                <a:spcPts val="300"/>
              </a:spcBef>
              <a:spcAft>
                <a:spcPts val="0"/>
              </a:spcAft>
              <a:buClr>
                <a:srgbClr val="6DD99D"/>
              </a:buClr>
              <a:buSzPct val="100000"/>
              <a:buFont typeface="Noto Sans Symbols"/>
              <a:buChar char="❑"/>
            </a:pPr>
            <a:r>
              <a:rPr lang="en-US" sz="2000" u="sng">
                <a:solidFill>
                  <a:srgbClr val="538CD5"/>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Marie Skłodowska Curie Actions Green Charter</a:t>
            </a:r>
            <a:endParaRPr sz="2000">
              <a:solidFill>
                <a:srgbClr val="538CD5"/>
              </a:solidFill>
              <a:latin typeface="Quattrocento Sans"/>
              <a:ea typeface="Quattrocento Sans"/>
              <a:cs typeface="Quattrocento Sans"/>
              <a:sym typeface="Quattrocento Sans"/>
            </a:endParaRPr>
          </a:p>
          <a:p>
            <a:pPr marL="285750" lvl="0" indent="-285750" algn="l" rtl="0">
              <a:lnSpc>
                <a:spcPct val="100000"/>
              </a:lnSpc>
              <a:spcBef>
                <a:spcPts val="300"/>
              </a:spcBef>
              <a:spcAft>
                <a:spcPts val="0"/>
              </a:spcAft>
              <a:buClr>
                <a:srgbClr val="6DD99D"/>
              </a:buClr>
              <a:buSzPct val="100000"/>
              <a:buFont typeface="Noto Sans Symbols"/>
              <a:buChar char="❑"/>
            </a:pPr>
            <a:r>
              <a:rPr lang="en-US" sz="2000" u="sng">
                <a:solidFill>
                  <a:srgbClr val="538CD5"/>
                </a:solidFill>
                <a:latin typeface="Quattrocento Sans"/>
                <a:ea typeface="Quattrocento Sans"/>
                <a:cs typeface="Quattrocento Sans"/>
                <a:sym typeface="Quattrocento Sans"/>
                <a:hlinkClick r:id="rId8">
                  <a:extLst>
                    <a:ext uri="{A12FA001-AC4F-418D-AE19-62706E023703}">
                      <ahyp:hlinkClr xmlns:ahyp="http://schemas.microsoft.com/office/drawing/2018/hyperlinkcolor" val="tx"/>
                    </a:ext>
                  </a:extLst>
                </a:hlinkClick>
              </a:rPr>
              <a:t>MSCA Guidelines on Supervision</a:t>
            </a:r>
            <a:endParaRPr sz="2000">
              <a:solidFill>
                <a:srgbClr val="538CD5"/>
              </a:solidFill>
              <a:latin typeface="Quattrocento Sans"/>
              <a:ea typeface="Quattrocento Sans"/>
              <a:cs typeface="Quattrocento Sans"/>
              <a:sym typeface="Quattrocento Sans"/>
            </a:endParaRPr>
          </a:p>
          <a:p>
            <a:pPr marL="285750" lvl="0" indent="-285750" algn="l" rtl="0">
              <a:lnSpc>
                <a:spcPct val="100000"/>
              </a:lnSpc>
              <a:spcBef>
                <a:spcPts val="300"/>
              </a:spcBef>
              <a:spcAft>
                <a:spcPts val="0"/>
              </a:spcAft>
              <a:buClr>
                <a:srgbClr val="6DD99D"/>
              </a:buClr>
              <a:buSzPct val="100000"/>
              <a:buFont typeface="Noto Sans Symbols"/>
              <a:buChar char="❑"/>
            </a:pPr>
            <a:r>
              <a:rPr lang="en-US" sz="2000" u="sng">
                <a:solidFill>
                  <a:srgbClr val="538CD5"/>
                </a:solidFill>
                <a:latin typeface="Quattrocento Sans"/>
                <a:ea typeface="Quattrocento Sans"/>
                <a:cs typeface="Quattrocento Sans"/>
                <a:sym typeface="Quattrocento Sans"/>
                <a:hlinkClick r:id="rId9">
                  <a:extLst>
                    <a:ext uri="{A12FA001-AC4F-418D-AE19-62706E023703}">
                      <ahyp:hlinkClr xmlns:ahyp="http://schemas.microsoft.com/office/drawing/2018/hyperlinkcolor" val="tx"/>
                    </a:ext>
                  </a:extLst>
                </a:hlinkClick>
              </a:rPr>
              <a:t>HE Unit MGA v1.0 </a:t>
            </a:r>
            <a:r>
              <a:rPr lang="en-US" sz="2000">
                <a:latin typeface="Quattrocento Sans"/>
                <a:ea typeface="Quattrocento Sans"/>
                <a:cs typeface="Quattrocento Sans"/>
                <a:sym typeface="Quattrocento Sans"/>
              </a:rPr>
              <a:t>–  Model Grant Agreement – it will be very useful when you get funding </a:t>
            </a:r>
            <a:endParaRPr/>
          </a:p>
          <a:p>
            <a:pPr marL="914400" lvl="2" indent="0" algn="l" rtl="0">
              <a:lnSpc>
                <a:spcPct val="100000"/>
              </a:lnSpc>
              <a:spcBef>
                <a:spcPts val="300"/>
              </a:spcBef>
              <a:spcAft>
                <a:spcPts val="0"/>
              </a:spcAft>
              <a:buClr>
                <a:srgbClr val="6DD99D"/>
              </a:buClr>
              <a:buSzPct val="140000"/>
              <a:buNone/>
            </a:pPr>
            <a:endParaRPr sz="2000">
              <a:latin typeface="Quattrocento Sans"/>
              <a:ea typeface="Quattrocento Sans"/>
              <a:cs typeface="Quattrocento Sans"/>
              <a:sym typeface="Quattrocento Sans"/>
            </a:endParaRPr>
          </a:p>
          <a:p>
            <a:pPr marL="457200" lvl="1" indent="0" algn="l" rtl="0">
              <a:lnSpc>
                <a:spcPct val="100000"/>
              </a:lnSpc>
              <a:spcBef>
                <a:spcPts val="300"/>
              </a:spcBef>
              <a:spcAft>
                <a:spcPts val="0"/>
              </a:spcAft>
              <a:buClr>
                <a:srgbClr val="6DD99D"/>
              </a:buClr>
              <a:buSzPct val="180000"/>
              <a:buNone/>
            </a:pPr>
            <a:r>
              <a:rPr lang="en-US" sz="2000" i="1">
                <a:latin typeface="Quattrocento Sans"/>
                <a:ea typeface="Quattrocento Sans"/>
                <a:cs typeface="Quattrocento Sans"/>
                <a:sym typeface="Quattrocento Sans"/>
              </a:rPr>
              <a:t>Please note that all important documents are also available on the Funding and Tenders portal – </a:t>
            </a:r>
            <a:r>
              <a:rPr lang="en-US" sz="2000" i="1">
                <a:highlight>
                  <a:srgbClr val="FFFF00"/>
                </a:highlight>
                <a:latin typeface="Quattrocento Sans"/>
                <a:ea typeface="Quattrocento Sans"/>
                <a:cs typeface="Quattrocento Sans"/>
                <a:sym typeface="Quattrocento Sans"/>
              </a:rPr>
              <a:t>link </a:t>
            </a:r>
            <a:r>
              <a:rPr lang="en-US" sz="2000" i="1" u="sng">
                <a:solidFill>
                  <a:srgbClr val="538CD5"/>
                </a:solidFill>
                <a:highlight>
                  <a:srgbClr val="FFFF00"/>
                </a:highlight>
                <a:latin typeface="Quattrocento Sans"/>
                <a:ea typeface="Quattrocento Sans"/>
                <a:cs typeface="Quattrocento Sans"/>
                <a:sym typeface="Quattrocento Sans"/>
                <a:hlinkClick r:id="rId10">
                  <a:extLst>
                    <a:ext uri="{A12FA001-AC4F-418D-AE19-62706E023703}">
                      <ahyp:hlinkClr xmlns:ahyp="http://schemas.microsoft.com/office/drawing/2018/hyperlinkcolor" val="tx"/>
                    </a:ext>
                  </a:extLst>
                </a:hlinkClick>
              </a:rPr>
              <a:t>here </a:t>
            </a:r>
            <a:r>
              <a:rPr lang="en-US" sz="2000" i="1">
                <a:latin typeface="Quattrocento Sans"/>
                <a:ea typeface="Quattrocento Sans"/>
                <a:cs typeface="Quattrocento Sans"/>
                <a:sym typeface="Quattrocento Sans"/>
              </a:rPr>
              <a:t>(choose Conditions and Documents tab)</a:t>
            </a:r>
            <a:endParaRPr/>
          </a:p>
          <a:p>
            <a:pPr marL="203200" lvl="0" indent="0" algn="l" rtl="0">
              <a:lnSpc>
                <a:spcPct val="110000"/>
              </a:lnSpc>
              <a:spcBef>
                <a:spcPts val="0"/>
              </a:spcBef>
              <a:spcAft>
                <a:spcPts val="0"/>
              </a:spcAft>
              <a:buSzPct val="190476"/>
              <a:buNone/>
            </a:pPr>
            <a:endParaRPr sz="2400" b="1"/>
          </a:p>
        </p:txBody>
      </p:sp>
      <p:sp>
        <p:nvSpPr>
          <p:cNvPr id="117" name="Google Shape;117;p24"/>
          <p:cNvSpPr txBox="1"/>
          <p:nvPr/>
        </p:nvSpPr>
        <p:spPr>
          <a:xfrm>
            <a:off x="748513" y="0"/>
            <a:ext cx="8229600" cy="85725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chemeClr val="dk1"/>
              </a:buClr>
              <a:buSzPts val="4400"/>
              <a:buFont typeface="Calibri"/>
              <a:buNone/>
            </a:pPr>
            <a:r>
              <a:rPr lang="en-US" sz="2400" b="0" i="0" u="none" strike="noStrike" cap="none">
                <a:solidFill>
                  <a:schemeClr val="accent3"/>
                </a:solidFill>
                <a:latin typeface="Calibri"/>
                <a:ea typeface="Calibri"/>
                <a:cs typeface="Calibri"/>
                <a:sym typeface="Calibri"/>
              </a:rPr>
              <a:t>MSCA PF – Key resources</a:t>
            </a:r>
            <a:endParaRPr sz="2400" b="0" i="0" u="none" strike="noStrike" cap="none">
              <a:solidFill>
                <a:schemeClr val="accent3"/>
              </a:solidFill>
              <a:latin typeface="Calibri"/>
              <a:ea typeface="Calibri"/>
              <a:cs typeface="Calibri"/>
              <a:sym typeface="Calibri"/>
            </a:endParaRPr>
          </a:p>
        </p:txBody>
      </p:sp>
      <p:pic>
        <p:nvPicPr>
          <p:cNvPr id="118" name="Google Shape;118;p24" descr="Une image contenant clipart, diagramme, conception&#10;&#10;Description générée automatiquement"/>
          <p:cNvPicPr preferRelativeResize="0"/>
          <p:nvPr/>
        </p:nvPicPr>
        <p:blipFill rotWithShape="1">
          <a:blip r:embed="rId11">
            <a:alphaModFix/>
          </a:blip>
          <a:srcRect/>
          <a:stretch/>
        </p:blipFill>
        <p:spPr>
          <a:xfrm>
            <a:off x="748513" y="764117"/>
            <a:ext cx="1175280" cy="1175280"/>
          </a:xfrm>
          <a:prstGeom prst="rect">
            <a:avLst/>
          </a:prstGeom>
          <a:noFill/>
          <a:ln>
            <a:noFill/>
          </a:ln>
        </p:spPr>
      </p:pic>
      <p:sp>
        <p:nvSpPr>
          <p:cNvPr id="119" name="Google Shape;119;p24"/>
          <p:cNvSpPr txBox="1"/>
          <p:nvPr/>
        </p:nvSpPr>
        <p:spPr>
          <a:xfrm>
            <a:off x="1923792" y="1066800"/>
            <a:ext cx="4697141" cy="338554"/>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Next deadline : 11th of September 2024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124" name="Google Shape;124;p25"/>
          <p:cNvGrpSpPr/>
          <p:nvPr/>
        </p:nvGrpSpPr>
        <p:grpSpPr>
          <a:xfrm>
            <a:off x="399459" y="904807"/>
            <a:ext cx="2844740" cy="1724979"/>
            <a:chOff x="459102" y="1741925"/>
            <a:chExt cx="5671959" cy="2907037"/>
          </a:xfrm>
        </p:grpSpPr>
        <p:sp>
          <p:nvSpPr>
            <p:cNvPr id="125" name="Google Shape;125;p25"/>
            <p:cNvSpPr/>
            <p:nvPr/>
          </p:nvSpPr>
          <p:spPr>
            <a:xfrm>
              <a:off x="459102" y="1741925"/>
              <a:ext cx="5671959" cy="2907037"/>
            </a:xfrm>
            <a:prstGeom prst="roundRect">
              <a:avLst>
                <a:gd name="adj" fmla="val 16667"/>
              </a:avLst>
            </a:prstGeom>
            <a:solidFill>
              <a:srgbClr val="C2D59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26" name="Google Shape;126;p25"/>
            <p:cNvSpPr txBox="1"/>
            <p:nvPr/>
          </p:nvSpPr>
          <p:spPr>
            <a:xfrm>
              <a:off x="752693" y="1872804"/>
              <a:ext cx="5068035" cy="2645277"/>
            </a:xfrm>
            <a:prstGeom prst="rect">
              <a:avLst/>
            </a:prstGeom>
            <a:solidFill>
              <a:srgbClr val="C2D59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Century Gothic"/>
                  <a:ea typeface="Century Gothic"/>
                  <a:cs typeface="Century Gothic"/>
                  <a:sym typeface="Century Gothic"/>
                </a:rPr>
                <a:t>Part A – Online form</a:t>
              </a:r>
              <a:endParaRPr sz="1200" b="0" i="0" u="none" strike="noStrike" cap="none">
                <a:solidFill>
                  <a:schemeClr val="dk1"/>
                </a:solidFill>
                <a:latin typeface="Century Gothic"/>
                <a:ea typeface="Century Gothic"/>
                <a:cs typeface="Century Gothic"/>
                <a:sym typeface="Century Gothic"/>
              </a:endParaRPr>
            </a:p>
            <a:p>
              <a:pPr marL="171440" marR="0" lvl="0" indent="-171440" algn="l" rtl="0">
                <a:lnSpc>
                  <a:spcPct val="100000"/>
                </a:lnSpc>
                <a:spcBef>
                  <a:spcPts val="0"/>
                </a:spcBef>
                <a:spcAft>
                  <a:spcPts val="0"/>
                </a:spcAft>
                <a:buClr>
                  <a:srgbClr val="000000"/>
                </a:buClr>
                <a:buSzPts val="1200"/>
                <a:buFont typeface="Noto Sans Symbols"/>
                <a:buChar char="⮚"/>
              </a:pPr>
              <a:r>
                <a:rPr lang="en-US" sz="1200" b="0" i="0" u="none" strike="noStrike" cap="none">
                  <a:solidFill>
                    <a:schemeClr val="dk1"/>
                  </a:solidFill>
                  <a:latin typeface="Century Gothic"/>
                  <a:ea typeface="Century Gothic"/>
                  <a:cs typeface="Century Gothic"/>
                  <a:sym typeface="Century Gothic"/>
                </a:rPr>
                <a:t>Abstract</a:t>
              </a:r>
              <a:endParaRPr sz="1200" b="0" i="0" u="none" strike="noStrike" cap="none">
                <a:solidFill>
                  <a:schemeClr val="dk1"/>
                </a:solidFill>
                <a:latin typeface="Arial"/>
                <a:ea typeface="Arial"/>
                <a:cs typeface="Arial"/>
                <a:sym typeface="Arial"/>
              </a:endParaRPr>
            </a:p>
            <a:p>
              <a:pPr marL="171440" marR="0" lvl="0" indent="-171440" algn="l" rtl="0">
                <a:lnSpc>
                  <a:spcPct val="100000"/>
                </a:lnSpc>
                <a:spcBef>
                  <a:spcPts val="0"/>
                </a:spcBef>
                <a:spcAft>
                  <a:spcPts val="0"/>
                </a:spcAft>
                <a:buClr>
                  <a:srgbClr val="000000"/>
                </a:buClr>
                <a:buSzPts val="1200"/>
                <a:buFont typeface="Noto Sans Symbols"/>
                <a:buChar char="⮚"/>
              </a:pPr>
              <a:r>
                <a:rPr lang="en-US" sz="1200" b="0" i="0" u="none" strike="noStrike" cap="none">
                  <a:solidFill>
                    <a:schemeClr val="dk1"/>
                  </a:solidFill>
                  <a:latin typeface="Century Gothic"/>
                  <a:ea typeface="Century Gothic"/>
                  <a:cs typeface="Century Gothic"/>
                  <a:sym typeface="Century Gothic"/>
                </a:rPr>
                <a:t>Administrative information, incl. </a:t>
              </a:r>
              <a:r>
                <a:rPr lang="en-US" sz="1200" b="1" i="0" u="none" strike="noStrike" cap="none">
                  <a:solidFill>
                    <a:schemeClr val="dk1"/>
                  </a:solidFill>
                  <a:latin typeface="Century Gothic"/>
                  <a:ea typeface="Century Gothic"/>
                  <a:cs typeface="Century Gothic"/>
                  <a:sym typeface="Century Gothic"/>
                </a:rPr>
                <a:t>Proposal title</a:t>
              </a:r>
              <a:r>
                <a:rPr lang="en-US" sz="1200" b="0" i="0" u="none" strike="noStrike" cap="none">
                  <a:solidFill>
                    <a:schemeClr val="dk1"/>
                  </a:solidFill>
                  <a:latin typeface="Century Gothic"/>
                  <a:ea typeface="Century Gothic"/>
                  <a:cs typeface="Century Gothic"/>
                  <a:sym typeface="Century Gothic"/>
                </a:rPr>
                <a:t>, Acronym, </a:t>
              </a:r>
              <a:r>
                <a:rPr lang="en-US" sz="1200" b="1" i="0" u="none" strike="noStrike" cap="none">
                  <a:solidFill>
                    <a:schemeClr val="dk1"/>
                  </a:solidFill>
                  <a:latin typeface="Century Gothic"/>
                  <a:ea typeface="Century Gothic"/>
                  <a:cs typeface="Century Gothic"/>
                  <a:sym typeface="Century Gothic"/>
                </a:rPr>
                <a:t>Scientific Panel</a:t>
              </a:r>
              <a:r>
                <a:rPr lang="en-US" sz="1200" b="0" i="0" u="none" strike="noStrike" cap="none">
                  <a:solidFill>
                    <a:schemeClr val="dk1"/>
                  </a:solidFill>
                  <a:latin typeface="Century Gothic"/>
                  <a:ea typeface="Century Gothic"/>
                  <a:cs typeface="Century Gothic"/>
                  <a:sym typeface="Century Gothic"/>
                </a:rPr>
                <a:t>, Descriptors, List of participants</a:t>
              </a:r>
              <a:endParaRPr sz="1200" b="0" i="0" u="none" strike="noStrike" cap="none">
                <a:solidFill>
                  <a:schemeClr val="dk1"/>
                </a:solidFill>
                <a:latin typeface="Century Gothic"/>
                <a:ea typeface="Century Gothic"/>
                <a:cs typeface="Century Gothic"/>
                <a:sym typeface="Century Gothic"/>
              </a:endParaRPr>
            </a:p>
            <a:p>
              <a:pPr marL="171440" marR="0" lvl="0" indent="-171440" algn="l" rtl="0">
                <a:lnSpc>
                  <a:spcPct val="100000"/>
                </a:lnSpc>
                <a:spcBef>
                  <a:spcPts val="0"/>
                </a:spcBef>
                <a:spcAft>
                  <a:spcPts val="0"/>
                </a:spcAft>
                <a:buClr>
                  <a:srgbClr val="000000"/>
                </a:buClr>
                <a:buSzPts val="1200"/>
                <a:buFont typeface="Noto Sans Symbols"/>
                <a:buChar char="⮚"/>
              </a:pPr>
              <a:r>
                <a:rPr lang="en-US" sz="1200" b="0" i="0" u="none" strike="noStrike" cap="none">
                  <a:solidFill>
                    <a:schemeClr val="dk1"/>
                  </a:solidFill>
                  <a:latin typeface="Century Gothic"/>
                  <a:ea typeface="Century Gothic"/>
                  <a:cs typeface="Century Gothic"/>
                  <a:sym typeface="Century Gothic"/>
                </a:rPr>
                <a:t>Budget</a:t>
              </a:r>
              <a:endParaRPr sz="1200" b="0" i="0" u="none" strike="noStrike" cap="none">
                <a:solidFill>
                  <a:schemeClr val="dk1"/>
                </a:solidFill>
                <a:latin typeface="Century Gothic"/>
                <a:ea typeface="Century Gothic"/>
                <a:cs typeface="Century Gothic"/>
                <a:sym typeface="Century Gothic"/>
              </a:endParaRPr>
            </a:p>
            <a:p>
              <a:pPr marL="171440" marR="0" lvl="0" indent="-171440" algn="l" rtl="0">
                <a:lnSpc>
                  <a:spcPct val="100000"/>
                </a:lnSpc>
                <a:spcBef>
                  <a:spcPts val="0"/>
                </a:spcBef>
                <a:spcAft>
                  <a:spcPts val="0"/>
                </a:spcAft>
                <a:buClr>
                  <a:srgbClr val="000000"/>
                </a:buClr>
                <a:buSzPts val="1200"/>
                <a:buFont typeface="Noto Sans Symbols"/>
                <a:buChar char="⮚"/>
              </a:pPr>
              <a:r>
                <a:rPr lang="en-US" sz="1200" b="0" i="0" u="none" strike="noStrike" cap="none">
                  <a:solidFill>
                    <a:schemeClr val="dk1"/>
                  </a:solidFill>
                  <a:latin typeface="Century Gothic"/>
                  <a:ea typeface="Century Gothic"/>
                  <a:cs typeface="Century Gothic"/>
                  <a:sym typeface="Century Gothic"/>
                </a:rPr>
                <a:t>Ethics and security</a:t>
              </a:r>
              <a:endParaRPr sz="1200" b="0" i="0" u="none" strike="noStrike" cap="none">
                <a:solidFill>
                  <a:schemeClr val="dk1"/>
                </a:solidFill>
                <a:latin typeface="Arial"/>
                <a:ea typeface="Arial"/>
                <a:cs typeface="Arial"/>
                <a:sym typeface="Arial"/>
              </a:endParaRPr>
            </a:p>
          </p:txBody>
        </p:sp>
      </p:grpSp>
      <p:sp>
        <p:nvSpPr>
          <p:cNvPr id="127" name="Google Shape;127;p25"/>
          <p:cNvSpPr txBox="1"/>
          <p:nvPr/>
        </p:nvSpPr>
        <p:spPr>
          <a:xfrm>
            <a:off x="221064" y="-198832"/>
            <a:ext cx="8229600" cy="85725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chemeClr val="dk1"/>
              </a:buClr>
              <a:buSzPts val="4400"/>
              <a:buFont typeface="Calibri"/>
              <a:buNone/>
            </a:pPr>
            <a:r>
              <a:rPr lang="en-US" sz="2000" b="0" i="0" u="none" strike="noStrike" cap="none">
                <a:solidFill>
                  <a:schemeClr val="accent3"/>
                </a:solidFill>
                <a:latin typeface="Calibri"/>
                <a:ea typeface="Calibri"/>
                <a:cs typeface="Calibri"/>
                <a:sym typeface="Calibri"/>
              </a:rPr>
              <a:t>MSCA PF - The proposal structure</a:t>
            </a:r>
            <a:endParaRPr sz="2000" b="0" i="0" u="none" strike="noStrike" cap="none">
              <a:solidFill>
                <a:schemeClr val="accent3"/>
              </a:solidFill>
              <a:latin typeface="Calibri"/>
              <a:ea typeface="Calibri"/>
              <a:cs typeface="Calibri"/>
              <a:sym typeface="Calibri"/>
            </a:endParaRPr>
          </a:p>
        </p:txBody>
      </p:sp>
      <p:sp>
        <p:nvSpPr>
          <p:cNvPr id="128" name="Google Shape;128;p25"/>
          <p:cNvSpPr/>
          <p:nvPr/>
        </p:nvSpPr>
        <p:spPr>
          <a:xfrm>
            <a:off x="3435066" y="473672"/>
            <a:ext cx="5329239" cy="3985778"/>
          </a:xfrm>
          <a:prstGeom prst="roundRect">
            <a:avLst>
              <a:gd name="adj" fmla="val 16667"/>
            </a:avLst>
          </a:prstGeom>
          <a:solidFill>
            <a:srgbClr val="C2D59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129" name="Google Shape;129;p25"/>
          <p:cNvSpPr txBox="1"/>
          <p:nvPr/>
        </p:nvSpPr>
        <p:spPr>
          <a:xfrm>
            <a:off x="3878737" y="581431"/>
            <a:ext cx="4288999" cy="3770259"/>
          </a:xfrm>
          <a:prstGeom prst="rect">
            <a:avLst/>
          </a:prstGeom>
          <a:solidFill>
            <a:srgbClr val="C2D59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Century Gothic"/>
                <a:ea typeface="Century Gothic"/>
                <a:cs typeface="Century Gothic"/>
                <a:sym typeface="Century Gothic"/>
              </a:rPr>
              <a:t>Part B – Scientific proposal</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US" sz="1200" b="1" i="0" u="none" strike="noStrike" cap="none">
                <a:solidFill>
                  <a:schemeClr val="dk1"/>
                </a:solidFill>
                <a:latin typeface="Century Gothic"/>
                <a:ea typeface="Century Gothic"/>
                <a:cs typeface="Century Gothic"/>
                <a:sym typeface="Century Gothic"/>
              </a:rPr>
              <a:t>B1. Description </a:t>
            </a:r>
            <a:r>
              <a:rPr lang="en-US" sz="1200" b="0" i="1" u="none" strike="noStrike" cap="none">
                <a:solidFill>
                  <a:schemeClr val="dk1"/>
                </a:solidFill>
                <a:latin typeface="Century Gothic"/>
                <a:ea typeface="Century Gothic"/>
                <a:cs typeface="Century Gothic"/>
                <a:sym typeface="Century Gothic"/>
              </a:rPr>
              <a:t>(</a:t>
            </a:r>
            <a:r>
              <a:rPr lang="en-US" sz="1200" b="1" i="1" u="none" strike="noStrike" cap="none">
                <a:solidFill>
                  <a:schemeClr val="dk1"/>
                </a:solidFill>
                <a:latin typeface="Century Gothic"/>
                <a:ea typeface="Century Gothic"/>
                <a:cs typeface="Century Gothic"/>
                <a:sym typeface="Century Gothic"/>
              </a:rPr>
              <a:t>10 pages max</a:t>
            </a:r>
            <a:r>
              <a:rPr lang="en-US" sz="1200" b="0" i="1" u="none" strike="noStrike" cap="none">
                <a:solidFill>
                  <a:schemeClr val="dk1"/>
                </a:solidFill>
                <a:latin typeface="Century Gothic"/>
                <a:ea typeface="Century Gothic"/>
                <a:cs typeface="Century Gothic"/>
                <a:sym typeface="Century Gothic"/>
              </a:rPr>
              <a:t>): </a:t>
            </a:r>
            <a:endParaRPr/>
          </a:p>
          <a:p>
            <a:pPr marL="0" marR="0" lvl="0" indent="0" algn="l" rtl="0">
              <a:lnSpc>
                <a:spcPct val="100000"/>
              </a:lnSpc>
              <a:spcBef>
                <a:spcPts val="0"/>
              </a:spcBef>
              <a:spcAft>
                <a:spcPts val="0"/>
              </a:spcAft>
              <a:buNone/>
            </a:pPr>
            <a:r>
              <a:rPr lang="en-US" sz="1200" b="1" i="1" u="none" strike="noStrike" cap="none">
                <a:solidFill>
                  <a:schemeClr val="dk1"/>
                </a:solidFill>
                <a:latin typeface="Century Gothic"/>
                <a:ea typeface="Century Gothic"/>
                <a:cs typeface="Century Gothic"/>
                <a:sym typeface="Century Gothic"/>
              </a:rPr>
              <a:t>1. Excellence (50% of score)</a:t>
            </a:r>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Century Gothic"/>
                <a:ea typeface="Century Gothic"/>
                <a:cs typeface="Century Gothic"/>
                <a:sym typeface="Century Gothic"/>
              </a:rPr>
              <a:t>Research project (state of the art)</a:t>
            </a:r>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Century Gothic"/>
                <a:ea typeface="Century Gothic"/>
                <a:cs typeface="Century Gothic"/>
                <a:sym typeface="Century Gothic"/>
              </a:rPr>
              <a:t>Project methodology</a:t>
            </a:r>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Century Gothic"/>
                <a:ea typeface="Century Gothic"/>
                <a:cs typeface="Century Gothic"/>
                <a:sym typeface="Century Gothic"/>
              </a:rPr>
              <a:t>Interdisciplinarity, gender dimension, open science</a:t>
            </a:r>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Century Gothic"/>
                <a:ea typeface="Century Gothic"/>
                <a:cs typeface="Century Gothic"/>
                <a:sym typeface="Century Gothic"/>
              </a:rPr>
              <a:t>Quality of supervision and training, complementarity of profiles</a:t>
            </a:r>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Century Gothic"/>
                <a:ea typeface="Century Gothic"/>
                <a:cs typeface="Century Gothic"/>
                <a:sym typeface="Century Gothic"/>
              </a:rPr>
              <a:t>Achievements of the fellow</a:t>
            </a:r>
            <a:endParaRPr sz="1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US" sz="1200" b="1" i="1" u="none" strike="noStrike" cap="none">
                <a:solidFill>
                  <a:schemeClr val="dk1"/>
                </a:solidFill>
                <a:latin typeface="Century Gothic"/>
                <a:ea typeface="Century Gothic"/>
                <a:cs typeface="Century Gothic"/>
                <a:sym typeface="Century Gothic"/>
              </a:rPr>
              <a:t>2. Impact (30% of score)</a:t>
            </a:r>
            <a:endParaRPr sz="12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Century Gothic"/>
                <a:ea typeface="Century Gothic"/>
                <a:cs typeface="Century Gothic"/>
                <a:sym typeface="Century Gothic"/>
              </a:rPr>
              <a:t>Impact of the project on the postdoc's career</a:t>
            </a:r>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Century Gothic"/>
                <a:ea typeface="Century Gothic"/>
                <a:cs typeface="Century Gothic"/>
                <a:sym typeface="Century Gothic"/>
              </a:rPr>
              <a:t>Societal, economic and technological impacts of the project</a:t>
            </a:r>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Century Gothic"/>
                <a:ea typeface="Century Gothic"/>
                <a:cs typeface="Century Gothic"/>
                <a:sym typeface="Century Gothic"/>
              </a:rPr>
              <a:t>Dissemination and communication activities</a:t>
            </a:r>
            <a:endParaRPr/>
          </a:p>
          <a:p>
            <a:pPr marL="342900" marR="0" lvl="0" indent="-27305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US" sz="1200" b="1" i="1" u="none" strike="noStrike" cap="none">
                <a:solidFill>
                  <a:schemeClr val="dk1"/>
                </a:solidFill>
                <a:latin typeface="Century Gothic"/>
                <a:ea typeface="Century Gothic"/>
                <a:cs typeface="Century Gothic"/>
                <a:sym typeface="Century Gothic"/>
              </a:rPr>
              <a:t>3. Implementation (20% of score)</a:t>
            </a:r>
            <a:endParaRPr sz="12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Century Gothic"/>
                <a:ea typeface="Century Gothic"/>
                <a:cs typeface="Century Gothic"/>
                <a:sym typeface="Century Gothic"/>
              </a:rPr>
              <a:t>The work plan incl. Gantt Chart, risks and hosting arrangements </a:t>
            </a:r>
            <a:endParaRPr sz="1200" b="0" i="0" u="none" strike="noStrike" cap="none">
              <a:solidFill>
                <a:schemeClr val="dk1"/>
              </a:solidFill>
              <a:latin typeface="Century Gothic"/>
              <a:ea typeface="Century Gothic"/>
              <a:cs typeface="Century Gothic"/>
              <a:sym typeface="Century Gothic"/>
            </a:endParaRPr>
          </a:p>
        </p:txBody>
      </p:sp>
      <p:grpSp>
        <p:nvGrpSpPr>
          <p:cNvPr id="130" name="Google Shape;130;p25"/>
          <p:cNvGrpSpPr/>
          <p:nvPr/>
        </p:nvGrpSpPr>
        <p:grpSpPr>
          <a:xfrm>
            <a:off x="328097" y="2736032"/>
            <a:ext cx="2978393" cy="1425000"/>
            <a:chOff x="457200" y="5900553"/>
            <a:chExt cx="6119495" cy="3274700"/>
          </a:xfrm>
        </p:grpSpPr>
        <p:sp>
          <p:nvSpPr>
            <p:cNvPr id="131" name="Google Shape;131;p25"/>
            <p:cNvSpPr/>
            <p:nvPr/>
          </p:nvSpPr>
          <p:spPr>
            <a:xfrm>
              <a:off x="457200" y="5900553"/>
              <a:ext cx="6119495" cy="3274700"/>
            </a:xfrm>
            <a:prstGeom prst="roundRect">
              <a:avLst>
                <a:gd name="adj" fmla="val 16667"/>
              </a:avLst>
            </a:prstGeom>
            <a:solidFill>
              <a:srgbClr val="C2D59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32" name="Google Shape;132;p25"/>
            <p:cNvSpPr txBox="1"/>
            <p:nvPr/>
          </p:nvSpPr>
          <p:spPr>
            <a:xfrm>
              <a:off x="593268" y="6217048"/>
              <a:ext cx="5855442" cy="2735542"/>
            </a:xfrm>
            <a:prstGeom prst="rect">
              <a:avLst/>
            </a:prstGeom>
            <a:solidFill>
              <a:srgbClr val="C2D59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Century Gothic"/>
                  <a:ea typeface="Century Gothic"/>
                  <a:cs typeface="Century Gothic"/>
                  <a:sym typeface="Century Gothic"/>
                </a:rPr>
                <a:t>Part B2 (without a page limit)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Century Gothic"/>
                <a:ea typeface="Century Gothic"/>
                <a:cs typeface="Century Gothic"/>
                <a:sym typeface="Century Gothic"/>
              </a:endParaRPr>
            </a:p>
            <a:p>
              <a:pPr marL="171440" marR="0" lvl="0" indent="-171440" algn="l" rtl="0">
                <a:lnSpc>
                  <a:spcPct val="100000"/>
                </a:lnSpc>
                <a:spcBef>
                  <a:spcPts val="0"/>
                </a:spcBef>
                <a:spcAft>
                  <a:spcPts val="0"/>
                </a:spcAft>
                <a:buClr>
                  <a:srgbClr val="000000"/>
                </a:buClr>
                <a:buSzPts val="1200"/>
                <a:buFont typeface="Noto Sans Symbols"/>
                <a:buChar char="⮚"/>
              </a:pPr>
              <a:r>
                <a:rPr lang="en-US" sz="1200" b="0" i="0" u="none" strike="noStrike" cap="none">
                  <a:solidFill>
                    <a:schemeClr val="dk1"/>
                  </a:solidFill>
                  <a:latin typeface="Century Gothic"/>
                  <a:ea typeface="Century Gothic"/>
                  <a:cs typeface="Century Gothic"/>
                  <a:sym typeface="Century Gothic"/>
                </a:rPr>
                <a:t>CV of the fellow (max 5 pages)</a:t>
              </a:r>
              <a:endParaRPr sz="1200" b="0" i="0" u="none" strike="noStrike" cap="none">
                <a:solidFill>
                  <a:schemeClr val="dk1"/>
                </a:solidFill>
                <a:latin typeface="Arial"/>
                <a:ea typeface="Arial"/>
                <a:cs typeface="Arial"/>
                <a:sym typeface="Arial"/>
              </a:endParaRPr>
            </a:p>
            <a:p>
              <a:pPr marL="171440" marR="0" lvl="0" indent="-171440" algn="l" rtl="0">
                <a:lnSpc>
                  <a:spcPct val="100000"/>
                </a:lnSpc>
                <a:spcBef>
                  <a:spcPts val="0"/>
                </a:spcBef>
                <a:spcAft>
                  <a:spcPts val="0"/>
                </a:spcAft>
                <a:buClr>
                  <a:srgbClr val="000000"/>
                </a:buClr>
                <a:buSzPts val="1200"/>
                <a:buFont typeface="Noto Sans Symbols"/>
                <a:buChar char="⮚"/>
              </a:pPr>
              <a:r>
                <a:rPr lang="en-US" sz="1200" b="0" i="0" u="none" strike="noStrike" cap="none">
                  <a:solidFill>
                    <a:schemeClr val="dk1"/>
                  </a:solidFill>
                  <a:latin typeface="Century Gothic"/>
                  <a:ea typeface="Century Gothic"/>
                  <a:cs typeface="Century Gothic"/>
                  <a:sym typeface="Century Gothic"/>
                </a:rPr>
                <a:t>Host organisation description</a:t>
              </a:r>
              <a:endParaRPr/>
            </a:p>
            <a:p>
              <a:pPr marL="171440" marR="0" lvl="0" indent="-171440" algn="l" rtl="0">
                <a:lnSpc>
                  <a:spcPct val="100000"/>
                </a:lnSpc>
                <a:spcBef>
                  <a:spcPts val="0"/>
                </a:spcBef>
                <a:spcAft>
                  <a:spcPts val="0"/>
                </a:spcAft>
                <a:buClr>
                  <a:srgbClr val="000000"/>
                </a:buClr>
                <a:buSzPts val="1200"/>
                <a:buFont typeface="Noto Sans Symbols"/>
                <a:buChar char="⮚"/>
              </a:pPr>
              <a:r>
                <a:rPr lang="en-US" sz="1200" b="0" i="0" u="none" strike="noStrike" cap="none">
                  <a:solidFill>
                    <a:schemeClr val="dk1"/>
                  </a:solidFill>
                  <a:latin typeface="Century Gothic"/>
                  <a:ea typeface="Century Gothic"/>
                  <a:cs typeface="Century Gothic"/>
                  <a:sym typeface="Century Gothic"/>
                </a:rPr>
                <a:t>Letter of commitment (only for Global fellowship + placement)</a:t>
              </a:r>
              <a:endParaRPr sz="1200" b="0" i="0" u="none" strike="noStrike" cap="none">
                <a:solidFill>
                  <a:schemeClr val="dk1"/>
                </a:solidFill>
                <a:latin typeface="Arial"/>
                <a:ea typeface="Arial"/>
                <a:cs typeface="Arial"/>
                <a:sym typeface="Arial"/>
              </a:endParaRPr>
            </a:p>
          </p:txBody>
        </p:sp>
      </p:grpSp>
      <p:sp>
        <p:nvSpPr>
          <p:cNvPr id="133" name="Google Shape;133;p25"/>
          <p:cNvSpPr txBox="1"/>
          <p:nvPr/>
        </p:nvSpPr>
        <p:spPr>
          <a:xfrm>
            <a:off x="114317" y="4408772"/>
            <a:ext cx="8053419"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entury Gothic"/>
                <a:ea typeface="Century Gothic"/>
                <a:cs typeface="Century Gothic"/>
                <a:sym typeface="Century Gothic"/>
              </a:rPr>
              <a:t>Remember to attach part B1 and B2 as two separate PDFs</a:t>
            </a:r>
            <a:endParaRPr sz="14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5454"/>
              <a:buNone/>
            </a:pPr>
            <a:r>
              <a:rPr lang="en-US">
                <a:solidFill>
                  <a:schemeClr val="accent3"/>
                </a:solidFill>
              </a:rPr>
              <a:t>					</a:t>
            </a:r>
            <a:br>
              <a:rPr lang="en-US">
                <a:solidFill>
                  <a:schemeClr val="accent3"/>
                </a:solidFill>
              </a:rPr>
            </a:br>
            <a:r>
              <a:rPr lang="en-US">
                <a:solidFill>
                  <a:schemeClr val="accent3"/>
                </a:solidFill>
              </a:rPr>
              <a:t>					</a:t>
            </a:r>
            <a:r>
              <a:rPr lang="en-US" sz="2700">
                <a:solidFill>
                  <a:schemeClr val="accent3"/>
                </a:solidFill>
              </a:rPr>
              <a:t>MSCA PF General tips – 1  </a:t>
            </a:r>
            <a:br>
              <a:rPr lang="en-US">
                <a:solidFill>
                  <a:schemeClr val="accent3"/>
                </a:solidFill>
              </a:rPr>
            </a:br>
            <a:endParaRPr/>
          </a:p>
        </p:txBody>
      </p:sp>
      <p:sp>
        <p:nvSpPr>
          <p:cNvPr id="139" name="Google Shape;139;p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fontScale="47500" lnSpcReduction="20000"/>
          </a:bodyPr>
          <a:lstStyle/>
          <a:p>
            <a:pPr marL="514350" lvl="0" indent="-196850" algn="l" rtl="0">
              <a:lnSpc>
                <a:spcPct val="100000"/>
              </a:lnSpc>
              <a:spcBef>
                <a:spcPts val="300"/>
              </a:spcBef>
              <a:spcAft>
                <a:spcPts val="0"/>
              </a:spcAft>
              <a:buClr>
                <a:srgbClr val="6DD99D"/>
              </a:buClr>
              <a:buSzPct val="92105"/>
              <a:buFont typeface="Noto Sans Symbols"/>
              <a:buNone/>
            </a:pPr>
            <a:endParaRPr>
              <a:solidFill>
                <a:srgbClr val="000000"/>
              </a:solidFill>
              <a:latin typeface="Quattrocento Sans"/>
              <a:ea typeface="Quattrocento Sans"/>
              <a:cs typeface="Quattrocento Sans"/>
              <a:sym typeface="Quattrocento Sans"/>
            </a:endParaRPr>
          </a:p>
          <a:p>
            <a:pPr marL="514350" lvl="0" indent="-285750" algn="l" rtl="0">
              <a:lnSpc>
                <a:spcPct val="100000"/>
              </a:lnSpc>
              <a:spcBef>
                <a:spcPts val="300"/>
              </a:spcBef>
              <a:spcAft>
                <a:spcPts val="0"/>
              </a:spcAft>
              <a:buClr>
                <a:srgbClr val="6DD99D"/>
              </a:buClr>
              <a:buSzPct val="92105"/>
              <a:buFont typeface="Noto Sans Symbols"/>
              <a:buChar char="❑"/>
            </a:pPr>
            <a:r>
              <a:rPr lang="en-US">
                <a:solidFill>
                  <a:srgbClr val="000000"/>
                </a:solidFill>
                <a:latin typeface="Calibri"/>
                <a:ea typeface="Calibri"/>
                <a:cs typeface="Calibri"/>
                <a:sym typeface="Calibri"/>
              </a:rPr>
              <a:t>Choose short and memorable Acronym. It can’t have an inappropriate meaning in English or in another language – e.g. DEMOTEC, TIME4CS </a:t>
            </a:r>
            <a:endParaRPr/>
          </a:p>
          <a:p>
            <a:pPr marL="514350" lvl="0" indent="-285750" algn="l" rtl="0">
              <a:lnSpc>
                <a:spcPct val="100000"/>
              </a:lnSpc>
              <a:spcBef>
                <a:spcPts val="300"/>
              </a:spcBef>
              <a:spcAft>
                <a:spcPts val="0"/>
              </a:spcAft>
              <a:buClr>
                <a:srgbClr val="6DD99D"/>
              </a:buClr>
              <a:buSzPct val="92105"/>
              <a:buFont typeface="Noto Sans Symbols"/>
              <a:buChar char="❑"/>
            </a:pPr>
            <a:r>
              <a:rPr lang="en-US">
                <a:solidFill>
                  <a:srgbClr val="000000"/>
                </a:solidFill>
                <a:latin typeface="Calibri"/>
                <a:ea typeface="Calibri"/>
                <a:cs typeface="Calibri"/>
                <a:sym typeface="Calibri"/>
              </a:rPr>
              <a:t>The call identifier should be used as a header on each page</a:t>
            </a:r>
            <a:endParaRPr>
              <a:solidFill>
                <a:srgbClr val="000000"/>
              </a:solidFill>
              <a:latin typeface="Calibri"/>
              <a:ea typeface="Calibri"/>
              <a:cs typeface="Calibri"/>
              <a:sym typeface="Calibri"/>
            </a:endParaRPr>
          </a:p>
          <a:p>
            <a:pPr marL="514350" lvl="0" indent="-285750" algn="l" rtl="0">
              <a:lnSpc>
                <a:spcPct val="100000"/>
              </a:lnSpc>
              <a:spcBef>
                <a:spcPts val="300"/>
              </a:spcBef>
              <a:spcAft>
                <a:spcPts val="0"/>
              </a:spcAft>
              <a:buClr>
                <a:srgbClr val="6DD99D"/>
              </a:buClr>
              <a:buSzPct val="92105"/>
              <a:buFont typeface="Noto Sans Symbols"/>
              <a:buChar char="❑"/>
            </a:pPr>
            <a:r>
              <a:rPr lang="en-US" b="1">
                <a:solidFill>
                  <a:srgbClr val="393939"/>
                </a:solidFill>
              </a:rPr>
              <a:t>Start with B1 - </a:t>
            </a:r>
            <a:r>
              <a:rPr lang="en-US" b="1" i="1">
                <a:solidFill>
                  <a:srgbClr val="393939"/>
                </a:solidFill>
              </a:rPr>
              <a:t>B2</a:t>
            </a:r>
            <a:r>
              <a:rPr lang="en-US" i="1">
                <a:solidFill>
                  <a:srgbClr val="393939"/>
                </a:solidFill>
              </a:rPr>
              <a:t> and </a:t>
            </a:r>
            <a:r>
              <a:rPr lang="en-US" b="1" i="1">
                <a:solidFill>
                  <a:srgbClr val="393939"/>
                </a:solidFill>
              </a:rPr>
              <a:t>A </a:t>
            </a:r>
            <a:r>
              <a:rPr lang="en-US" i="1">
                <a:solidFill>
                  <a:srgbClr val="393939"/>
                </a:solidFill>
              </a:rPr>
              <a:t>(online forms) are easier and need less time to complete</a:t>
            </a:r>
            <a:r>
              <a:rPr lang="en-US"/>
              <a:t>. </a:t>
            </a:r>
            <a:endParaRPr/>
          </a:p>
          <a:p>
            <a:pPr marL="514350" lvl="0" indent="-285750" algn="l" rtl="0">
              <a:lnSpc>
                <a:spcPct val="100000"/>
              </a:lnSpc>
              <a:spcBef>
                <a:spcPts val="300"/>
              </a:spcBef>
              <a:spcAft>
                <a:spcPts val="0"/>
              </a:spcAft>
              <a:buClr>
                <a:srgbClr val="6DD99D"/>
              </a:buClr>
              <a:buSzPct val="92105"/>
              <a:buFont typeface="Noto Sans Symbols"/>
              <a:buChar char="❑"/>
            </a:pPr>
            <a:r>
              <a:rPr lang="en-US">
                <a:solidFill>
                  <a:srgbClr val="393939"/>
                </a:solidFill>
              </a:rPr>
              <a:t>The B1  has a page limit (10 pages). You can work offline on it and remember to consult with your supervisor and us!</a:t>
            </a:r>
            <a:endParaRPr/>
          </a:p>
          <a:p>
            <a:pPr marL="514350" lvl="0" indent="-285750" algn="l" rtl="0">
              <a:lnSpc>
                <a:spcPct val="100000"/>
              </a:lnSpc>
              <a:spcBef>
                <a:spcPts val="300"/>
              </a:spcBef>
              <a:spcAft>
                <a:spcPts val="0"/>
              </a:spcAft>
              <a:buClr>
                <a:srgbClr val="6DD99D"/>
              </a:buClr>
              <a:buSzPct val="92105"/>
              <a:buFont typeface="Noto Sans Symbols"/>
              <a:buChar char="❑"/>
            </a:pPr>
            <a:r>
              <a:rPr lang="en-US">
                <a:solidFill>
                  <a:srgbClr val="000000"/>
                </a:solidFill>
                <a:latin typeface="Calibri"/>
                <a:ea typeface="Calibri"/>
                <a:cs typeface="Calibri"/>
                <a:sym typeface="Calibri"/>
              </a:rPr>
              <a:t>Use the proposal template provided </a:t>
            </a:r>
            <a:r>
              <a:rPr lang="en-US" b="1">
                <a:solidFill>
                  <a:srgbClr val="000000"/>
                </a:solidFill>
                <a:latin typeface="Calibri"/>
                <a:ea typeface="Calibri"/>
                <a:cs typeface="Calibri"/>
                <a:sym typeface="Calibri"/>
              </a:rPr>
              <a:t>including the exact subheadings</a:t>
            </a:r>
            <a:endParaRPr/>
          </a:p>
          <a:p>
            <a:pPr marL="514350" lvl="0" indent="-285750" algn="l" rtl="0">
              <a:lnSpc>
                <a:spcPct val="100000"/>
              </a:lnSpc>
              <a:spcBef>
                <a:spcPts val="300"/>
              </a:spcBef>
              <a:spcAft>
                <a:spcPts val="0"/>
              </a:spcAft>
              <a:buClr>
                <a:srgbClr val="6DD99D"/>
              </a:buClr>
              <a:buSzPct val="92105"/>
              <a:buFont typeface="Noto Sans Symbols"/>
              <a:buChar char="❑"/>
            </a:pPr>
            <a:r>
              <a:rPr lang="en-US" b="1">
                <a:solidFill>
                  <a:srgbClr val="000000"/>
                </a:solidFill>
                <a:latin typeface="Calibri"/>
                <a:ea typeface="Calibri"/>
                <a:cs typeface="Calibri"/>
                <a:sym typeface="Calibri"/>
              </a:rPr>
              <a:t>Do not delete the tags !</a:t>
            </a:r>
            <a:endParaRPr b="1">
              <a:solidFill>
                <a:srgbClr val="000000"/>
              </a:solidFill>
              <a:latin typeface="Calibri"/>
              <a:ea typeface="Calibri"/>
              <a:cs typeface="Calibri"/>
              <a:sym typeface="Calibri"/>
            </a:endParaRPr>
          </a:p>
          <a:p>
            <a:pPr marL="514350" lvl="0" indent="-285750" algn="l" rtl="0">
              <a:lnSpc>
                <a:spcPct val="100000"/>
              </a:lnSpc>
              <a:spcBef>
                <a:spcPts val="300"/>
              </a:spcBef>
              <a:spcAft>
                <a:spcPts val="0"/>
              </a:spcAft>
              <a:buClr>
                <a:srgbClr val="6DD99D"/>
              </a:buClr>
              <a:buSzPct val="92105"/>
              <a:buFont typeface="Noto Sans Symbols"/>
              <a:buChar char="❑"/>
            </a:pPr>
            <a:r>
              <a:rPr lang="en-US" b="1">
                <a:solidFill>
                  <a:srgbClr val="FF0000"/>
                </a:solidFill>
                <a:latin typeface="Calibri"/>
                <a:ea typeface="Calibri"/>
                <a:cs typeface="Calibri"/>
                <a:sym typeface="Calibri"/>
              </a:rPr>
              <a:t>Do not add any cover page or table of contents!</a:t>
            </a:r>
            <a:endParaRPr>
              <a:latin typeface="Calibri"/>
              <a:ea typeface="Calibri"/>
              <a:cs typeface="Calibri"/>
              <a:sym typeface="Calibri"/>
            </a:endParaRPr>
          </a:p>
          <a:p>
            <a:pPr marL="514350" lvl="0" indent="-285750" algn="l" rtl="0">
              <a:lnSpc>
                <a:spcPct val="100000"/>
              </a:lnSpc>
              <a:spcBef>
                <a:spcPts val="300"/>
              </a:spcBef>
              <a:spcAft>
                <a:spcPts val="0"/>
              </a:spcAft>
              <a:buClr>
                <a:srgbClr val="6DD99D"/>
              </a:buClr>
              <a:buSzPct val="92105"/>
              <a:buFont typeface="Noto Sans Symbols"/>
              <a:buChar char="❑"/>
            </a:pPr>
            <a:r>
              <a:rPr lang="en-US">
                <a:solidFill>
                  <a:srgbClr val="000000"/>
                </a:solidFill>
                <a:latin typeface="Calibri"/>
                <a:ea typeface="Calibri"/>
                <a:cs typeface="Calibri"/>
                <a:sym typeface="Calibri"/>
              </a:rPr>
              <a:t>Be aware of the overall weighting of each evaluation criterion and plan the number of pages accordingly e.g. </a:t>
            </a:r>
            <a:r>
              <a:rPr lang="en-US" b="1">
                <a:solidFill>
                  <a:srgbClr val="000000"/>
                </a:solidFill>
                <a:latin typeface="Calibri"/>
                <a:ea typeface="Calibri"/>
                <a:cs typeface="Calibri"/>
                <a:sym typeface="Calibri"/>
              </a:rPr>
              <a:t>Excellence (50% -app. 5 pages), Impact (30% -app. 3 pages), Implementation (20% -app. 2 pages).</a:t>
            </a:r>
            <a:endParaRPr>
              <a:latin typeface="Calibri"/>
              <a:ea typeface="Calibri"/>
              <a:cs typeface="Calibri"/>
              <a:sym typeface="Calibri"/>
            </a:endParaRPr>
          </a:p>
          <a:p>
            <a:pPr marL="514350" lvl="0" indent="-196850" algn="l" rtl="0">
              <a:lnSpc>
                <a:spcPct val="100000"/>
              </a:lnSpc>
              <a:spcBef>
                <a:spcPts val="300"/>
              </a:spcBef>
              <a:spcAft>
                <a:spcPts val="0"/>
              </a:spcAft>
              <a:buClr>
                <a:srgbClr val="6DD99D"/>
              </a:buClr>
              <a:buSzPct val="92105"/>
              <a:buNone/>
            </a:pPr>
            <a:endParaRPr b="1">
              <a:solidFill>
                <a:srgbClr val="000000"/>
              </a:solidFill>
            </a:endParaRPr>
          </a:p>
          <a:p>
            <a:pPr marL="514350" lvl="0" indent="-285750" algn="l" rtl="0">
              <a:lnSpc>
                <a:spcPct val="100000"/>
              </a:lnSpc>
              <a:spcBef>
                <a:spcPts val="360"/>
              </a:spcBef>
              <a:spcAft>
                <a:spcPts val="0"/>
              </a:spcAft>
              <a:buClr>
                <a:srgbClr val="6DD99D"/>
              </a:buClr>
              <a:buSzPct val="118421"/>
              <a:buFont typeface="Noto Sans Symbols"/>
              <a:buChar char="❑"/>
            </a:pPr>
            <a:r>
              <a:rPr lang="en-US">
                <a:solidFill>
                  <a:srgbClr val="000000"/>
                </a:solidFill>
                <a:latin typeface="Calibri"/>
                <a:ea typeface="Calibri"/>
                <a:cs typeface="Calibri"/>
                <a:sym typeface="Calibri"/>
              </a:rPr>
              <a:t>Call identifier </a:t>
            </a:r>
            <a:r>
              <a:rPr lang="en-US" b="1">
                <a:solidFill>
                  <a:srgbClr val="000000"/>
                </a:solidFill>
                <a:latin typeface="Calibri"/>
                <a:ea typeface="Calibri"/>
                <a:cs typeface="Calibri"/>
                <a:sym typeface="Calibri"/>
              </a:rPr>
              <a:t>- HORIZON-MSCA-2024-PF-01</a:t>
            </a:r>
            <a:endParaRPr>
              <a:latin typeface="Calibri"/>
              <a:ea typeface="Calibri"/>
              <a:cs typeface="Calibri"/>
              <a:sym typeface="Calibri"/>
            </a:endParaRPr>
          </a:p>
          <a:p>
            <a:pPr marL="457200" lvl="0" indent="-228600" algn="l" rtl="0">
              <a:lnSpc>
                <a:spcPct val="100000"/>
              </a:lnSpc>
              <a:spcBef>
                <a:spcPts val="360"/>
              </a:spcBef>
              <a:spcAft>
                <a:spcPts val="0"/>
              </a:spcAft>
              <a:buClr>
                <a:schemeClr val="dk1"/>
              </a:buClr>
              <a:buSzPct val="118421"/>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6"/>
          <p:cNvPicPr preferRelativeResize="0"/>
          <p:nvPr/>
        </p:nvPicPr>
        <p:blipFill rotWithShape="1">
          <a:blip r:embed="rId3">
            <a:alphaModFix/>
          </a:blip>
          <a:srcRect/>
          <a:stretch/>
        </p:blipFill>
        <p:spPr>
          <a:xfrm>
            <a:off x="0" y="967154"/>
            <a:ext cx="9144000" cy="4176346"/>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558800" y="52098"/>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800"/>
              <a:buFont typeface="Calibri"/>
              <a:buNone/>
            </a:pPr>
            <a:r>
              <a:rPr lang="en-US" sz="2800"/>
              <a:t>                    </a:t>
            </a:r>
            <a:endParaRPr/>
          </a:p>
        </p:txBody>
      </p:sp>
      <p:sp>
        <p:nvSpPr>
          <p:cNvPr id="151" name="Google Shape;151;p5"/>
          <p:cNvSpPr txBox="1">
            <a:spLocks noGrp="1"/>
          </p:cNvSpPr>
          <p:nvPr>
            <p:ph type="body" idx="1"/>
          </p:nvPr>
        </p:nvSpPr>
        <p:spPr>
          <a:xfrm>
            <a:off x="352425" y="1063229"/>
            <a:ext cx="8642350" cy="4572000"/>
          </a:xfrm>
          <a:prstGeom prst="rect">
            <a:avLst/>
          </a:prstGeom>
          <a:noFill/>
          <a:ln>
            <a:noFill/>
          </a:ln>
        </p:spPr>
        <p:txBody>
          <a:bodyPr spcFirstLastPara="1" wrap="square" lIns="0" tIns="0" rIns="0" bIns="0" anchor="t" anchorCtr="0">
            <a:normAutofit/>
          </a:bodyPr>
          <a:lstStyle/>
          <a:p>
            <a:pPr marL="514350" lvl="0" indent="-196850" algn="l" rtl="0">
              <a:lnSpc>
                <a:spcPct val="100000"/>
              </a:lnSpc>
              <a:spcBef>
                <a:spcPts val="300"/>
              </a:spcBef>
              <a:spcAft>
                <a:spcPts val="0"/>
              </a:spcAft>
              <a:buClr>
                <a:srgbClr val="6DD99D"/>
              </a:buClr>
              <a:buSzPts val="1400"/>
              <a:buFont typeface="Noto Sans Symbols"/>
              <a:buNone/>
            </a:pPr>
            <a:endParaRPr sz="1600" b="1">
              <a:solidFill>
                <a:srgbClr val="000000"/>
              </a:solidFill>
              <a:latin typeface="Calibri"/>
              <a:ea typeface="Calibri"/>
              <a:cs typeface="Calibri"/>
              <a:sym typeface="Calibri"/>
            </a:endParaRPr>
          </a:p>
          <a:p>
            <a:pPr marL="514350" lvl="0" indent="-285750" algn="l" rtl="0">
              <a:lnSpc>
                <a:spcPct val="100000"/>
              </a:lnSpc>
              <a:spcBef>
                <a:spcPts val="300"/>
              </a:spcBef>
              <a:spcAft>
                <a:spcPts val="0"/>
              </a:spcAft>
              <a:buClr>
                <a:srgbClr val="6DD99D"/>
              </a:buClr>
              <a:buSzPts val="1400"/>
              <a:buFont typeface="Noto Sans Symbols"/>
              <a:buChar char="❑"/>
            </a:pPr>
            <a:r>
              <a:rPr lang="en-US" sz="1600" b="1">
                <a:solidFill>
                  <a:srgbClr val="000000"/>
                </a:solidFill>
                <a:latin typeface="Calibri"/>
                <a:ea typeface="Calibri"/>
                <a:cs typeface="Calibri"/>
                <a:sym typeface="Calibri"/>
              </a:rPr>
              <a:t>Do not just use blocks of text </a:t>
            </a:r>
            <a:r>
              <a:rPr lang="en-US" sz="1600">
                <a:solidFill>
                  <a:srgbClr val="000000"/>
                </a:solidFill>
                <a:latin typeface="Calibri"/>
                <a:ea typeface="Calibri"/>
                <a:cs typeface="Calibri"/>
                <a:sym typeface="Calibri"/>
              </a:rPr>
              <a:t>– use charts, diagrams, text boxes, figures to explain aspects of the project</a:t>
            </a:r>
            <a:endParaRPr sz="1600">
              <a:solidFill>
                <a:srgbClr val="000000"/>
              </a:solidFill>
              <a:latin typeface="Calibri"/>
              <a:ea typeface="Calibri"/>
              <a:cs typeface="Calibri"/>
              <a:sym typeface="Calibri"/>
            </a:endParaRPr>
          </a:p>
          <a:p>
            <a:pPr marL="514350" lvl="0" indent="-285750" algn="l" rtl="0">
              <a:lnSpc>
                <a:spcPct val="100000"/>
              </a:lnSpc>
              <a:spcBef>
                <a:spcPts val="300"/>
              </a:spcBef>
              <a:spcAft>
                <a:spcPts val="0"/>
              </a:spcAft>
              <a:buClr>
                <a:srgbClr val="6DD99D"/>
              </a:buClr>
              <a:buSzPts val="1400"/>
              <a:buFont typeface="Noto Sans Symbols"/>
              <a:buChar char="❑"/>
            </a:pPr>
            <a:r>
              <a:rPr lang="en-US" sz="1600">
                <a:solidFill>
                  <a:srgbClr val="000000"/>
                </a:solidFill>
                <a:latin typeface="Calibri"/>
                <a:ea typeface="Calibri"/>
                <a:cs typeface="Calibri"/>
                <a:sym typeface="Calibri"/>
              </a:rPr>
              <a:t>Organise your text into well-thought paragraphs </a:t>
            </a:r>
            <a:endParaRPr sz="1600">
              <a:latin typeface="Calibri"/>
              <a:ea typeface="Calibri"/>
              <a:cs typeface="Calibri"/>
              <a:sym typeface="Calibri"/>
            </a:endParaRPr>
          </a:p>
          <a:p>
            <a:pPr marL="914400" lvl="1" indent="-388619" algn="l" rtl="0">
              <a:lnSpc>
                <a:spcPct val="100000"/>
              </a:lnSpc>
              <a:spcBef>
                <a:spcPts val="300"/>
              </a:spcBef>
              <a:spcAft>
                <a:spcPts val="0"/>
              </a:spcAft>
              <a:buClr>
                <a:srgbClr val="6DD99D"/>
              </a:buClr>
              <a:buSzPts val="2520"/>
              <a:buFont typeface="Noto Sans Symbols"/>
              <a:buChar char="✔"/>
            </a:pPr>
            <a:r>
              <a:rPr lang="en-US" sz="1600">
                <a:solidFill>
                  <a:srgbClr val="000000"/>
                </a:solidFill>
                <a:latin typeface="Calibri"/>
                <a:ea typeface="Calibri"/>
                <a:cs typeface="Calibri"/>
                <a:sym typeface="Calibri"/>
              </a:rPr>
              <a:t>For example – where you discuss State-of-the-art and how your project objectives go beyond it, make sure each paragraph relates to the specific objective </a:t>
            </a:r>
            <a:endParaRPr sz="1600">
              <a:latin typeface="Calibri"/>
              <a:ea typeface="Calibri"/>
              <a:cs typeface="Calibri"/>
              <a:sym typeface="Calibri"/>
            </a:endParaRPr>
          </a:p>
          <a:p>
            <a:pPr marL="514350" lvl="0" indent="-285750" algn="l" rtl="0">
              <a:lnSpc>
                <a:spcPct val="100000"/>
              </a:lnSpc>
              <a:spcBef>
                <a:spcPts val="300"/>
              </a:spcBef>
              <a:spcAft>
                <a:spcPts val="0"/>
              </a:spcAft>
              <a:buClr>
                <a:srgbClr val="6DD99D"/>
              </a:buClr>
              <a:buSzPts val="1400"/>
              <a:buFont typeface="Noto Sans Symbols"/>
              <a:buChar char="❑"/>
            </a:pPr>
            <a:r>
              <a:rPr lang="en-US" sz="1600">
                <a:solidFill>
                  <a:srgbClr val="000000"/>
                </a:solidFill>
                <a:latin typeface="Calibri"/>
                <a:ea typeface="Calibri"/>
                <a:cs typeface="Calibri"/>
                <a:sym typeface="Calibri"/>
              </a:rPr>
              <a:t>Use the correct font type – Times New Roman (for Windows platforms) and size – 11 points, single line spacing and page margins of min 15 mm</a:t>
            </a:r>
            <a:endParaRPr sz="1600">
              <a:latin typeface="Calibri"/>
              <a:ea typeface="Calibri"/>
              <a:cs typeface="Calibri"/>
              <a:sym typeface="Calibri"/>
            </a:endParaRPr>
          </a:p>
          <a:p>
            <a:pPr marL="514350" lvl="0" indent="-285750" algn="l" rtl="0">
              <a:lnSpc>
                <a:spcPct val="100000"/>
              </a:lnSpc>
              <a:spcBef>
                <a:spcPts val="300"/>
              </a:spcBef>
              <a:spcAft>
                <a:spcPts val="0"/>
              </a:spcAft>
              <a:buClr>
                <a:srgbClr val="6DD99D"/>
              </a:buClr>
              <a:buSzPts val="1400"/>
              <a:buFont typeface="Noto Sans Symbols"/>
              <a:buChar char="❑"/>
            </a:pPr>
            <a:r>
              <a:rPr lang="en-US" sz="1600">
                <a:solidFill>
                  <a:srgbClr val="000000"/>
                </a:solidFill>
                <a:latin typeface="Calibri"/>
                <a:ea typeface="Calibri"/>
                <a:cs typeface="Calibri"/>
                <a:sym typeface="Calibri"/>
              </a:rPr>
              <a:t>For Apple use Times/Times New Roman (11) and for Linuks use Nimbus Roman No. 9L</a:t>
            </a:r>
            <a:endParaRPr sz="1600">
              <a:latin typeface="Calibri"/>
              <a:ea typeface="Calibri"/>
              <a:cs typeface="Calibri"/>
              <a:sym typeface="Calibri"/>
            </a:endParaRPr>
          </a:p>
          <a:p>
            <a:pPr marL="514350" lvl="0" indent="-285750" algn="l" rtl="0">
              <a:lnSpc>
                <a:spcPct val="100000"/>
              </a:lnSpc>
              <a:spcBef>
                <a:spcPts val="300"/>
              </a:spcBef>
              <a:spcAft>
                <a:spcPts val="0"/>
              </a:spcAft>
              <a:buClr>
                <a:srgbClr val="6DD99D"/>
              </a:buClr>
              <a:buSzPts val="1400"/>
              <a:buFont typeface="Noto Sans Symbols"/>
              <a:buChar char="❑"/>
            </a:pPr>
            <a:r>
              <a:rPr lang="en-US" sz="1600">
                <a:solidFill>
                  <a:srgbClr val="000000"/>
                </a:solidFill>
                <a:latin typeface="Calibri"/>
                <a:ea typeface="Calibri"/>
                <a:cs typeface="Calibri"/>
                <a:sym typeface="Calibri"/>
              </a:rPr>
              <a:t>Use highlighting – </a:t>
            </a:r>
            <a:r>
              <a:rPr lang="en-US" sz="1600" b="1">
                <a:solidFill>
                  <a:srgbClr val="000000"/>
                </a:solidFill>
                <a:latin typeface="Calibri"/>
                <a:ea typeface="Calibri"/>
                <a:cs typeface="Calibri"/>
                <a:sym typeface="Calibri"/>
              </a:rPr>
              <a:t>bold</a:t>
            </a:r>
            <a:r>
              <a:rPr lang="en-US" sz="1600">
                <a:solidFill>
                  <a:srgbClr val="000000"/>
                </a:solidFill>
                <a:latin typeface="Calibri"/>
                <a:ea typeface="Calibri"/>
                <a:cs typeface="Calibri"/>
                <a:sym typeface="Calibri"/>
              </a:rPr>
              <a:t>, </a:t>
            </a:r>
            <a:r>
              <a:rPr lang="en-US" sz="1600" u="sng">
                <a:solidFill>
                  <a:srgbClr val="000000"/>
                </a:solidFill>
                <a:latin typeface="Calibri"/>
                <a:ea typeface="Calibri"/>
                <a:cs typeface="Calibri"/>
                <a:sym typeface="Calibri"/>
              </a:rPr>
              <a:t>underline</a:t>
            </a:r>
            <a:r>
              <a:rPr lang="en-US" sz="1600">
                <a:solidFill>
                  <a:srgbClr val="000000"/>
                </a:solidFill>
                <a:latin typeface="Calibri"/>
                <a:ea typeface="Calibri"/>
                <a:cs typeface="Calibri"/>
                <a:sym typeface="Calibri"/>
              </a:rPr>
              <a:t>, </a:t>
            </a:r>
            <a:r>
              <a:rPr lang="en-US" sz="1600" i="1">
                <a:solidFill>
                  <a:srgbClr val="000000"/>
                </a:solidFill>
                <a:latin typeface="Calibri"/>
                <a:ea typeface="Calibri"/>
                <a:cs typeface="Calibri"/>
                <a:sym typeface="Calibri"/>
              </a:rPr>
              <a:t>italics</a:t>
            </a:r>
            <a:r>
              <a:rPr lang="en-US" sz="1600">
                <a:solidFill>
                  <a:srgbClr val="000000"/>
                </a:solidFill>
                <a:latin typeface="Calibri"/>
                <a:ea typeface="Calibri"/>
                <a:cs typeface="Calibri"/>
                <a:sym typeface="Calibri"/>
              </a:rPr>
              <a:t> – but don’t overdo it! </a:t>
            </a:r>
            <a:endParaRPr sz="1600">
              <a:latin typeface="Calibri"/>
              <a:ea typeface="Calibri"/>
              <a:cs typeface="Calibri"/>
              <a:sym typeface="Calibri"/>
            </a:endParaRPr>
          </a:p>
          <a:p>
            <a:pPr marL="514350" lvl="0" indent="-285750" algn="l" rtl="0">
              <a:lnSpc>
                <a:spcPct val="100000"/>
              </a:lnSpc>
              <a:spcBef>
                <a:spcPts val="300"/>
              </a:spcBef>
              <a:spcAft>
                <a:spcPts val="0"/>
              </a:spcAft>
              <a:buClr>
                <a:srgbClr val="6DD99D"/>
              </a:buClr>
              <a:buSzPts val="1400"/>
              <a:buFont typeface="Noto Sans Symbols"/>
              <a:buChar char="❑"/>
            </a:pPr>
            <a:r>
              <a:rPr lang="en-US" sz="1600" b="1">
                <a:solidFill>
                  <a:srgbClr val="000000"/>
                </a:solidFill>
                <a:latin typeface="Calibri"/>
                <a:ea typeface="Calibri"/>
                <a:cs typeface="Calibri"/>
                <a:sym typeface="Calibri"/>
              </a:rPr>
              <a:t>Use tables for illustrating the core text of the proposal</a:t>
            </a:r>
            <a:r>
              <a:rPr lang="en-US" sz="1600">
                <a:solidFill>
                  <a:srgbClr val="000000"/>
                </a:solidFill>
                <a:latin typeface="Calibri"/>
                <a:ea typeface="Calibri"/>
                <a:cs typeface="Calibri"/>
                <a:sym typeface="Calibri"/>
              </a:rPr>
              <a:t> – these break up the text and save space (font size 8 is allowed) – </a:t>
            </a:r>
            <a:r>
              <a:rPr lang="en-US" sz="1600" b="1" i="1">
                <a:solidFill>
                  <a:srgbClr val="FF0000"/>
                </a:solidFill>
                <a:latin typeface="Calibri"/>
                <a:ea typeface="Calibri"/>
                <a:cs typeface="Calibri"/>
                <a:sym typeface="Calibri"/>
              </a:rPr>
              <a:t>the tables cannot contain the core text itself </a:t>
            </a:r>
            <a:endParaRPr sz="1600" i="1">
              <a:solidFill>
                <a:srgbClr val="FF0000"/>
              </a:solidFill>
              <a:latin typeface="Calibri"/>
              <a:ea typeface="Calibri"/>
              <a:cs typeface="Calibri"/>
              <a:sym typeface="Calibri"/>
            </a:endParaRPr>
          </a:p>
          <a:p>
            <a:pPr marL="514350" lvl="0" indent="-285750" algn="l" rtl="0">
              <a:lnSpc>
                <a:spcPct val="100000"/>
              </a:lnSpc>
              <a:spcBef>
                <a:spcPts val="300"/>
              </a:spcBef>
              <a:spcAft>
                <a:spcPts val="0"/>
              </a:spcAft>
              <a:buClr>
                <a:srgbClr val="6DD99D"/>
              </a:buClr>
              <a:buSzPts val="1400"/>
              <a:buFont typeface="Noto Sans Symbols"/>
              <a:buChar char="❑"/>
            </a:pPr>
            <a:r>
              <a:rPr lang="en-US" sz="1600" b="1">
                <a:solidFill>
                  <a:srgbClr val="000000"/>
                </a:solidFill>
                <a:latin typeface="Calibri"/>
                <a:ea typeface="Calibri"/>
                <a:cs typeface="Calibri"/>
                <a:sym typeface="Calibri"/>
              </a:rPr>
              <a:t>Place literature references in footnotes</a:t>
            </a:r>
            <a:r>
              <a:rPr lang="en-US" sz="1600">
                <a:solidFill>
                  <a:srgbClr val="000000"/>
                </a:solidFill>
                <a:latin typeface="Calibri"/>
                <a:ea typeface="Calibri"/>
                <a:cs typeface="Calibri"/>
                <a:sym typeface="Calibri"/>
              </a:rPr>
              <a:t>, use font size 8 or 9 </a:t>
            </a:r>
            <a:endParaRPr sz="1600">
              <a:latin typeface="Calibri"/>
              <a:ea typeface="Calibri"/>
              <a:cs typeface="Calibri"/>
              <a:sym typeface="Calibri"/>
            </a:endParaRPr>
          </a:p>
          <a:p>
            <a:pPr marL="457200" lvl="0" indent="-228600" algn="l" rtl="0">
              <a:lnSpc>
                <a:spcPct val="100000"/>
              </a:lnSpc>
              <a:spcBef>
                <a:spcPts val="300"/>
              </a:spcBef>
              <a:spcAft>
                <a:spcPts val="0"/>
              </a:spcAft>
              <a:buSzPts val="1400"/>
              <a:buNone/>
            </a:pPr>
            <a:endParaRPr/>
          </a:p>
        </p:txBody>
      </p:sp>
      <p:sp>
        <p:nvSpPr>
          <p:cNvPr id="152" name="Google Shape;152;p5"/>
          <p:cNvSpPr txBox="1"/>
          <p:nvPr/>
        </p:nvSpPr>
        <p:spPr>
          <a:xfrm>
            <a:off x="558800" y="205979"/>
            <a:ext cx="8229600" cy="857250"/>
          </a:xfrm>
          <a:prstGeom prst="rect">
            <a:avLst/>
          </a:prstGeom>
          <a:noFill/>
          <a:ln>
            <a:noFill/>
          </a:ln>
        </p:spPr>
        <p:txBody>
          <a:bodyPr spcFirstLastPara="1" wrap="square" lIns="91425" tIns="45700" rIns="91425" bIns="45700" anchor="ctr" anchorCtr="0">
            <a:normAutofit fontScale="32500" lnSpcReduction="20000"/>
          </a:bodyPr>
          <a:lstStyle/>
          <a:p>
            <a:pPr marL="0" marR="0" lvl="0" indent="0" algn="ctr" rtl="0">
              <a:lnSpc>
                <a:spcPct val="100000"/>
              </a:lnSpc>
              <a:spcBef>
                <a:spcPts val="0"/>
              </a:spcBef>
              <a:spcAft>
                <a:spcPts val="0"/>
              </a:spcAft>
              <a:buClr>
                <a:schemeClr val="dk1"/>
              </a:buClr>
              <a:buSzPct val="125874"/>
              <a:buFont typeface="Calibri"/>
              <a:buNone/>
            </a:pPr>
            <a:r>
              <a:rPr lang="en-US" sz="4400" b="0" i="0" u="none" strike="noStrike" cap="none">
                <a:solidFill>
                  <a:schemeClr val="accent3"/>
                </a:solidFill>
                <a:latin typeface="Calibri"/>
                <a:ea typeface="Calibri"/>
                <a:cs typeface="Calibri"/>
                <a:sym typeface="Calibri"/>
              </a:rPr>
              <a:t>					</a:t>
            </a:r>
            <a:br>
              <a:rPr lang="en-US" sz="4400" b="0" i="0" u="none" strike="noStrike" cap="none">
                <a:solidFill>
                  <a:schemeClr val="accent3"/>
                </a:solidFill>
                <a:latin typeface="Calibri"/>
                <a:ea typeface="Calibri"/>
                <a:cs typeface="Calibri"/>
                <a:sym typeface="Calibri"/>
              </a:rPr>
            </a:br>
            <a:r>
              <a:rPr lang="en-US" sz="4400" b="0" i="0" u="none" strike="noStrike" cap="none">
                <a:solidFill>
                  <a:schemeClr val="accent3"/>
                </a:solidFill>
                <a:latin typeface="Calibri"/>
                <a:ea typeface="Calibri"/>
                <a:cs typeface="Calibri"/>
                <a:sym typeface="Calibri"/>
              </a:rPr>
              <a:t>			</a:t>
            </a:r>
            <a:r>
              <a:rPr lang="en-US" sz="8000" b="0" i="0" u="none" strike="noStrike" cap="none">
                <a:solidFill>
                  <a:schemeClr val="accent3"/>
                </a:solidFill>
                <a:latin typeface="Calibri"/>
                <a:ea typeface="Calibri"/>
                <a:cs typeface="Calibri"/>
                <a:sym typeface="Calibri"/>
              </a:rPr>
              <a:t>MSCA PF General tips – Proposal layout   </a:t>
            </a:r>
            <a:br>
              <a:rPr lang="en-US" sz="4400" b="0" i="0" u="none" strike="noStrike" cap="none">
                <a:solidFill>
                  <a:schemeClr val="accent3"/>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3795</Words>
  <Application>Microsoft Office PowerPoint</Application>
  <PresentationFormat>Pokaz na ekranie (16:9)</PresentationFormat>
  <Paragraphs>393</Paragraphs>
  <Slides>29</Slides>
  <Notes>29</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29</vt:i4>
      </vt:variant>
    </vt:vector>
  </HeadingPairs>
  <TitlesOfParts>
    <vt:vector size="40" baseType="lpstr">
      <vt:lpstr>Noto Sans Symbols</vt:lpstr>
      <vt:lpstr>Lato</vt:lpstr>
      <vt:lpstr>Century Gothic</vt:lpstr>
      <vt:lpstr>Quattrocento Sans</vt:lpstr>
      <vt:lpstr>Calibri</vt:lpstr>
      <vt:lpstr>Verdana</vt:lpstr>
      <vt:lpstr>Poppins</vt:lpstr>
      <vt:lpstr>Arial</vt:lpstr>
      <vt:lpstr>Lato Black</vt:lpstr>
      <vt:lpstr>Courier New</vt:lpstr>
      <vt:lpstr>Office Theme</vt:lpstr>
      <vt:lpstr>Prezentacja programu PowerPoint</vt:lpstr>
      <vt:lpstr>Prezentacja programu PowerPoint</vt:lpstr>
      <vt:lpstr>Agenda – 21.05.2024</vt:lpstr>
      <vt:lpstr>Prezentacja programu PowerPoint</vt:lpstr>
      <vt:lpstr>Prezentacja programu PowerPoint</vt:lpstr>
      <vt:lpstr>Prezentacja programu PowerPoint</vt:lpstr>
      <vt:lpstr>           MSCA PF General tips – 1   </vt:lpstr>
      <vt:lpstr>Prezentacja programu PowerPoint</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Getting started at UPWr </vt:lpstr>
      <vt:lpstr>MSCA contacts at EU GREEN Universities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R.P.A.V.</dc:creator>
  <cp:lastModifiedBy>Jowita Chojcan</cp:lastModifiedBy>
  <cp:revision>6</cp:revision>
  <dcterms:created xsi:type="dcterms:W3CDTF">2022-04-05T12:15:05Z</dcterms:created>
  <dcterms:modified xsi:type="dcterms:W3CDTF">2024-05-19T11:11:46Z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0x0101000CE36761101AB54B81F86275B03B051D</vt:lpwstr>
  </property>
</Properties>
</file>